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7"/>
  </p:notesMasterIdLst>
  <p:handoutMasterIdLst>
    <p:handoutMasterId r:id="rId78"/>
  </p:handoutMasterIdLst>
  <p:sldIdLst>
    <p:sldId id="327" r:id="rId3"/>
    <p:sldId id="328" r:id="rId4"/>
    <p:sldId id="325" r:id="rId5"/>
    <p:sldId id="329" r:id="rId6"/>
    <p:sldId id="330" r:id="rId7"/>
    <p:sldId id="332" r:id="rId8"/>
    <p:sldId id="408"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6" r:id="rId47"/>
    <p:sldId id="377" r:id="rId48"/>
    <p:sldId id="378" r:id="rId49"/>
    <p:sldId id="379" r:id="rId50"/>
    <p:sldId id="380" r:id="rId51"/>
    <p:sldId id="392" r:id="rId52"/>
    <p:sldId id="390" r:id="rId53"/>
    <p:sldId id="393" r:id="rId54"/>
    <p:sldId id="391" r:id="rId55"/>
    <p:sldId id="389" r:id="rId56"/>
    <p:sldId id="388" r:id="rId57"/>
    <p:sldId id="410" r:id="rId58"/>
    <p:sldId id="411" r:id="rId59"/>
    <p:sldId id="382" r:id="rId60"/>
    <p:sldId id="383" r:id="rId61"/>
    <p:sldId id="412" r:id="rId62"/>
    <p:sldId id="413" r:id="rId63"/>
    <p:sldId id="406" r:id="rId64"/>
    <p:sldId id="396" r:id="rId65"/>
    <p:sldId id="397" r:id="rId66"/>
    <p:sldId id="401" r:id="rId67"/>
    <p:sldId id="400" r:id="rId68"/>
    <p:sldId id="399" r:id="rId69"/>
    <p:sldId id="398" r:id="rId70"/>
    <p:sldId id="402" r:id="rId71"/>
    <p:sldId id="404" r:id="rId72"/>
    <p:sldId id="407" r:id="rId73"/>
    <p:sldId id="323" r:id="rId74"/>
    <p:sldId id="318" r:id="rId75"/>
    <p:sldId id="414"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EDED"/>
    <a:srgbClr val="929497"/>
    <a:srgbClr val="4A4A49"/>
    <a:srgbClr val="A62107"/>
    <a:srgbClr val="F3F3F3"/>
    <a:srgbClr val="FEFEFE"/>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4" autoAdjust="0"/>
    <p:restoredTop sz="94698" autoAdjust="0"/>
  </p:normalViewPr>
  <p:slideViewPr>
    <p:cSldViewPr snapToGrid="0" showGuides="1">
      <p:cViewPr varScale="1">
        <p:scale>
          <a:sx n="85" d="100"/>
          <a:sy n="85" d="100"/>
        </p:scale>
        <p:origin x="-810" y="-90"/>
      </p:cViewPr>
      <p:guideLst>
        <p:guide orient="horz" pos="2160"/>
        <p:guide pos="2880"/>
      </p:guideLst>
    </p:cSldViewPr>
  </p:slideViewPr>
  <p:outlineViewPr>
    <p:cViewPr>
      <p:scale>
        <a:sx n="33" d="100"/>
        <a:sy n="33" d="100"/>
      </p:scale>
      <p:origin x="0" y="-13908"/>
    </p:cViewPr>
  </p:outlineViewPr>
  <p:notesTextViewPr>
    <p:cViewPr>
      <p:scale>
        <a:sx n="1" d="1"/>
        <a:sy n="1" d="1"/>
      </p:scale>
      <p:origin x="0" y="0"/>
    </p:cViewPr>
  </p:notesTextViewPr>
  <p:sorterViewPr>
    <p:cViewPr varScale="1">
      <p:scale>
        <a:sx n="100" d="100"/>
        <a:sy n="100" d="100"/>
      </p:scale>
      <p:origin x="0" y="-4482"/>
    </p:cViewPr>
  </p:sorterViewPr>
  <p:notesViewPr>
    <p:cSldViewPr snapToGrid="0">
      <p:cViewPr varScale="1">
        <p:scale>
          <a:sx n="85" d="100"/>
          <a:sy n="85" d="100"/>
        </p:scale>
        <p:origin x="245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just">
              <a:defRPr lang="en-US" sz="1800" kern="1200" dirty="0">
                <a:solidFill>
                  <a:srgbClr val="4A4A49"/>
                </a:solidFill>
                <a:latin typeface="+mn-lt"/>
                <a:ea typeface="+mn-ea"/>
                <a:cs typeface="+mn-cs"/>
              </a:defRPr>
            </a:pPr>
            <a:r>
              <a:rPr lang="en-US" sz="1800" kern="1200" dirty="0">
                <a:solidFill>
                  <a:srgbClr val="4A4A49"/>
                </a:solidFill>
                <a:latin typeface="+mn-lt"/>
                <a:ea typeface="+mn-ea"/>
                <a:cs typeface="+mn-cs"/>
              </a:rPr>
              <a:t>1. </a:t>
            </a:r>
            <a:r>
              <a:rPr lang="en-US" sz="1800" kern="1200" dirty="0" err="1">
                <a:solidFill>
                  <a:srgbClr val="4A4A49"/>
                </a:solidFill>
                <a:latin typeface="+mn-lt"/>
                <a:ea typeface="+mn-ea"/>
                <a:cs typeface="+mn-cs"/>
              </a:rPr>
              <a:t>Vordering</a:t>
            </a:r>
            <a:r>
              <a:rPr lang="en-US" sz="1800" kern="1200" dirty="0">
                <a:solidFill>
                  <a:srgbClr val="4A4A49"/>
                </a:solidFill>
                <a:latin typeface="+mn-lt"/>
                <a:ea typeface="+mn-ea"/>
                <a:cs typeface="+mn-cs"/>
              </a:rPr>
              <a:t> </a:t>
            </a:r>
            <a:r>
              <a:rPr lang="en-US" sz="1800" kern="1200" dirty="0" err="1">
                <a:solidFill>
                  <a:srgbClr val="4A4A49"/>
                </a:solidFill>
                <a:latin typeface="+mn-lt"/>
                <a:ea typeface="+mn-ea"/>
                <a:cs typeface="+mn-cs"/>
              </a:rPr>
              <a:t>gegrond</a:t>
            </a:r>
            <a:r>
              <a:rPr lang="en-US" sz="1800" kern="1200" dirty="0">
                <a:solidFill>
                  <a:srgbClr val="4A4A49"/>
                </a:solidFill>
                <a:latin typeface="+mn-lt"/>
                <a:ea typeface="+mn-ea"/>
                <a:cs typeface="+mn-cs"/>
              </a:rPr>
              <a:t> of </a:t>
            </a:r>
            <a:r>
              <a:rPr lang="en-US" sz="1800" kern="1200" dirty="0" err="1">
                <a:solidFill>
                  <a:srgbClr val="4A4A49"/>
                </a:solidFill>
                <a:latin typeface="+mn-lt"/>
                <a:ea typeface="+mn-ea"/>
                <a:cs typeface="+mn-cs"/>
              </a:rPr>
              <a:t>ongegrond</a:t>
            </a:r>
            <a:endParaRPr lang="en-US" sz="1800" kern="1200" dirty="0">
              <a:solidFill>
                <a:srgbClr val="4A4A49"/>
              </a:solidFill>
              <a:latin typeface="+mn-lt"/>
              <a:ea typeface="+mn-ea"/>
              <a:cs typeface="+mn-cs"/>
            </a:endParaRPr>
          </a:p>
        </c:rich>
      </c:tx>
      <c:layout>
        <c:manualLayout>
          <c:xMode val="edge"/>
          <c:yMode val="edge"/>
          <c:x val="0.10353161664207851"/>
          <c:y val="2.2882806049872455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0"/>
        </c:dLbls>
      </c:pie3DChart>
    </c:plotArea>
    <c:legend>
      <c:legendPos val="r"/>
      <c:overlay val="0"/>
      <c:txPr>
        <a:bodyPr/>
        <a:lstStyle/>
        <a:p>
          <a:pPr>
            <a:defRPr lang="nl-NL" sz="1600" kern="1200">
              <a:solidFill>
                <a:srgbClr val="4A4A49"/>
              </a:solidFill>
              <a:latin typeface="+mn-lt"/>
              <a:ea typeface="+mn-ea"/>
              <a:cs typeface="+mn-cs"/>
            </a:defRPr>
          </a:pPr>
          <a:endParaRPr lang="nl-BE"/>
        </a:p>
      </c:txPr>
    </c:legend>
    <c:plotVisOnly val="1"/>
    <c:dispBlanksAs val="gap"/>
    <c:showDLblsOverMax val="0"/>
  </c:chart>
  <c:txPr>
    <a:bodyPr/>
    <a:lstStyle/>
    <a:p>
      <a:pPr>
        <a:defRPr sz="1800"/>
      </a:pPr>
      <a:endParaRPr lang="nl-B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just">
              <a:defRPr lang="en-US" sz="1800" kern="1200" dirty="0">
                <a:solidFill>
                  <a:srgbClr val="4A4A49"/>
                </a:solidFill>
                <a:latin typeface="+mn-lt"/>
                <a:ea typeface="+mn-ea"/>
                <a:cs typeface="+mn-cs"/>
              </a:defRPr>
            </a:pPr>
            <a:r>
              <a:rPr lang="en-US" sz="1800" kern="1200" dirty="0">
                <a:solidFill>
                  <a:srgbClr val="4A4A49"/>
                </a:solidFill>
                <a:latin typeface="+mn-lt"/>
                <a:ea typeface="+mn-ea"/>
                <a:cs typeface="+mn-cs"/>
              </a:rPr>
              <a:t>1. </a:t>
            </a:r>
            <a:r>
              <a:rPr lang="en-US" sz="1800" kern="1200" dirty="0" err="1">
                <a:solidFill>
                  <a:srgbClr val="4A4A49"/>
                </a:solidFill>
                <a:latin typeface="+mn-lt"/>
                <a:ea typeface="+mn-ea"/>
                <a:cs typeface="+mn-cs"/>
              </a:rPr>
              <a:t>Vordering</a:t>
            </a:r>
            <a:r>
              <a:rPr lang="en-US" sz="1800" kern="1200" dirty="0">
                <a:solidFill>
                  <a:srgbClr val="4A4A49"/>
                </a:solidFill>
                <a:latin typeface="+mn-lt"/>
                <a:ea typeface="+mn-ea"/>
                <a:cs typeface="+mn-cs"/>
              </a:rPr>
              <a:t> </a:t>
            </a:r>
            <a:r>
              <a:rPr lang="en-US" sz="1800" kern="1200" dirty="0" err="1">
                <a:solidFill>
                  <a:srgbClr val="4A4A49"/>
                </a:solidFill>
                <a:latin typeface="+mn-lt"/>
                <a:ea typeface="+mn-ea"/>
                <a:cs typeface="+mn-cs"/>
              </a:rPr>
              <a:t>gegrond</a:t>
            </a:r>
            <a:r>
              <a:rPr lang="en-US" sz="1800" kern="1200" dirty="0">
                <a:solidFill>
                  <a:srgbClr val="4A4A49"/>
                </a:solidFill>
                <a:latin typeface="+mn-lt"/>
                <a:ea typeface="+mn-ea"/>
                <a:cs typeface="+mn-cs"/>
              </a:rPr>
              <a:t> of </a:t>
            </a:r>
            <a:r>
              <a:rPr lang="en-US" sz="1800" kern="1200" dirty="0" err="1">
                <a:solidFill>
                  <a:srgbClr val="4A4A49"/>
                </a:solidFill>
                <a:latin typeface="+mn-lt"/>
                <a:ea typeface="+mn-ea"/>
                <a:cs typeface="+mn-cs"/>
              </a:rPr>
              <a:t>ongegrond</a:t>
            </a:r>
            <a:endParaRPr lang="en-US" sz="1800" kern="1200" dirty="0">
              <a:solidFill>
                <a:srgbClr val="4A4A49"/>
              </a:solidFill>
              <a:latin typeface="+mn-lt"/>
              <a:ea typeface="+mn-ea"/>
              <a:cs typeface="+mn-cs"/>
            </a:endParaRPr>
          </a:p>
        </c:rich>
      </c:tx>
      <c:layout>
        <c:manualLayout>
          <c:xMode val="edge"/>
          <c:yMode val="edge"/>
          <c:x val="0.10353161664207851"/>
          <c:y val="2.2882806049872455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0"/>
        </c:dLbls>
      </c:pie3DChart>
    </c:plotArea>
    <c:legend>
      <c:legendPos val="r"/>
      <c:overlay val="0"/>
      <c:txPr>
        <a:bodyPr/>
        <a:lstStyle/>
        <a:p>
          <a:pPr>
            <a:defRPr lang="nl-NL" sz="1600" kern="1200">
              <a:solidFill>
                <a:srgbClr val="4A4A49"/>
              </a:solidFill>
              <a:latin typeface="+mn-lt"/>
              <a:ea typeface="+mn-ea"/>
              <a:cs typeface="+mn-cs"/>
            </a:defRPr>
          </a:pPr>
          <a:endParaRPr lang="nl-BE"/>
        </a:p>
      </c:txPr>
    </c:legend>
    <c:plotVisOnly val="1"/>
    <c:dispBlanksAs val="gap"/>
    <c:showDLblsOverMax val="0"/>
  </c:chart>
  <c:txPr>
    <a:bodyPr/>
    <a:lstStyle/>
    <a:p>
      <a:pPr>
        <a:defRPr sz="1800"/>
      </a:pPr>
      <a:endParaRPr lang="nl-B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just">
              <a:defRPr lang="en-US" sz="1800" kern="1200" dirty="0">
                <a:solidFill>
                  <a:srgbClr val="4A4A49"/>
                </a:solidFill>
                <a:latin typeface="+mn-lt"/>
                <a:ea typeface="+mn-ea"/>
                <a:cs typeface="+mn-cs"/>
              </a:defRPr>
            </a:pPr>
            <a:r>
              <a:rPr lang="en-US" sz="1800" kern="1200" dirty="0">
                <a:solidFill>
                  <a:srgbClr val="4A4A49"/>
                </a:solidFill>
                <a:latin typeface="+mn-lt"/>
                <a:ea typeface="+mn-ea"/>
                <a:cs typeface="+mn-cs"/>
              </a:rPr>
              <a:t>1. </a:t>
            </a:r>
            <a:r>
              <a:rPr lang="en-US" sz="1800" kern="1200" dirty="0" err="1">
                <a:solidFill>
                  <a:srgbClr val="4A4A49"/>
                </a:solidFill>
                <a:latin typeface="+mn-lt"/>
                <a:ea typeface="+mn-ea"/>
                <a:cs typeface="+mn-cs"/>
              </a:rPr>
              <a:t>Vordering</a:t>
            </a:r>
            <a:r>
              <a:rPr lang="en-US" sz="1800" kern="1200" dirty="0">
                <a:solidFill>
                  <a:srgbClr val="4A4A49"/>
                </a:solidFill>
                <a:latin typeface="+mn-lt"/>
                <a:ea typeface="+mn-ea"/>
                <a:cs typeface="+mn-cs"/>
              </a:rPr>
              <a:t> </a:t>
            </a:r>
            <a:r>
              <a:rPr lang="en-US" sz="1800" kern="1200" dirty="0" err="1">
                <a:solidFill>
                  <a:srgbClr val="4A4A49"/>
                </a:solidFill>
                <a:latin typeface="+mn-lt"/>
                <a:ea typeface="+mn-ea"/>
                <a:cs typeface="+mn-cs"/>
              </a:rPr>
              <a:t>gegrond</a:t>
            </a:r>
            <a:r>
              <a:rPr lang="en-US" sz="1800" kern="1200" dirty="0">
                <a:solidFill>
                  <a:srgbClr val="4A4A49"/>
                </a:solidFill>
                <a:latin typeface="+mn-lt"/>
                <a:ea typeface="+mn-ea"/>
                <a:cs typeface="+mn-cs"/>
              </a:rPr>
              <a:t> of </a:t>
            </a:r>
            <a:r>
              <a:rPr lang="en-US" sz="1800" kern="1200" dirty="0" err="1">
                <a:solidFill>
                  <a:srgbClr val="4A4A49"/>
                </a:solidFill>
                <a:latin typeface="+mn-lt"/>
                <a:ea typeface="+mn-ea"/>
                <a:cs typeface="+mn-cs"/>
              </a:rPr>
              <a:t>ongegrond</a:t>
            </a:r>
            <a:endParaRPr lang="en-US" sz="1800" kern="1200" dirty="0">
              <a:solidFill>
                <a:srgbClr val="4A4A49"/>
              </a:solidFill>
              <a:latin typeface="+mn-lt"/>
              <a:ea typeface="+mn-ea"/>
              <a:cs typeface="+mn-cs"/>
            </a:endParaRPr>
          </a:p>
        </c:rich>
      </c:tx>
      <c:layout>
        <c:manualLayout>
          <c:xMode val="edge"/>
          <c:yMode val="edge"/>
          <c:x val="0.10353161664207851"/>
          <c:y val="2.2882806049872455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0"/>
        </c:dLbls>
      </c:pie3DChart>
    </c:plotArea>
    <c:legend>
      <c:legendPos val="r"/>
      <c:overlay val="0"/>
      <c:txPr>
        <a:bodyPr/>
        <a:lstStyle/>
        <a:p>
          <a:pPr>
            <a:defRPr lang="nl-NL" sz="1600" kern="1200">
              <a:solidFill>
                <a:srgbClr val="4A4A49"/>
              </a:solidFill>
              <a:latin typeface="+mn-lt"/>
              <a:ea typeface="+mn-ea"/>
              <a:cs typeface="+mn-cs"/>
            </a:defRPr>
          </a:pPr>
          <a:endParaRPr lang="nl-BE"/>
        </a:p>
      </c:txPr>
    </c:legend>
    <c:plotVisOnly val="1"/>
    <c:dispBlanksAs val="gap"/>
    <c:showDLblsOverMax val="0"/>
  </c:chart>
  <c:txPr>
    <a:bodyPr/>
    <a:lstStyle/>
    <a:p>
      <a:pPr>
        <a:defRPr sz="1800"/>
      </a:pPr>
      <a:endParaRPr lang="nl-BE"/>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0.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1.png"/></Relationships>
</file>

<file path=ppt/drawings/_rels/drawing3.x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ontent Placeholder 6">
          <a:extLst xmlns:a="http://schemas.openxmlformats.org/drawingml/2006/main">
            <a:ext uri="{FF2B5EF4-FFF2-40B4-BE49-F238E27FC236}">
              <a16:creationId xmlns:a16="http://schemas.microsoft.com/office/drawing/2014/main" xmlns="" id="{3B96ACCA-FCE2-4D32-8998-418F3D2237FD}"/>
            </a:ext>
          </a:extLst>
        </cdr:cNvPr>
        <cdr:cNvPicPr>
          <a:picLocks xmlns:a="http://schemas.openxmlformats.org/drawingml/2006/main" noGrp="1"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bwMode="gray">
        <a:xfrm xmlns:a="http://schemas.openxmlformats.org/drawingml/2006/main">
          <a:off x="-1141416" y="0"/>
          <a:ext cx="6565669" cy="398822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3" name="Content Placeholder 6">
          <a:extLst xmlns:a="http://schemas.openxmlformats.org/drawingml/2006/main">
            <a:ext uri="{FF2B5EF4-FFF2-40B4-BE49-F238E27FC236}">
              <a16:creationId xmlns:a16="http://schemas.microsoft.com/office/drawing/2014/main" xmlns="" id="{87089F32-4426-4327-9E74-232B7C9E8F94}"/>
            </a:ext>
          </a:extLst>
        </cdr:cNvPr>
        <cdr:cNvPicPr>
          <a:picLocks xmlns:a="http://schemas.openxmlformats.org/drawingml/2006/main" noGrp="1"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bwMode="gray">
        <a:xfrm xmlns:a="http://schemas.openxmlformats.org/drawingml/2006/main">
          <a:off x="573088" y="1248872"/>
          <a:ext cx="8153400" cy="4841269"/>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1</cdr:y>
    </cdr:to>
    <cdr:pic>
      <cdr:nvPicPr>
        <cdr:cNvPr id="6" name="Content Placeholder 6">
          <a:extLst xmlns:a="http://schemas.openxmlformats.org/drawingml/2006/main">
            <a:ext uri="{FF2B5EF4-FFF2-40B4-BE49-F238E27FC236}">
              <a16:creationId xmlns:a16="http://schemas.microsoft.com/office/drawing/2014/main" xmlns="" id="{25E7F3E5-801D-464F-B6D2-FBEB4042E362}"/>
            </a:ext>
          </a:extLst>
        </cdr:cNvPr>
        <cdr:cNvPicPr>
          <a:picLocks xmlns:a="http://schemas.openxmlformats.org/drawingml/2006/main" noGrp="1"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bwMode="gray">
        <a:xfrm xmlns:a="http://schemas.openxmlformats.org/drawingml/2006/main">
          <a:off x="443217" y="1359483"/>
          <a:ext cx="8283271" cy="454872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8"/>
            <a:ext cx="3037840" cy="466434"/>
          </a:xfrm>
          <a:prstGeom prst="rect">
            <a:avLst/>
          </a:prstGeom>
        </p:spPr>
        <p:txBody>
          <a:bodyPr vert="horz" lIns="93174" tIns="46587" rIns="93174" bIns="46587" rtlCol="0" anchor="b"/>
          <a:lstStyle>
            <a:lvl1pPr algn="r">
              <a:defRPr sz="1200"/>
            </a:lvl1pPr>
          </a:lstStyle>
          <a:p>
            <a:fld id="{1B9BCCE4-426A-4227-80A5-DD73206BBCA9}" type="slidenum">
              <a:rPr lang="nl-NL" sz="1000">
                <a:solidFill>
                  <a:srgbClr val="4A4A49"/>
                </a:solidFill>
                <a:latin typeface="Arial" panose="020B0604020202020204" pitchFamily="34" charset="0"/>
                <a:cs typeface="Arial" panose="020B0604020202020204" pitchFamily="34" charset="0"/>
              </a:rPr>
              <a:t>‹#›</a:t>
            </a:fld>
            <a:endParaRPr lang="nl-NL" sz="1000">
              <a:solidFill>
                <a:srgbClr val="4A4A49"/>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829968"/>
            <a:ext cx="3037840" cy="466434"/>
          </a:xfrm>
          <a:prstGeom prst="rect">
            <a:avLst/>
          </a:prstGeom>
        </p:spPr>
        <p:txBody>
          <a:bodyPr vert="horz" lIns="93174" tIns="46587" rIns="93174" bIns="46587" rtlCol="0" anchor="b"/>
          <a:lstStyle>
            <a:lvl1pPr algn="l">
              <a:defRPr sz="1200"/>
            </a:lvl1pPr>
          </a:lstStyle>
          <a:p>
            <a:endParaRPr lang="nl-NL" sz="1000">
              <a:solidFill>
                <a:srgbClr val="4A4A49"/>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4" tIns="46587" rIns="93174" bIns="46587" rtlCol="0"/>
          <a:lstStyle>
            <a:lvl1pPr algn="r">
              <a:defRPr sz="1200"/>
            </a:lvl1pPr>
          </a:lstStyle>
          <a:p>
            <a:fld id="{7CA7019B-5539-4ABB-83E2-64992A31328D}" type="datetimeFigureOut">
              <a:rPr lang="nl-NL" sz="1000">
                <a:solidFill>
                  <a:srgbClr val="4A4A49"/>
                </a:solidFill>
                <a:latin typeface="Arial" panose="020B0604020202020204" pitchFamily="34" charset="0"/>
                <a:cs typeface="Arial" panose="020B0604020202020204" pitchFamily="34" charset="0"/>
              </a:rPr>
              <a:t>18-11-2021</a:t>
            </a:fld>
            <a:endParaRPr lang="nl-NL" sz="1000" dirty="0">
              <a:solidFill>
                <a:srgbClr val="4A4A49"/>
              </a:solidFill>
              <a:latin typeface="Arial" panose="020B0604020202020204" pitchFamily="34" charset="0"/>
              <a:cs typeface="Arial" panose="020B0604020202020204" pitchFamily="34" charset="0"/>
            </a:endParaRPr>
          </a:p>
        </p:txBody>
      </p:sp>
      <p:sp>
        <p:nvSpPr>
          <p:cNvPr id="2" name="Header Placeholder 1"/>
          <p:cNvSpPr>
            <a:spLocks noGrp="1"/>
          </p:cNvSpPr>
          <p:nvPr>
            <p:ph type="hdr" sz="quarter"/>
          </p:nvPr>
        </p:nvSpPr>
        <p:spPr>
          <a:xfrm>
            <a:off x="0" y="0"/>
            <a:ext cx="3037840" cy="466434"/>
          </a:xfrm>
          <a:prstGeom prst="rect">
            <a:avLst/>
          </a:prstGeom>
        </p:spPr>
        <p:txBody>
          <a:bodyPr vert="horz" lIns="93174" tIns="46587" rIns="93174" bIns="46587" rtlCol="0"/>
          <a:lstStyle>
            <a:lvl1pPr algn="l">
              <a:defRPr sz="1200"/>
            </a:lvl1pPr>
          </a:lstStyle>
          <a:p>
            <a:endParaRPr lang="nl-NL" sz="1000" dirty="0">
              <a:solidFill>
                <a:srgbClr val="4A4A4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9645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7" rIns="93174" bIns="46587" rtlCol="0"/>
          <a:lstStyle>
            <a:lvl1pPr algn="l">
              <a:defRPr sz="1000">
                <a:solidFill>
                  <a:srgbClr val="4A4A49"/>
                </a:solidFill>
                <a:latin typeface="Arial" panose="020B0604020202020204" pitchFamily="34" charset="0"/>
                <a:cs typeface="Arial" panose="020B0604020202020204" pitchFamily="34" charset="0"/>
              </a:defRPr>
            </a:lvl1pPr>
          </a:lstStyle>
          <a:p>
            <a:endParaRPr lang="nl-BE"/>
          </a:p>
        </p:txBody>
      </p:sp>
      <p:sp>
        <p:nvSpPr>
          <p:cNvPr id="3" name="Date Placeholder 2"/>
          <p:cNvSpPr>
            <a:spLocks noGrp="1"/>
          </p:cNvSpPr>
          <p:nvPr>
            <p:ph type="dt" idx="1"/>
          </p:nvPr>
        </p:nvSpPr>
        <p:spPr>
          <a:xfrm>
            <a:off x="3970938" y="0"/>
            <a:ext cx="3037840" cy="466434"/>
          </a:xfrm>
          <a:prstGeom prst="rect">
            <a:avLst/>
          </a:prstGeom>
        </p:spPr>
        <p:txBody>
          <a:bodyPr vert="horz" lIns="93174" tIns="46587" rIns="93174" bIns="46587" rtlCol="0"/>
          <a:lstStyle>
            <a:lvl1pPr algn="r">
              <a:defRPr sz="1000">
                <a:solidFill>
                  <a:srgbClr val="4A4A49"/>
                </a:solidFill>
                <a:latin typeface="Arial" panose="020B0604020202020204" pitchFamily="34" charset="0"/>
                <a:cs typeface="Arial" panose="020B0604020202020204" pitchFamily="34" charset="0"/>
              </a:defRPr>
            </a:lvl1pPr>
          </a:lstStyle>
          <a:p>
            <a:fld id="{DEAB4472-A5BE-402B-826D-B72B957B7A3B}" type="datetimeFigureOut">
              <a:rPr lang="nl-BE" smtClean="0"/>
              <a:pPr/>
              <a:t>18/11/2021</a:t>
            </a:fld>
            <a:endParaRPr lang="nl-BE"/>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4" tIns="46587" rIns="93174" bIns="46587" rtlCol="0" anchor="ctr"/>
          <a:lstStyle/>
          <a:p>
            <a:endParaRPr lang="nl-BE"/>
          </a:p>
        </p:txBody>
      </p:sp>
      <p:sp>
        <p:nvSpPr>
          <p:cNvPr id="5" name="Notes Placeholder 4"/>
          <p:cNvSpPr>
            <a:spLocks noGrp="1"/>
          </p:cNvSpPr>
          <p:nvPr>
            <p:ph type="body" sz="quarter" idx="3"/>
          </p:nvPr>
        </p:nvSpPr>
        <p:spPr>
          <a:xfrm>
            <a:off x="561201" y="4473892"/>
            <a:ext cx="5888000" cy="4237179"/>
          </a:xfrm>
          <a:prstGeom prst="rect">
            <a:avLst/>
          </a:prstGeom>
        </p:spPr>
        <p:txBody>
          <a:bodyPr vert="horz" lIns="93174" tIns="46587" rIns="93174" bIns="4658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6" name="Footer Placeholder 5"/>
          <p:cNvSpPr>
            <a:spLocks noGrp="1"/>
          </p:cNvSpPr>
          <p:nvPr>
            <p:ph type="ftr" sz="quarter" idx="4"/>
          </p:nvPr>
        </p:nvSpPr>
        <p:spPr>
          <a:xfrm>
            <a:off x="0" y="8829968"/>
            <a:ext cx="3037840" cy="466434"/>
          </a:xfrm>
          <a:prstGeom prst="rect">
            <a:avLst/>
          </a:prstGeom>
        </p:spPr>
        <p:txBody>
          <a:bodyPr vert="horz" lIns="93174" tIns="46587" rIns="93174" bIns="46587" rtlCol="0" anchor="b"/>
          <a:lstStyle>
            <a:lvl1pPr algn="l">
              <a:defRPr sz="1000">
                <a:solidFill>
                  <a:srgbClr val="4A4A49"/>
                </a:solidFill>
                <a:latin typeface="Arial" panose="020B0604020202020204" pitchFamily="34" charset="0"/>
                <a:cs typeface="Arial" panose="020B0604020202020204" pitchFamily="34" charset="0"/>
              </a:defRPr>
            </a:lvl1pPr>
          </a:lstStyle>
          <a:p>
            <a:endParaRPr lang="nl-BE"/>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4" tIns="46587" rIns="93174" bIns="46587" rtlCol="0" anchor="b"/>
          <a:lstStyle>
            <a:lvl1pPr algn="r">
              <a:defRPr sz="1000">
                <a:solidFill>
                  <a:srgbClr val="4A4A49"/>
                </a:solidFill>
                <a:latin typeface="Arial" panose="020B0604020202020204" pitchFamily="34" charset="0"/>
                <a:cs typeface="Arial" panose="020B0604020202020204" pitchFamily="34" charset="0"/>
              </a:defRPr>
            </a:lvl1pPr>
          </a:lstStyle>
          <a:p>
            <a:fld id="{A7F38670-F218-41B0-97D7-A0EFBDCDFAA5}" type="slidenum">
              <a:rPr lang="nl-BE" smtClean="0"/>
              <a:pPr/>
              <a:t>‹#›</a:t>
            </a:fld>
            <a:endParaRPr lang="nl-BE"/>
          </a:p>
        </p:txBody>
      </p:sp>
    </p:spTree>
    <p:extLst>
      <p:ext uri="{BB962C8B-B14F-4D97-AF65-F5344CB8AC3E}">
        <p14:creationId xmlns:p14="http://schemas.microsoft.com/office/powerpoint/2010/main" val="841876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361950" indent="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541338" indent="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722313" indent="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00090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56274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99385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90383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1 speaker">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521494" y="1098000"/>
            <a:ext cx="4050506" cy="3160246"/>
          </a:xfrm>
        </p:spPr>
        <p:txBody>
          <a:bodyPr anchor="b">
            <a:normAutofit/>
          </a:bodyPr>
          <a:lstStyle>
            <a:lvl1pPr algn="l">
              <a:defRPr sz="5000" b="1">
                <a:solidFill>
                  <a:srgbClr val="FF0000"/>
                </a:solidFill>
              </a:defRPr>
            </a:lvl1pPr>
          </a:lstStyle>
          <a:p>
            <a:r>
              <a:rPr lang="en-US"/>
              <a:t>Click to edit Master title style</a:t>
            </a:r>
            <a:endParaRPr lang="en-GB" dirty="0"/>
          </a:p>
        </p:txBody>
      </p:sp>
      <p:sp>
        <p:nvSpPr>
          <p:cNvPr id="3" name="Subtitle 2"/>
          <p:cNvSpPr>
            <a:spLocks noGrp="1"/>
          </p:cNvSpPr>
          <p:nvPr>
            <p:ph type="subTitle" idx="1"/>
          </p:nvPr>
        </p:nvSpPr>
        <p:spPr bwMode="gray">
          <a:xfrm>
            <a:off x="521494" y="368301"/>
            <a:ext cx="8101013" cy="576000"/>
          </a:xfrm>
        </p:spPr>
        <p:txBody>
          <a:bodyPr>
            <a:normAutofit/>
          </a:bodyPr>
          <a:lstStyle>
            <a:lvl1pPr marL="0" indent="0" algn="l">
              <a:lnSpc>
                <a:spcPct val="90000"/>
              </a:lnSpc>
              <a:spcAft>
                <a:spcPts val="0"/>
              </a:spcAft>
              <a:buNone/>
              <a:defRPr sz="2800" b="1">
                <a:solidFill>
                  <a:srgbClr val="92949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11" name="Text Placeholder 10"/>
          <p:cNvSpPr>
            <a:spLocks noGrp="1"/>
          </p:cNvSpPr>
          <p:nvPr>
            <p:ph type="body" sz="quarter" idx="10"/>
          </p:nvPr>
        </p:nvSpPr>
        <p:spPr bwMode="gray">
          <a:xfrm>
            <a:off x="521494" y="5060577"/>
            <a:ext cx="4050506" cy="914400"/>
          </a:xfrm>
        </p:spPr>
        <p:txBody>
          <a:bodyPr/>
          <a:lstStyle>
            <a:lvl1pPr marL="0" indent="0">
              <a:buFontTx/>
              <a:buNone/>
              <a:defRPr sz="1800" b="1">
                <a:solidFill>
                  <a:srgbClr val="4A4A49"/>
                </a:solidFill>
              </a:defRPr>
            </a:lvl1pPr>
            <a:lvl2pPr marL="0" indent="0">
              <a:buFontTx/>
              <a:buNone/>
              <a:defRPr sz="1400">
                <a:solidFill>
                  <a:srgbClr val="4A4A49"/>
                </a:solidFill>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8" name="Picture Placeholder 7"/>
          <p:cNvSpPr>
            <a:spLocks noGrp="1"/>
          </p:cNvSpPr>
          <p:nvPr>
            <p:ph type="pic" sz="quarter" idx="13"/>
          </p:nvPr>
        </p:nvSpPr>
        <p:spPr>
          <a:xfrm>
            <a:off x="4868146" y="1557777"/>
            <a:ext cx="3960000" cy="3960000"/>
          </a:xfrm>
        </p:spPr>
        <p:txBody>
          <a:bodyPr anchor="t"/>
          <a:lstStyle>
            <a:lvl1pPr marL="0" indent="0" algn="ctr">
              <a:buNone/>
              <a:defRPr/>
            </a:lvl1pPr>
          </a:lstStyle>
          <a:p>
            <a:r>
              <a:rPr lang="en-US" noProof="0"/>
              <a:t>Click icon to add picture</a:t>
            </a:r>
            <a:endParaRPr lang="en-GB" noProof="0" dirty="0"/>
          </a:p>
        </p:txBody>
      </p:sp>
    </p:spTree>
    <p:extLst>
      <p:ext uri="{BB962C8B-B14F-4D97-AF65-F5344CB8AC3E}">
        <p14:creationId xmlns:p14="http://schemas.microsoft.com/office/powerpoint/2010/main" val="2725976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xmlns="">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03FAF12-7725-4B65-8689-067CA4F24F25}" type="slidenum">
              <a:rPr lang="nl-NL" smtClean="0"/>
              <a:pPr/>
              <a:t>‹#›</a:t>
            </a:fld>
            <a:endParaRPr lang="nl-NL"/>
          </a:p>
        </p:txBody>
      </p:sp>
      <p:sp>
        <p:nvSpPr>
          <p:cNvPr id="3" name="Content Placeholder 2"/>
          <p:cNvSpPr>
            <a:spLocks noGrp="1"/>
          </p:cNvSpPr>
          <p:nvPr>
            <p:ph idx="1"/>
          </p:nvPr>
        </p:nvSpPr>
        <p:spPr bwMode="gray">
          <a:xfrm>
            <a:off x="521496" y="1854436"/>
            <a:ext cx="8154192" cy="4283875"/>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a:xfrm>
            <a:off x="521495" y="368305"/>
            <a:ext cx="8154192" cy="577097"/>
          </a:xfrm>
        </p:spPr>
        <p:txBody>
          <a:bodyPr/>
          <a:lstStyle>
            <a:lvl1pPr>
              <a:defRPr>
                <a:solidFill>
                  <a:srgbClr val="FF0000"/>
                </a:solidFill>
              </a:defRPr>
            </a:lvl1pPr>
          </a:lstStyle>
          <a:p>
            <a:r>
              <a:rPr lang="en-US"/>
              <a:t>Click to edit Master title style</a:t>
            </a:r>
            <a:endParaRPr lang="en-GB" dirty="0"/>
          </a:p>
        </p:txBody>
      </p:sp>
      <p:sp>
        <p:nvSpPr>
          <p:cNvPr id="9" name="Subtitle 2"/>
          <p:cNvSpPr>
            <a:spLocks noGrp="1"/>
          </p:cNvSpPr>
          <p:nvPr>
            <p:ph type="subTitle" idx="11"/>
          </p:nvPr>
        </p:nvSpPr>
        <p:spPr bwMode="gray">
          <a:xfrm>
            <a:off x="521495" y="1129846"/>
            <a:ext cx="8154000" cy="576000"/>
          </a:xfrm>
        </p:spPr>
        <p:txBody>
          <a:bodyPr>
            <a:normAutofit/>
          </a:bodyPr>
          <a:lstStyle>
            <a:lvl1pPr marL="0" indent="0" algn="l">
              <a:lnSpc>
                <a:spcPct val="90000"/>
              </a:lnSpc>
              <a:spcAft>
                <a:spcPts val="0"/>
              </a:spcAft>
              <a:buNone/>
              <a:defRPr sz="2000" b="1">
                <a:solidFill>
                  <a:srgbClr val="A6210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07615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centere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03FAF12-7725-4B65-8689-067CA4F24F25}" type="slidenum">
              <a:rPr lang="nl-NL" smtClean="0"/>
              <a:pPr/>
              <a:t>‹#›</a:t>
            </a:fld>
            <a:endParaRPr lang="nl-NL"/>
          </a:p>
        </p:txBody>
      </p:sp>
      <p:sp>
        <p:nvSpPr>
          <p:cNvPr id="3" name="Content Placeholder 2"/>
          <p:cNvSpPr>
            <a:spLocks noGrp="1"/>
          </p:cNvSpPr>
          <p:nvPr>
            <p:ph idx="1"/>
          </p:nvPr>
        </p:nvSpPr>
        <p:spPr bwMode="gray">
          <a:xfrm>
            <a:off x="521496" y="1278000"/>
            <a:ext cx="8154192" cy="4860000"/>
          </a:xfrm>
        </p:spPr>
        <p:txBody>
          <a:bodyPr anchor="t"/>
          <a:lstStyle>
            <a:lvl1pPr marL="0" indent="0" algn="ctr">
              <a:lnSpc>
                <a:spcPct val="100000"/>
              </a:lnSpc>
              <a:spcBef>
                <a:spcPts val="0"/>
              </a:spcBef>
              <a:spcAft>
                <a:spcPts val="600"/>
              </a:spcAft>
              <a:buFontTx/>
              <a:buNone/>
              <a:defRPr>
                <a:solidFill>
                  <a:srgbClr val="4A4A49"/>
                </a:solidFill>
              </a:defRPr>
            </a:lvl1pPr>
            <a:lvl2pPr marL="179387" indent="0" algn="ctr">
              <a:lnSpc>
                <a:spcPct val="100000"/>
              </a:lnSpc>
              <a:spcBef>
                <a:spcPts val="0"/>
              </a:spcBef>
              <a:spcAft>
                <a:spcPts val="600"/>
              </a:spcAft>
              <a:buFontTx/>
              <a:buNone/>
              <a:defRPr>
                <a:solidFill>
                  <a:srgbClr val="4A4A49"/>
                </a:solidFill>
              </a:defRPr>
            </a:lvl2pPr>
            <a:lvl3pPr marL="358775" indent="0" algn="ctr">
              <a:lnSpc>
                <a:spcPct val="100000"/>
              </a:lnSpc>
              <a:spcBef>
                <a:spcPts val="0"/>
              </a:spcBef>
              <a:spcAft>
                <a:spcPts val="600"/>
              </a:spcAft>
              <a:buFontTx/>
              <a:buNone/>
              <a:defRPr>
                <a:solidFill>
                  <a:srgbClr val="4A4A49"/>
                </a:solidFill>
              </a:defRPr>
            </a:lvl3pPr>
            <a:lvl4pPr marL="538162" indent="0" algn="ctr">
              <a:lnSpc>
                <a:spcPct val="100000"/>
              </a:lnSpc>
              <a:spcBef>
                <a:spcPts val="0"/>
              </a:spcBef>
              <a:spcAft>
                <a:spcPts val="600"/>
              </a:spcAft>
              <a:buClr>
                <a:srgbClr val="4A4A49"/>
              </a:buClr>
              <a:buFontTx/>
              <a:buNone/>
              <a:defRPr sz="1400">
                <a:solidFill>
                  <a:srgbClr val="4A4A49"/>
                </a:solidFill>
              </a:defRPr>
            </a:lvl4pPr>
            <a:lvl5pPr marL="717550" indent="0" algn="ctr">
              <a:lnSpc>
                <a:spcPct val="100000"/>
              </a:lnSpc>
              <a:spcBef>
                <a:spcPts val="0"/>
              </a:spcBef>
              <a:spcAft>
                <a:spcPts val="600"/>
              </a:spcAft>
              <a:buClr>
                <a:srgbClr val="4A4A49"/>
              </a:buClr>
              <a:buFontTx/>
              <a:buNone/>
              <a:defRPr sz="1400">
                <a:solidFill>
                  <a:srgbClr val="4A4A49"/>
                </a:solidFill>
              </a:defRPr>
            </a:lvl5pPr>
          </a:lstStyle>
          <a:p>
            <a:pPr lvl="0"/>
            <a:r>
              <a:rPr lang="en-US"/>
              <a:t>Edit Master text styles</a:t>
            </a:r>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92969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le &amp; 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03FAF12-7725-4B65-8689-067CA4F24F25}" type="slidenum">
              <a:rPr lang="nl-NL" smtClean="0"/>
              <a:pPr/>
              <a:t>‹#›</a:t>
            </a:fld>
            <a:endParaRPr lang="nl-NL"/>
          </a:p>
        </p:txBody>
      </p:sp>
      <p:sp>
        <p:nvSpPr>
          <p:cNvPr id="4" name="Content Placeholder 3"/>
          <p:cNvSpPr>
            <a:spLocks noGrp="1"/>
          </p:cNvSpPr>
          <p:nvPr>
            <p:ph sz="half" idx="2"/>
          </p:nvPr>
        </p:nvSpPr>
        <p:spPr bwMode="gray">
          <a:xfrm>
            <a:off x="4625689" y="1098000"/>
            <a:ext cx="4050000" cy="5040313"/>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2"/>
          <p:cNvSpPr>
            <a:spLocks noGrp="1"/>
          </p:cNvSpPr>
          <p:nvPr>
            <p:ph sz="half" idx="1"/>
          </p:nvPr>
        </p:nvSpPr>
        <p:spPr bwMode="gray">
          <a:xfrm>
            <a:off x="521494" y="1098000"/>
            <a:ext cx="4050506" cy="5040312"/>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a:xfrm>
            <a:off x="521497" y="368305"/>
            <a:ext cx="8154192" cy="577097"/>
          </a:xfrm>
        </p:spPr>
        <p:txBody>
          <a:bodyPr/>
          <a:lstStyle/>
          <a:p>
            <a:r>
              <a:rPr lang="en-US"/>
              <a:t>Click to edit Master title style</a:t>
            </a:r>
            <a:endParaRPr lang="en-GB" dirty="0"/>
          </a:p>
        </p:txBody>
      </p:sp>
    </p:spTree>
    <p:extLst>
      <p:ext uri="{BB962C8B-B14F-4D97-AF65-F5344CB8AC3E}">
        <p14:creationId xmlns:p14="http://schemas.microsoft.com/office/powerpoint/2010/main" val="2188452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wo Content - text &amp; imag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03FAF12-7725-4B65-8689-067CA4F24F25}" type="slidenum">
              <a:rPr lang="nl-NL" smtClean="0"/>
              <a:pPr/>
              <a:t>‹#›</a:t>
            </a:fld>
            <a:endParaRPr lang="nl-NL"/>
          </a:p>
        </p:txBody>
      </p:sp>
      <p:sp>
        <p:nvSpPr>
          <p:cNvPr id="7" name="Picture Placeholder 6"/>
          <p:cNvSpPr>
            <a:spLocks noGrp="1"/>
          </p:cNvSpPr>
          <p:nvPr>
            <p:ph type="pic" sz="quarter" idx="11"/>
          </p:nvPr>
        </p:nvSpPr>
        <p:spPr>
          <a:xfrm>
            <a:off x="4572000" y="1098550"/>
            <a:ext cx="4564063" cy="5040313"/>
          </a:xfrm>
        </p:spPr>
        <p:txBody>
          <a:bodyPr anchor="t"/>
          <a:lstStyle>
            <a:lvl1pPr marL="0" indent="0" algn="ctr">
              <a:buNone/>
              <a:defRPr/>
            </a:lvl1pPr>
          </a:lstStyle>
          <a:p>
            <a:r>
              <a:rPr lang="en-US"/>
              <a:t>Click icon to add picture</a:t>
            </a:r>
            <a:endParaRPr lang="nl-NL" dirty="0"/>
          </a:p>
        </p:txBody>
      </p:sp>
      <p:sp>
        <p:nvSpPr>
          <p:cNvPr id="3" name="Content Placeholder 2"/>
          <p:cNvSpPr>
            <a:spLocks noGrp="1"/>
          </p:cNvSpPr>
          <p:nvPr>
            <p:ph sz="half" idx="1"/>
          </p:nvPr>
        </p:nvSpPr>
        <p:spPr bwMode="gray">
          <a:xfrm>
            <a:off x="521494" y="1098000"/>
            <a:ext cx="4050506" cy="5040312"/>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a:xfrm>
            <a:off x="521497" y="368305"/>
            <a:ext cx="8154192" cy="577097"/>
          </a:xfrm>
        </p:spPr>
        <p:txBody>
          <a:bodyPr/>
          <a:lstStyle>
            <a:lvl1pPr>
              <a:defRPr>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1384174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wo Content - image &amp; tex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03FAF12-7725-4B65-8689-067CA4F24F25}" type="slidenum">
              <a:rPr lang="nl-NL" smtClean="0"/>
              <a:pPr/>
              <a:t>‹#›</a:t>
            </a:fld>
            <a:endParaRPr lang="nl-NL"/>
          </a:p>
        </p:txBody>
      </p:sp>
      <p:sp>
        <p:nvSpPr>
          <p:cNvPr id="3" name="Content Placeholder 2"/>
          <p:cNvSpPr>
            <a:spLocks noGrp="1"/>
          </p:cNvSpPr>
          <p:nvPr>
            <p:ph sz="half" idx="1"/>
          </p:nvPr>
        </p:nvSpPr>
        <p:spPr bwMode="gray">
          <a:xfrm>
            <a:off x="4624431" y="1098551"/>
            <a:ext cx="4050506" cy="5040312"/>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0" y="1098551"/>
            <a:ext cx="4564063" cy="5040313"/>
          </a:xfrm>
        </p:spPr>
        <p:txBody>
          <a:bodyPr anchor="t"/>
          <a:lstStyle>
            <a:lvl1pPr marL="0" indent="0" algn="ctr">
              <a:buNone/>
              <a:defRPr/>
            </a:lvl1pPr>
          </a:lstStyle>
          <a:p>
            <a:r>
              <a:rPr lang="en-US"/>
              <a:t>Click icon to add picture</a:t>
            </a:r>
            <a:endParaRPr lang="nl-NL" dirty="0"/>
          </a:p>
        </p:txBody>
      </p:sp>
      <p:sp>
        <p:nvSpPr>
          <p:cNvPr id="2" name="Title 1"/>
          <p:cNvSpPr>
            <a:spLocks noGrp="1"/>
          </p:cNvSpPr>
          <p:nvPr>
            <p:ph type="title"/>
          </p:nvPr>
        </p:nvSpPr>
        <p:spPr bwMode="gray">
          <a:xfrm>
            <a:off x="521497" y="368305"/>
            <a:ext cx="8154192" cy="577097"/>
          </a:xfrm>
        </p:spPr>
        <p:txBody>
          <a:bodyPr/>
          <a:lstStyle>
            <a:lvl1pPr>
              <a:defRPr>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3764907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amp; Two Content centere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03FAF12-7725-4B65-8689-067CA4F24F25}" type="slidenum">
              <a:rPr lang="nl-NL" smtClean="0"/>
              <a:pPr/>
              <a:t>‹#›</a:t>
            </a:fld>
            <a:endParaRPr lang="nl-NL"/>
          </a:p>
        </p:txBody>
      </p:sp>
      <p:sp>
        <p:nvSpPr>
          <p:cNvPr id="3" name="Content Placeholder 2"/>
          <p:cNvSpPr>
            <a:spLocks noGrp="1"/>
          </p:cNvSpPr>
          <p:nvPr>
            <p:ph sz="half" idx="1"/>
          </p:nvPr>
        </p:nvSpPr>
        <p:spPr bwMode="gray">
          <a:xfrm>
            <a:off x="521494" y="1278000"/>
            <a:ext cx="4050506" cy="4860000"/>
          </a:xfrm>
        </p:spPr>
        <p:txBody>
          <a:bodyPr anchor="t"/>
          <a:lstStyle>
            <a:lvl1pPr marL="0" indent="0" algn="ctr">
              <a:lnSpc>
                <a:spcPct val="100000"/>
              </a:lnSpc>
              <a:spcBef>
                <a:spcPts val="0"/>
              </a:spcBef>
              <a:spcAft>
                <a:spcPts val="600"/>
              </a:spcAft>
              <a:buFontTx/>
              <a:buNone/>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717550" indent="-179388">
              <a:lnSpc>
                <a:spcPct val="100000"/>
              </a:lnSpc>
              <a:spcBef>
                <a:spcPts val="0"/>
              </a:spcBef>
              <a:spcAft>
                <a:spcPts val="600"/>
              </a:spcAft>
              <a:buClr>
                <a:srgbClr val="4A4A49"/>
              </a:buClr>
              <a:defRPr>
                <a:solidFill>
                  <a:srgbClr val="4A4A49"/>
                </a:solidFill>
              </a:defRPr>
            </a:lvl4pPr>
            <a:lvl5pPr marL="896938" indent="-179388">
              <a:lnSpc>
                <a:spcPct val="100000"/>
              </a:lnSpc>
              <a:spcBef>
                <a:spcPts val="0"/>
              </a:spcBef>
              <a:spcAft>
                <a:spcPts val="600"/>
              </a:spcAft>
              <a:buClr>
                <a:srgbClr val="4A4A49"/>
              </a:buClr>
              <a:buFont typeface="Arial" panose="020B0604020202020204" pitchFamily="34" charset="0"/>
              <a:buChar char="‒"/>
              <a:defRPr>
                <a:solidFill>
                  <a:srgbClr val="4A4A49"/>
                </a:solidFill>
              </a:defRPr>
            </a:lvl5pPr>
          </a:lstStyle>
          <a:p>
            <a:pPr lvl="0"/>
            <a:r>
              <a:rPr lang="en-US"/>
              <a:t>Edit Master text styles</a:t>
            </a:r>
          </a:p>
        </p:txBody>
      </p:sp>
      <p:sp>
        <p:nvSpPr>
          <p:cNvPr id="4" name="Content Placeholder 3"/>
          <p:cNvSpPr>
            <a:spLocks noGrp="1"/>
          </p:cNvSpPr>
          <p:nvPr>
            <p:ph sz="half" idx="2"/>
          </p:nvPr>
        </p:nvSpPr>
        <p:spPr bwMode="gray">
          <a:xfrm>
            <a:off x="4625689" y="1278000"/>
            <a:ext cx="4050000" cy="4860000"/>
          </a:xfrm>
        </p:spPr>
        <p:txBody>
          <a:bodyPr anchor="t"/>
          <a:lstStyle>
            <a:lvl1pPr marL="0" indent="0" algn="ctr">
              <a:lnSpc>
                <a:spcPct val="100000"/>
              </a:lnSpc>
              <a:spcBef>
                <a:spcPts val="0"/>
              </a:spcBef>
              <a:spcAft>
                <a:spcPts val="600"/>
              </a:spcAft>
              <a:buFontTx/>
              <a:buNone/>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717550" indent="-179388">
              <a:lnSpc>
                <a:spcPct val="100000"/>
              </a:lnSpc>
              <a:spcBef>
                <a:spcPts val="0"/>
              </a:spcBef>
              <a:spcAft>
                <a:spcPts val="600"/>
              </a:spcAft>
              <a:buClr>
                <a:srgbClr val="4A4A49"/>
              </a:buClr>
              <a:defRPr>
                <a:solidFill>
                  <a:srgbClr val="4A4A49"/>
                </a:solidFill>
              </a:defRPr>
            </a:lvl4pPr>
            <a:lvl5pPr marL="896938" indent="-179388">
              <a:lnSpc>
                <a:spcPct val="100000"/>
              </a:lnSpc>
              <a:spcBef>
                <a:spcPts val="0"/>
              </a:spcBef>
              <a:spcAft>
                <a:spcPts val="600"/>
              </a:spcAft>
              <a:buClr>
                <a:srgbClr val="4A4A49"/>
              </a:buClr>
              <a:buFont typeface="Arial" panose="020B0604020202020204" pitchFamily="34" charset="0"/>
              <a:buChar char="‒"/>
              <a:defRPr>
                <a:solidFill>
                  <a:srgbClr val="4A4A49"/>
                </a:solidFill>
              </a:defRPr>
            </a:lvl5pPr>
          </a:lstStyle>
          <a:p>
            <a:pPr lvl="0"/>
            <a:r>
              <a:rPr lang="en-US"/>
              <a:t>Edit Master text styles</a:t>
            </a:r>
          </a:p>
        </p:txBody>
      </p:sp>
      <p:sp>
        <p:nvSpPr>
          <p:cNvPr id="2" name="Title 1"/>
          <p:cNvSpPr>
            <a:spLocks noGrp="1"/>
          </p:cNvSpPr>
          <p:nvPr>
            <p:ph type="title"/>
          </p:nvPr>
        </p:nvSpPr>
        <p:spPr bwMode="gray">
          <a:xfrm>
            <a:off x="521497" y="368305"/>
            <a:ext cx="8154192" cy="577097"/>
          </a:xfrm>
        </p:spPr>
        <p:txBody>
          <a:bodyPr/>
          <a:lstStyle/>
          <a:p>
            <a:r>
              <a:rPr lang="en-US"/>
              <a:t>Click to edit Master title style</a:t>
            </a:r>
            <a:endParaRPr lang="en-GB" dirty="0"/>
          </a:p>
        </p:txBody>
      </p:sp>
    </p:spTree>
    <p:extLst>
      <p:ext uri="{BB962C8B-B14F-4D97-AF65-F5344CB8AC3E}">
        <p14:creationId xmlns:p14="http://schemas.microsoft.com/office/powerpoint/2010/main" val="3687419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w/image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3FAF12-7725-4B65-8689-067CA4F24F25}" type="slidenum">
              <a:rPr lang="nl-NL" smtClean="0"/>
              <a:pPr/>
              <a:t>‹#›</a:t>
            </a:fld>
            <a:endParaRPr lang="nl-NL"/>
          </a:p>
        </p:txBody>
      </p:sp>
      <p:sp>
        <p:nvSpPr>
          <p:cNvPr id="36" name="Content Placeholder 2"/>
          <p:cNvSpPr>
            <a:spLocks noGrp="1"/>
          </p:cNvSpPr>
          <p:nvPr>
            <p:ph sz="half" idx="11"/>
          </p:nvPr>
        </p:nvSpPr>
        <p:spPr bwMode="gray">
          <a:xfrm>
            <a:off x="6515688" y="4392370"/>
            <a:ext cx="2160000" cy="1620000"/>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0" name="Freeform 5"/>
          <p:cNvSpPr>
            <a:spLocks/>
          </p:cNvSpPr>
          <p:nvPr userDrawn="1"/>
        </p:nvSpPr>
        <p:spPr bwMode="gray">
          <a:xfrm>
            <a:off x="7454830" y="3923367"/>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3" name="Picture Placeholder 5"/>
          <p:cNvSpPr>
            <a:spLocks noGrp="1"/>
          </p:cNvSpPr>
          <p:nvPr>
            <p:ph type="pic" sz="quarter" idx="15"/>
          </p:nvPr>
        </p:nvSpPr>
        <p:spPr>
          <a:xfrm>
            <a:off x="6515688" y="1430215"/>
            <a:ext cx="2160000" cy="2160000"/>
          </a:xfrm>
        </p:spPr>
        <p:txBody>
          <a:bodyPr anchor="t"/>
          <a:lstStyle>
            <a:lvl1pPr marL="0" indent="0" algn="ctr">
              <a:buNone/>
              <a:defRPr/>
            </a:lvl1pPr>
          </a:lstStyle>
          <a:p>
            <a:r>
              <a:rPr lang="en-US"/>
              <a:t>Click icon to add picture</a:t>
            </a:r>
            <a:endParaRPr lang="nl-NL" dirty="0"/>
          </a:p>
        </p:txBody>
      </p:sp>
      <p:sp>
        <p:nvSpPr>
          <p:cNvPr id="35" name="Content Placeholder 2"/>
          <p:cNvSpPr>
            <a:spLocks noGrp="1"/>
          </p:cNvSpPr>
          <p:nvPr>
            <p:ph sz="half" idx="10"/>
          </p:nvPr>
        </p:nvSpPr>
        <p:spPr bwMode="gray">
          <a:xfrm>
            <a:off x="3518592" y="4392370"/>
            <a:ext cx="2160000" cy="1620000"/>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29" name="Freeform 5"/>
          <p:cNvSpPr>
            <a:spLocks/>
          </p:cNvSpPr>
          <p:nvPr userDrawn="1"/>
        </p:nvSpPr>
        <p:spPr bwMode="gray">
          <a:xfrm>
            <a:off x="4394995" y="3923367"/>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2" name="Picture Placeholder 5"/>
          <p:cNvSpPr>
            <a:spLocks noGrp="1"/>
          </p:cNvSpPr>
          <p:nvPr>
            <p:ph type="pic" sz="quarter" idx="14"/>
          </p:nvPr>
        </p:nvSpPr>
        <p:spPr>
          <a:xfrm>
            <a:off x="3518592" y="1430215"/>
            <a:ext cx="2160000" cy="2160000"/>
          </a:xfrm>
        </p:spPr>
        <p:txBody>
          <a:bodyPr anchor="t"/>
          <a:lstStyle>
            <a:lvl1pPr marL="0" indent="0" algn="ctr">
              <a:buNone/>
              <a:defRPr/>
            </a:lvl1pPr>
          </a:lstStyle>
          <a:p>
            <a:r>
              <a:rPr lang="en-US"/>
              <a:t>Click icon to add picture</a:t>
            </a:r>
            <a:endParaRPr lang="nl-NL" dirty="0"/>
          </a:p>
        </p:txBody>
      </p:sp>
      <p:sp>
        <p:nvSpPr>
          <p:cNvPr id="3" name="Content Placeholder 2"/>
          <p:cNvSpPr>
            <a:spLocks noGrp="1"/>
          </p:cNvSpPr>
          <p:nvPr>
            <p:ph sz="half" idx="1"/>
          </p:nvPr>
        </p:nvSpPr>
        <p:spPr bwMode="gray">
          <a:xfrm>
            <a:off x="521497" y="4392370"/>
            <a:ext cx="2160000" cy="1620000"/>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8" name="Freeform 5"/>
          <p:cNvSpPr>
            <a:spLocks/>
          </p:cNvSpPr>
          <p:nvPr userDrawn="1"/>
        </p:nvSpPr>
        <p:spPr bwMode="gray">
          <a:xfrm>
            <a:off x="1335160" y="3923367"/>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 name="Picture Placeholder 5"/>
          <p:cNvSpPr>
            <a:spLocks noGrp="1"/>
          </p:cNvSpPr>
          <p:nvPr>
            <p:ph type="pic" sz="quarter" idx="13"/>
          </p:nvPr>
        </p:nvSpPr>
        <p:spPr>
          <a:xfrm>
            <a:off x="521497" y="1430215"/>
            <a:ext cx="2160000" cy="2160000"/>
          </a:xfrm>
        </p:spPr>
        <p:txBody>
          <a:bodyPr anchor="t"/>
          <a:lstStyle>
            <a:lvl1pPr marL="0" indent="0" algn="ctr">
              <a:buNone/>
              <a:defRPr/>
            </a:lvl1pPr>
          </a:lstStyle>
          <a:p>
            <a:r>
              <a:rPr lang="en-US"/>
              <a:t>Click icon to add picture</a:t>
            </a:r>
            <a:endParaRPr lang="nl-NL" dirty="0"/>
          </a:p>
        </p:txBody>
      </p:sp>
      <p:sp>
        <p:nvSpPr>
          <p:cNvPr id="2" name="Title 1"/>
          <p:cNvSpPr>
            <a:spLocks noGrp="1"/>
          </p:cNvSpPr>
          <p:nvPr>
            <p:ph type="title"/>
          </p:nvPr>
        </p:nvSpPr>
        <p:spPr bwMode="gray"/>
        <p:txBody>
          <a:bodyPr/>
          <a:lstStyle>
            <a:lvl1pPr>
              <a:defRPr>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1615890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w/circles &amp; image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3FAF12-7725-4B65-8689-067CA4F24F25}" type="slidenum">
              <a:rPr lang="nl-NL" smtClean="0"/>
              <a:pPr/>
              <a:t>‹#›</a:t>
            </a:fld>
            <a:endParaRPr lang="nl-NL"/>
          </a:p>
        </p:txBody>
      </p:sp>
      <p:sp>
        <p:nvSpPr>
          <p:cNvPr id="36" name="Content Placeholder 2"/>
          <p:cNvSpPr>
            <a:spLocks noGrp="1"/>
          </p:cNvSpPr>
          <p:nvPr>
            <p:ph sz="half" idx="11"/>
          </p:nvPr>
        </p:nvSpPr>
        <p:spPr bwMode="gray">
          <a:xfrm>
            <a:off x="6515688" y="4392370"/>
            <a:ext cx="2160000" cy="1620000"/>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0" name="Freeform 5"/>
          <p:cNvSpPr>
            <a:spLocks/>
          </p:cNvSpPr>
          <p:nvPr userDrawn="1"/>
        </p:nvSpPr>
        <p:spPr bwMode="gray">
          <a:xfrm>
            <a:off x="7454830" y="3923367"/>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5" name="Oval 14"/>
          <p:cNvSpPr/>
          <p:nvPr userDrawn="1"/>
        </p:nvSpPr>
        <p:spPr>
          <a:xfrm>
            <a:off x="6515688" y="1430215"/>
            <a:ext cx="2160000" cy="2160000"/>
          </a:xfrm>
          <a:prstGeom prst="ellipse">
            <a:avLst/>
          </a:prstGeom>
          <a:solidFill>
            <a:srgbClr val="A62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cture Placeholder 5"/>
          <p:cNvSpPr>
            <a:spLocks noGrp="1"/>
          </p:cNvSpPr>
          <p:nvPr>
            <p:ph type="pic" sz="quarter" idx="15"/>
          </p:nvPr>
        </p:nvSpPr>
        <p:spPr>
          <a:xfrm>
            <a:off x="6875688" y="1790215"/>
            <a:ext cx="1440000" cy="1440000"/>
          </a:xfrm>
        </p:spPr>
        <p:txBody>
          <a:bodyPr anchor="t"/>
          <a:lstStyle>
            <a:lvl1pPr marL="0" indent="0" algn="ctr">
              <a:buNone/>
              <a:defRPr/>
            </a:lvl1pPr>
          </a:lstStyle>
          <a:p>
            <a:r>
              <a:rPr lang="en-US"/>
              <a:t>Click icon to add picture</a:t>
            </a:r>
            <a:endParaRPr lang="nl-NL" dirty="0"/>
          </a:p>
        </p:txBody>
      </p:sp>
      <p:sp>
        <p:nvSpPr>
          <p:cNvPr id="35" name="Content Placeholder 2"/>
          <p:cNvSpPr>
            <a:spLocks noGrp="1"/>
          </p:cNvSpPr>
          <p:nvPr>
            <p:ph sz="half" idx="10"/>
          </p:nvPr>
        </p:nvSpPr>
        <p:spPr bwMode="gray">
          <a:xfrm>
            <a:off x="3518592" y="4392370"/>
            <a:ext cx="2160000" cy="1620000"/>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29" name="Freeform 5"/>
          <p:cNvSpPr>
            <a:spLocks/>
          </p:cNvSpPr>
          <p:nvPr userDrawn="1"/>
        </p:nvSpPr>
        <p:spPr bwMode="gray">
          <a:xfrm>
            <a:off x="4394995" y="3923367"/>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4" name="Oval 13"/>
          <p:cNvSpPr/>
          <p:nvPr userDrawn="1"/>
        </p:nvSpPr>
        <p:spPr>
          <a:xfrm>
            <a:off x="3475269" y="1430215"/>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cture Placeholder 5"/>
          <p:cNvSpPr>
            <a:spLocks noGrp="1"/>
          </p:cNvSpPr>
          <p:nvPr>
            <p:ph type="pic" sz="quarter" idx="14"/>
          </p:nvPr>
        </p:nvSpPr>
        <p:spPr>
          <a:xfrm>
            <a:off x="3835269" y="1790215"/>
            <a:ext cx="1440000" cy="1440000"/>
          </a:xfrm>
        </p:spPr>
        <p:txBody>
          <a:bodyPr anchor="t"/>
          <a:lstStyle>
            <a:lvl1pPr marL="0" indent="0" algn="ctr">
              <a:buNone/>
              <a:defRPr/>
            </a:lvl1pPr>
          </a:lstStyle>
          <a:p>
            <a:r>
              <a:rPr lang="en-US"/>
              <a:t>Click icon to add picture</a:t>
            </a:r>
            <a:endParaRPr lang="nl-NL" dirty="0"/>
          </a:p>
        </p:txBody>
      </p:sp>
      <p:sp>
        <p:nvSpPr>
          <p:cNvPr id="3" name="Content Placeholder 2"/>
          <p:cNvSpPr>
            <a:spLocks noGrp="1"/>
          </p:cNvSpPr>
          <p:nvPr>
            <p:ph sz="half" idx="1"/>
          </p:nvPr>
        </p:nvSpPr>
        <p:spPr bwMode="gray">
          <a:xfrm>
            <a:off x="521497" y="4392370"/>
            <a:ext cx="2160000" cy="1620000"/>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8" name="Freeform 5"/>
          <p:cNvSpPr>
            <a:spLocks/>
          </p:cNvSpPr>
          <p:nvPr userDrawn="1"/>
        </p:nvSpPr>
        <p:spPr bwMode="gray">
          <a:xfrm>
            <a:off x="1335160" y="3923367"/>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 name="Oval 4"/>
          <p:cNvSpPr/>
          <p:nvPr userDrawn="1"/>
        </p:nvSpPr>
        <p:spPr>
          <a:xfrm>
            <a:off x="521497" y="1430215"/>
            <a:ext cx="2160000" cy="21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cture Placeholder 5"/>
          <p:cNvSpPr>
            <a:spLocks noGrp="1"/>
          </p:cNvSpPr>
          <p:nvPr>
            <p:ph type="pic" sz="quarter" idx="13"/>
          </p:nvPr>
        </p:nvSpPr>
        <p:spPr>
          <a:xfrm>
            <a:off x="881497" y="1790215"/>
            <a:ext cx="1440000" cy="1440000"/>
          </a:xfrm>
        </p:spPr>
        <p:txBody>
          <a:bodyPr anchor="t"/>
          <a:lstStyle>
            <a:lvl1pPr marL="0" indent="0" algn="ctr">
              <a:buNone/>
              <a:defRPr/>
            </a:lvl1pPr>
          </a:lstStyle>
          <a:p>
            <a:r>
              <a:rPr lang="en-US"/>
              <a:t>Click icon to add picture</a:t>
            </a:r>
            <a:endParaRPr lang="nl-NL" dirty="0"/>
          </a:p>
        </p:txBody>
      </p:sp>
      <p:sp>
        <p:nvSpPr>
          <p:cNvPr id="2" name="Title 1"/>
          <p:cNvSpPr>
            <a:spLocks noGrp="1"/>
          </p:cNvSpPr>
          <p:nvPr>
            <p:ph type="title"/>
          </p:nvPr>
        </p:nvSpPr>
        <p:spPr bwMode="gray"/>
        <p:txBody>
          <a:bodyPr/>
          <a:lstStyle>
            <a:lvl1pPr>
              <a:defRPr>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3338978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3FAF12-7725-4B65-8689-067CA4F24F25}" type="slidenum">
              <a:rPr lang="nl-NL" smtClean="0"/>
              <a:pPr/>
              <a:t>‹#›</a:t>
            </a:fld>
            <a:endParaRPr lang="nl-NL"/>
          </a:p>
        </p:txBody>
      </p:sp>
      <p:sp>
        <p:nvSpPr>
          <p:cNvPr id="36" name="Content Placeholder 2"/>
          <p:cNvSpPr>
            <a:spLocks noGrp="1"/>
          </p:cNvSpPr>
          <p:nvPr>
            <p:ph sz="half" idx="11"/>
          </p:nvPr>
        </p:nvSpPr>
        <p:spPr bwMode="gray">
          <a:xfrm>
            <a:off x="6641167" y="1963018"/>
            <a:ext cx="2034521" cy="4161971"/>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0" name="Freeform 5"/>
          <p:cNvSpPr>
            <a:spLocks/>
          </p:cNvSpPr>
          <p:nvPr userDrawn="1"/>
        </p:nvSpPr>
        <p:spPr bwMode="gray">
          <a:xfrm>
            <a:off x="7454830" y="1316891"/>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5" name="Content Placeholder 2"/>
          <p:cNvSpPr>
            <a:spLocks noGrp="1"/>
          </p:cNvSpPr>
          <p:nvPr>
            <p:ph sz="half" idx="10"/>
          </p:nvPr>
        </p:nvSpPr>
        <p:spPr bwMode="gray">
          <a:xfrm>
            <a:off x="3581332" y="1963018"/>
            <a:ext cx="2034521" cy="4161971"/>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29" name="Freeform 5"/>
          <p:cNvSpPr>
            <a:spLocks/>
          </p:cNvSpPr>
          <p:nvPr userDrawn="1"/>
        </p:nvSpPr>
        <p:spPr bwMode="gray">
          <a:xfrm>
            <a:off x="4394995" y="1316891"/>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 name="Content Placeholder 2"/>
          <p:cNvSpPr>
            <a:spLocks noGrp="1"/>
          </p:cNvSpPr>
          <p:nvPr>
            <p:ph sz="half" idx="1"/>
          </p:nvPr>
        </p:nvSpPr>
        <p:spPr bwMode="gray">
          <a:xfrm>
            <a:off x="521497" y="1963018"/>
            <a:ext cx="2034521" cy="4161971"/>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8" name="Freeform 5"/>
          <p:cNvSpPr>
            <a:spLocks/>
          </p:cNvSpPr>
          <p:nvPr userDrawn="1"/>
        </p:nvSpPr>
        <p:spPr bwMode="gray">
          <a:xfrm>
            <a:off x="1335160" y="1316891"/>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2149215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A03FAF12-7725-4B65-8689-067CA4F24F25}" type="slidenum">
              <a:rPr lang="nl-NL" smtClean="0"/>
              <a:pPr/>
              <a:t>‹#›</a:t>
            </a:fld>
            <a:endParaRPr lang="nl-NL"/>
          </a:p>
        </p:txBody>
      </p:sp>
      <p:sp>
        <p:nvSpPr>
          <p:cNvPr id="12" name="Rectangle 11"/>
          <p:cNvSpPr/>
          <p:nvPr userDrawn="1"/>
        </p:nvSpPr>
        <p:spPr bwMode="gray">
          <a:xfrm>
            <a:off x="6785688" y="1448388"/>
            <a:ext cx="1890000" cy="43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Content Placeholder 2"/>
          <p:cNvSpPr>
            <a:spLocks noGrp="1"/>
          </p:cNvSpPr>
          <p:nvPr>
            <p:ph sz="half" idx="12"/>
          </p:nvPr>
        </p:nvSpPr>
        <p:spPr bwMode="gray">
          <a:xfrm>
            <a:off x="6785688" y="2119358"/>
            <a:ext cx="1890000" cy="3649036"/>
          </a:xfrm>
        </p:spPr>
        <p:txBody>
          <a:bodyPr anchor="t">
            <a:normAutofit/>
          </a:bodyPr>
          <a:lstStyle>
            <a:lvl1pPr marL="0" indent="0" algn="ctr">
              <a:buFontTx/>
              <a:buNone/>
              <a:defRPr sz="1400">
                <a:solidFill>
                  <a:srgbClr val="4A4A49"/>
                </a:solidFill>
              </a:defRPr>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19" name="Freeform 5"/>
          <p:cNvSpPr>
            <a:spLocks/>
          </p:cNvSpPr>
          <p:nvPr userDrawn="1"/>
        </p:nvSpPr>
        <p:spPr bwMode="gray">
          <a:xfrm>
            <a:off x="7527091" y="1613972"/>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Rectangle 10"/>
          <p:cNvSpPr/>
          <p:nvPr userDrawn="1"/>
        </p:nvSpPr>
        <p:spPr bwMode="gray">
          <a:xfrm>
            <a:off x="4710194" y="1448388"/>
            <a:ext cx="1890000" cy="43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Content Placeholder 2"/>
          <p:cNvSpPr>
            <a:spLocks noGrp="1"/>
          </p:cNvSpPr>
          <p:nvPr>
            <p:ph sz="half" idx="11"/>
          </p:nvPr>
        </p:nvSpPr>
        <p:spPr bwMode="gray">
          <a:xfrm>
            <a:off x="4710194" y="2119358"/>
            <a:ext cx="1890000" cy="3649036"/>
          </a:xfrm>
        </p:spPr>
        <p:txBody>
          <a:bodyPr anchor="t">
            <a:normAutofit/>
          </a:bodyPr>
          <a:lstStyle>
            <a:lvl1pPr marL="0" indent="0" algn="ctr">
              <a:buFontTx/>
              <a:buNone/>
              <a:defRPr sz="1400">
                <a:solidFill>
                  <a:srgbClr val="4A4A49"/>
                </a:solidFill>
              </a:defRPr>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16" name="Freeform 5"/>
          <p:cNvSpPr>
            <a:spLocks/>
          </p:cNvSpPr>
          <p:nvPr userDrawn="1"/>
        </p:nvSpPr>
        <p:spPr bwMode="gray">
          <a:xfrm>
            <a:off x="5451597" y="1613972"/>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Rectangle 9"/>
          <p:cNvSpPr/>
          <p:nvPr userDrawn="1"/>
        </p:nvSpPr>
        <p:spPr bwMode="gray">
          <a:xfrm>
            <a:off x="2617741" y="1448388"/>
            <a:ext cx="1890000" cy="43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Content Placeholder 2"/>
          <p:cNvSpPr>
            <a:spLocks noGrp="1"/>
          </p:cNvSpPr>
          <p:nvPr>
            <p:ph sz="half" idx="10"/>
          </p:nvPr>
        </p:nvSpPr>
        <p:spPr bwMode="gray">
          <a:xfrm>
            <a:off x="2609262" y="2119358"/>
            <a:ext cx="1890000" cy="3649036"/>
          </a:xfrm>
        </p:spPr>
        <p:txBody>
          <a:bodyPr anchor="t">
            <a:normAutofit/>
          </a:bodyPr>
          <a:lstStyle>
            <a:lvl1pPr marL="0" indent="0" algn="ctr">
              <a:buFontTx/>
              <a:buNone/>
              <a:defRPr sz="1400">
                <a:solidFill>
                  <a:srgbClr val="4A4A49"/>
                </a:solidFill>
              </a:defRPr>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14" name="Freeform 5"/>
          <p:cNvSpPr>
            <a:spLocks/>
          </p:cNvSpPr>
          <p:nvPr userDrawn="1"/>
        </p:nvSpPr>
        <p:spPr bwMode="gray">
          <a:xfrm>
            <a:off x="3350665" y="1613972"/>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Rectangle 8"/>
          <p:cNvSpPr/>
          <p:nvPr userDrawn="1"/>
        </p:nvSpPr>
        <p:spPr bwMode="gray">
          <a:xfrm>
            <a:off x="533768" y="1448388"/>
            <a:ext cx="1890000" cy="43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sz="half" idx="1"/>
          </p:nvPr>
        </p:nvSpPr>
        <p:spPr bwMode="gray">
          <a:xfrm>
            <a:off x="533768" y="2119358"/>
            <a:ext cx="1890000" cy="3649036"/>
          </a:xfrm>
        </p:spPr>
        <p:txBody>
          <a:bodyPr anchor="t">
            <a:normAutofit/>
          </a:bodyPr>
          <a:lstStyle>
            <a:lvl1pPr marL="0" indent="0" algn="ctr">
              <a:buFontTx/>
              <a:buNone/>
              <a:defRPr sz="1400">
                <a:solidFill>
                  <a:srgbClr val="4A4A49"/>
                </a:solidFill>
              </a:defRPr>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8" name="Freeform 5"/>
          <p:cNvSpPr>
            <a:spLocks/>
          </p:cNvSpPr>
          <p:nvPr userDrawn="1"/>
        </p:nvSpPr>
        <p:spPr bwMode="gray">
          <a:xfrm>
            <a:off x="1275171" y="1613972"/>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329819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2 speakers">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868146" y="1557777"/>
            <a:ext cx="3960000" cy="3960000"/>
          </a:xfrm>
        </p:spPr>
        <p:txBody>
          <a:bodyPr anchor="t"/>
          <a:lstStyle>
            <a:lvl1pPr marL="0" indent="0" algn="ctr">
              <a:buNone/>
              <a:defRPr/>
            </a:lvl1pPr>
          </a:lstStyle>
          <a:p>
            <a:r>
              <a:rPr lang="en-US" noProof="0"/>
              <a:t>Click icon to add picture</a:t>
            </a:r>
            <a:endParaRPr lang="en-GB" noProof="0" dirty="0"/>
          </a:p>
        </p:txBody>
      </p:sp>
      <p:sp>
        <p:nvSpPr>
          <p:cNvPr id="7" name="Text Placeholder 10"/>
          <p:cNvSpPr>
            <a:spLocks noGrp="1"/>
          </p:cNvSpPr>
          <p:nvPr>
            <p:ph type="body" sz="quarter" idx="14"/>
          </p:nvPr>
        </p:nvSpPr>
        <p:spPr bwMode="gray">
          <a:xfrm>
            <a:off x="521494" y="5209579"/>
            <a:ext cx="4050506" cy="914400"/>
          </a:xfrm>
        </p:spPr>
        <p:txBody>
          <a:bodyPr/>
          <a:lstStyle>
            <a:lvl1pPr marL="0" indent="0">
              <a:buFontTx/>
              <a:buNone/>
              <a:defRPr sz="1800" b="1">
                <a:solidFill>
                  <a:srgbClr val="4A4A49"/>
                </a:solidFill>
              </a:defRPr>
            </a:lvl1pPr>
            <a:lvl2pPr marL="0" indent="0">
              <a:buFontTx/>
              <a:buNone/>
              <a:defRPr sz="1400">
                <a:solidFill>
                  <a:srgbClr val="4A4A49"/>
                </a:solidFill>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11" name="Text Placeholder 10"/>
          <p:cNvSpPr>
            <a:spLocks noGrp="1"/>
          </p:cNvSpPr>
          <p:nvPr>
            <p:ph type="body" sz="quarter" idx="10"/>
          </p:nvPr>
        </p:nvSpPr>
        <p:spPr bwMode="gray">
          <a:xfrm>
            <a:off x="521494" y="4326556"/>
            <a:ext cx="4050506" cy="914400"/>
          </a:xfrm>
        </p:spPr>
        <p:txBody>
          <a:bodyPr/>
          <a:lstStyle>
            <a:lvl1pPr marL="0" indent="0">
              <a:buFontTx/>
              <a:buNone/>
              <a:defRPr sz="1800" b="1">
                <a:solidFill>
                  <a:srgbClr val="4A4A49"/>
                </a:solidFill>
              </a:defRPr>
            </a:lvl1pPr>
            <a:lvl2pPr marL="0" indent="0">
              <a:buFontTx/>
              <a:buNone/>
              <a:defRPr sz="1400">
                <a:solidFill>
                  <a:srgbClr val="4A4A49"/>
                </a:solidFill>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3" name="Subtitle 2"/>
          <p:cNvSpPr>
            <a:spLocks noGrp="1"/>
          </p:cNvSpPr>
          <p:nvPr>
            <p:ph type="subTitle" idx="1"/>
          </p:nvPr>
        </p:nvSpPr>
        <p:spPr bwMode="gray">
          <a:xfrm>
            <a:off x="521494" y="368301"/>
            <a:ext cx="8101013" cy="576000"/>
          </a:xfrm>
        </p:spPr>
        <p:txBody>
          <a:bodyPr>
            <a:normAutofit/>
          </a:bodyPr>
          <a:lstStyle>
            <a:lvl1pPr marL="0" indent="0" algn="l">
              <a:lnSpc>
                <a:spcPct val="90000"/>
              </a:lnSpc>
              <a:spcAft>
                <a:spcPts val="0"/>
              </a:spcAft>
              <a:buNone/>
              <a:defRPr sz="2800" b="1">
                <a:solidFill>
                  <a:srgbClr val="92949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2" name="Title 1"/>
          <p:cNvSpPr>
            <a:spLocks noGrp="1"/>
          </p:cNvSpPr>
          <p:nvPr>
            <p:ph type="ctrTitle"/>
          </p:nvPr>
        </p:nvSpPr>
        <p:spPr bwMode="gray">
          <a:xfrm>
            <a:off x="521494" y="1098000"/>
            <a:ext cx="4050506" cy="3160246"/>
          </a:xfrm>
        </p:spPr>
        <p:txBody>
          <a:bodyPr anchor="b">
            <a:normAutofit/>
          </a:bodyPr>
          <a:lstStyle>
            <a:lvl1pPr algn="l">
              <a:defRPr sz="5000" b="1">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2245680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xmlns="">
        <p15:guide id="1"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amp; 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6" name="Table Placeholder 5"/>
          <p:cNvSpPr>
            <a:spLocks noGrp="1"/>
          </p:cNvSpPr>
          <p:nvPr>
            <p:ph type="tbl" sz="quarter" idx="12"/>
          </p:nvPr>
        </p:nvSpPr>
        <p:spPr>
          <a:xfrm>
            <a:off x="522288" y="1777391"/>
            <a:ext cx="8153400" cy="4320000"/>
          </a:xfrm>
        </p:spPr>
        <p:txBody>
          <a:bodyPr anchor="t"/>
          <a:lstStyle>
            <a:lvl1pPr marL="0" indent="0" algn="ctr">
              <a:buNone/>
              <a:defRPr/>
            </a:lvl1pPr>
          </a:lstStyle>
          <a:p>
            <a:r>
              <a:rPr lang="en-US"/>
              <a:t>Click icon to add table</a:t>
            </a:r>
            <a:endParaRPr lang="nl-NL" dirty="0"/>
          </a:p>
        </p:txBody>
      </p:sp>
      <p:sp>
        <p:nvSpPr>
          <p:cNvPr id="5" name="Text Placeholder 4"/>
          <p:cNvSpPr>
            <a:spLocks noGrp="1"/>
          </p:cNvSpPr>
          <p:nvPr>
            <p:ph type="body" sz="quarter" idx="11"/>
          </p:nvPr>
        </p:nvSpPr>
        <p:spPr>
          <a:xfrm>
            <a:off x="521497" y="1103075"/>
            <a:ext cx="8154191" cy="614362"/>
          </a:xfrm>
        </p:spPr>
        <p:txBody>
          <a:bodyPr>
            <a:normAutofit/>
          </a:bodyPr>
          <a:lstStyle>
            <a:lvl1pPr>
              <a:defRPr sz="1600">
                <a:solidFill>
                  <a:srgbClr val="4A4A49"/>
                </a:solidFill>
              </a:defRPr>
            </a:lvl1pPr>
          </a:lstStyle>
          <a:p>
            <a:pPr lvl="0"/>
            <a:r>
              <a:rPr lang="en-US"/>
              <a:t>Edit Master text styles</a:t>
            </a:r>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1940475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text &amp; table - no backgroun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8" name="Content Placeholder 2"/>
          <p:cNvSpPr>
            <a:spLocks noGrp="1"/>
          </p:cNvSpPr>
          <p:nvPr>
            <p:ph idx="1"/>
          </p:nvPr>
        </p:nvSpPr>
        <p:spPr bwMode="gray">
          <a:xfrm>
            <a:off x="521496" y="1786071"/>
            <a:ext cx="8154192" cy="4281443"/>
          </a:xfrm>
        </p:spPr>
        <p:txBody>
          <a:bodyPr anchor="t"/>
          <a:lstStyle>
            <a:lvl1pPr marL="0" indent="0" algn="ctr">
              <a:buNone/>
              <a:defRPr/>
            </a:lvl1pPr>
          </a:lstStyle>
          <a:p>
            <a:pPr lvl="0"/>
            <a:r>
              <a:rPr lang="en-US"/>
              <a:t>Edit Master text styles</a:t>
            </a:r>
          </a:p>
        </p:txBody>
      </p:sp>
      <p:sp>
        <p:nvSpPr>
          <p:cNvPr id="5" name="Text Placeholder 4"/>
          <p:cNvSpPr>
            <a:spLocks noGrp="1"/>
          </p:cNvSpPr>
          <p:nvPr>
            <p:ph type="body" sz="quarter" idx="11"/>
          </p:nvPr>
        </p:nvSpPr>
        <p:spPr>
          <a:xfrm>
            <a:off x="521497" y="1103075"/>
            <a:ext cx="8154191" cy="614362"/>
          </a:xfrm>
        </p:spPr>
        <p:txBody>
          <a:bodyPr>
            <a:normAutofit/>
          </a:bodyPr>
          <a:lstStyle>
            <a:lvl1pPr>
              <a:defRPr sz="1600">
                <a:solidFill>
                  <a:srgbClr val="4A4A49"/>
                </a:solidFill>
              </a:defRPr>
            </a:lvl1pPr>
          </a:lstStyle>
          <a:p>
            <a:pPr lvl="0"/>
            <a:r>
              <a:rPr lang="en-US"/>
              <a:t>Edit Master text styles</a:t>
            </a:r>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971193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6" name="Chart Placeholder 5"/>
          <p:cNvSpPr>
            <a:spLocks noGrp="1"/>
          </p:cNvSpPr>
          <p:nvPr>
            <p:ph type="chart" sz="quarter" idx="12"/>
          </p:nvPr>
        </p:nvSpPr>
        <p:spPr>
          <a:xfrm>
            <a:off x="521497" y="1777391"/>
            <a:ext cx="8153400" cy="4320000"/>
          </a:xfrm>
        </p:spPr>
        <p:txBody>
          <a:bodyPr anchor="t"/>
          <a:lstStyle>
            <a:lvl1pPr marL="0" indent="0" algn="ctr">
              <a:buNone/>
              <a:defRPr/>
            </a:lvl1pPr>
          </a:lstStyle>
          <a:p>
            <a:r>
              <a:rPr lang="en-US"/>
              <a:t>Click icon to add chart</a:t>
            </a:r>
            <a:endParaRPr lang="nl-NL" dirty="0"/>
          </a:p>
        </p:txBody>
      </p:sp>
      <p:sp>
        <p:nvSpPr>
          <p:cNvPr id="5" name="Text Placeholder 4"/>
          <p:cNvSpPr>
            <a:spLocks noGrp="1"/>
          </p:cNvSpPr>
          <p:nvPr>
            <p:ph type="body" sz="quarter" idx="11"/>
          </p:nvPr>
        </p:nvSpPr>
        <p:spPr>
          <a:xfrm>
            <a:off x="521497" y="1103075"/>
            <a:ext cx="8154191" cy="614362"/>
          </a:xfrm>
        </p:spPr>
        <p:txBody>
          <a:bodyPr>
            <a:normAutofit/>
          </a:bodyPr>
          <a:lstStyle>
            <a:lvl1pPr>
              <a:defRPr sz="1600">
                <a:solidFill>
                  <a:srgbClr val="4A4A49"/>
                </a:solidFill>
              </a:defRPr>
            </a:lvl1pPr>
          </a:lstStyle>
          <a:p>
            <a:pPr lvl="0"/>
            <a:r>
              <a:rPr lang="en-US"/>
              <a:t>Edit Master text styles</a:t>
            </a:r>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2740914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text &amp; chart - no backgroun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8" name="Content Placeholder 2"/>
          <p:cNvSpPr>
            <a:spLocks noGrp="1"/>
          </p:cNvSpPr>
          <p:nvPr>
            <p:ph idx="1"/>
          </p:nvPr>
        </p:nvSpPr>
        <p:spPr bwMode="gray">
          <a:xfrm>
            <a:off x="521496" y="1786071"/>
            <a:ext cx="8154192" cy="4281443"/>
          </a:xfrm>
        </p:spPr>
        <p:txBody>
          <a:bodyPr anchor="t"/>
          <a:lstStyle>
            <a:lvl1pPr marL="0" indent="0" algn="ctr">
              <a:buNone/>
              <a:defRPr/>
            </a:lvl1pPr>
          </a:lstStyle>
          <a:p>
            <a:pPr lvl="0"/>
            <a:r>
              <a:rPr lang="en-US"/>
              <a:t>Edit Master text styles</a:t>
            </a:r>
          </a:p>
        </p:txBody>
      </p:sp>
      <p:sp>
        <p:nvSpPr>
          <p:cNvPr id="5" name="Text Placeholder 4"/>
          <p:cNvSpPr>
            <a:spLocks noGrp="1"/>
          </p:cNvSpPr>
          <p:nvPr>
            <p:ph type="body" sz="quarter" idx="11"/>
          </p:nvPr>
        </p:nvSpPr>
        <p:spPr>
          <a:xfrm>
            <a:off x="521497" y="1103075"/>
            <a:ext cx="8154191" cy="614362"/>
          </a:xfrm>
        </p:spPr>
        <p:txBody>
          <a:bodyPr>
            <a:normAutofit/>
          </a:bodyPr>
          <a:lstStyle>
            <a:lvl1pPr>
              <a:defRPr sz="1600">
                <a:solidFill>
                  <a:srgbClr val="4A4A49"/>
                </a:solidFill>
              </a:defRPr>
            </a:lvl1pPr>
          </a:lstStyle>
          <a:p>
            <a:pPr lvl="0"/>
            <a:r>
              <a:rPr lang="en-US"/>
              <a:t>Edit Master text styles</a:t>
            </a:r>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352850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8" name="Text Placeholder 7"/>
          <p:cNvSpPr>
            <a:spLocks noGrp="1"/>
          </p:cNvSpPr>
          <p:nvPr>
            <p:ph type="body" sz="quarter" idx="12"/>
          </p:nvPr>
        </p:nvSpPr>
        <p:spPr>
          <a:xfrm>
            <a:off x="5795689" y="4520028"/>
            <a:ext cx="2880000" cy="555625"/>
          </a:xfrm>
        </p:spPr>
        <p:txBody>
          <a:bodyPr>
            <a:normAutofit/>
          </a:bodyPr>
          <a:lstStyle>
            <a:lvl1pPr marL="0" indent="0">
              <a:buNone/>
              <a:defRPr sz="1400">
                <a:solidFill>
                  <a:srgbClr val="FF0000"/>
                </a:solidFill>
              </a:defRPr>
            </a:lvl1pPr>
          </a:lstStyle>
          <a:p>
            <a:pPr lvl="0"/>
            <a:r>
              <a:rPr lang="en-US"/>
              <a:t>Edit Master text styles</a:t>
            </a:r>
          </a:p>
        </p:txBody>
      </p:sp>
      <p:sp>
        <p:nvSpPr>
          <p:cNvPr id="6" name="Text Placeholder 5"/>
          <p:cNvSpPr>
            <a:spLocks noGrp="1"/>
          </p:cNvSpPr>
          <p:nvPr>
            <p:ph type="body" sz="quarter" idx="11"/>
          </p:nvPr>
        </p:nvSpPr>
        <p:spPr>
          <a:xfrm>
            <a:off x="2290763" y="2307528"/>
            <a:ext cx="4860000" cy="2160000"/>
          </a:xfrm>
        </p:spPr>
        <p:txBody>
          <a:bodyPr anchor="t">
            <a:normAutofit/>
          </a:bodyPr>
          <a:lstStyle>
            <a:lvl1pPr marL="0" indent="0">
              <a:buNone/>
              <a:defRPr sz="1800"/>
            </a:lvl1pPr>
          </a:lstStyle>
          <a:p>
            <a:pPr lvl="0"/>
            <a:r>
              <a:rPr lang="en-US"/>
              <a:t>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497" y="1946217"/>
            <a:ext cx="1596145" cy="720000"/>
          </a:xfrm>
          <a:prstGeom prst="rect">
            <a:avLst/>
          </a:prstGeom>
        </p:spPr>
      </p:pic>
      <p:sp>
        <p:nvSpPr>
          <p:cNvPr id="2" name="Title 1"/>
          <p:cNvSpPr>
            <a:spLocks noGrp="1"/>
          </p:cNvSpPr>
          <p:nvPr>
            <p:ph type="title"/>
          </p:nvPr>
        </p:nvSpPr>
        <p:spPr>
          <a:xfrm>
            <a:off x="521497" y="368305"/>
            <a:ext cx="8154192" cy="577097"/>
          </a:xfrm>
        </p:spPr>
        <p:txBody>
          <a:bodyPr/>
          <a:lstStyle/>
          <a:p>
            <a:r>
              <a:rPr lang="en-US"/>
              <a:t>Click to edit Master title style</a:t>
            </a:r>
            <a:endParaRPr lang="nl-NL" dirty="0"/>
          </a:p>
        </p:txBody>
      </p:sp>
    </p:spTree>
    <p:extLst>
      <p:ext uri="{BB962C8B-B14F-4D97-AF65-F5344CB8AC3E}">
        <p14:creationId xmlns:p14="http://schemas.microsoft.com/office/powerpoint/2010/main" val="18935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mp; Quote - no backgroun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8" name="Text Placeholder 7"/>
          <p:cNvSpPr>
            <a:spLocks noGrp="1"/>
          </p:cNvSpPr>
          <p:nvPr>
            <p:ph type="body" sz="quarter" idx="12"/>
          </p:nvPr>
        </p:nvSpPr>
        <p:spPr>
          <a:xfrm>
            <a:off x="5795689" y="4520028"/>
            <a:ext cx="2880000" cy="555625"/>
          </a:xfrm>
        </p:spPr>
        <p:txBody>
          <a:bodyPr>
            <a:normAutofit/>
          </a:bodyPr>
          <a:lstStyle>
            <a:lvl1pPr marL="0" indent="0">
              <a:buNone/>
              <a:defRPr sz="1400">
                <a:solidFill>
                  <a:srgbClr val="FF0000"/>
                </a:solidFill>
              </a:defRPr>
            </a:lvl1pPr>
          </a:lstStyle>
          <a:p>
            <a:pPr lvl="0"/>
            <a:r>
              <a:rPr lang="en-US"/>
              <a:t>Edit Master text styles</a:t>
            </a:r>
          </a:p>
        </p:txBody>
      </p:sp>
      <p:sp>
        <p:nvSpPr>
          <p:cNvPr id="6" name="Text Placeholder 5"/>
          <p:cNvSpPr>
            <a:spLocks noGrp="1"/>
          </p:cNvSpPr>
          <p:nvPr>
            <p:ph type="body" sz="quarter" idx="11"/>
          </p:nvPr>
        </p:nvSpPr>
        <p:spPr>
          <a:xfrm>
            <a:off x="2290763" y="2307528"/>
            <a:ext cx="4860000" cy="2160000"/>
          </a:xfrm>
        </p:spPr>
        <p:txBody>
          <a:bodyPr anchor="t">
            <a:normAutofit/>
          </a:bodyPr>
          <a:lstStyle>
            <a:lvl1pPr marL="0" indent="0">
              <a:buNone/>
              <a:defRPr sz="1800"/>
            </a:lvl1pPr>
          </a:lstStyle>
          <a:p>
            <a:pPr lvl="0"/>
            <a:r>
              <a:rPr lang="en-US"/>
              <a:t>Edit Master text styles</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1497" y="1946217"/>
            <a:ext cx="1596145" cy="720000"/>
          </a:xfrm>
          <a:prstGeom prst="rect">
            <a:avLst/>
          </a:prstGeom>
        </p:spPr>
      </p:pic>
      <p:sp>
        <p:nvSpPr>
          <p:cNvPr id="2" name="Title 1"/>
          <p:cNvSpPr>
            <a:spLocks noGrp="1"/>
          </p:cNvSpPr>
          <p:nvPr>
            <p:ph type="title"/>
          </p:nvPr>
        </p:nvSpPr>
        <p:spPr>
          <a:xfrm>
            <a:off x="521497" y="368305"/>
            <a:ext cx="8154192" cy="577097"/>
          </a:xfrm>
        </p:spPr>
        <p:txBody>
          <a:bodyPr/>
          <a:lstStyle/>
          <a:p>
            <a:r>
              <a:rPr lang="en-US"/>
              <a:t>Click to edit Master title style</a:t>
            </a:r>
            <a:endParaRPr lang="nl-NL" dirty="0"/>
          </a:p>
        </p:txBody>
      </p:sp>
    </p:spTree>
    <p:extLst>
      <p:ext uri="{BB962C8B-B14F-4D97-AF65-F5344CB8AC3E}">
        <p14:creationId xmlns:p14="http://schemas.microsoft.com/office/powerpoint/2010/main" val="941633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Picture - portrait">
    <p:spTree>
      <p:nvGrpSpPr>
        <p:cNvPr id="1" name=""/>
        <p:cNvGrpSpPr/>
        <p:nvPr/>
      </p:nvGrpSpPr>
      <p:grpSpPr>
        <a:xfrm>
          <a:off x="0" y="0"/>
          <a:ext cx="0" cy="0"/>
          <a:chOff x="0" y="0"/>
          <a:chExt cx="0" cy="0"/>
        </a:xfrm>
      </p:grpSpPr>
      <p:sp>
        <p:nvSpPr>
          <p:cNvPr id="6" name="Rectangle 5"/>
          <p:cNvSpPr/>
          <p:nvPr userDrawn="1"/>
        </p:nvSpPr>
        <p:spPr>
          <a:xfrm>
            <a:off x="2978593" y="1256234"/>
            <a:ext cx="3240000" cy="468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5" name="Picture Placeholder 4"/>
          <p:cNvSpPr>
            <a:spLocks noGrp="1"/>
          </p:cNvSpPr>
          <p:nvPr>
            <p:ph type="pic" sz="quarter" idx="11"/>
          </p:nvPr>
        </p:nvSpPr>
        <p:spPr>
          <a:xfrm>
            <a:off x="3068593" y="1346234"/>
            <a:ext cx="3060000" cy="4500000"/>
          </a:xfrm>
        </p:spPr>
        <p:txBody>
          <a:bodyPr anchor="t"/>
          <a:lstStyle>
            <a:lvl1pPr marL="0" indent="0" algn="ctr">
              <a:buNone/>
              <a:defRPr/>
            </a:lvl1pPr>
          </a:lstStyle>
          <a:p>
            <a:r>
              <a:rPr lang="en-US"/>
              <a:t>Click icon to add picture</a:t>
            </a:r>
            <a:endParaRPr lang="nl-NL" dirty="0"/>
          </a:p>
        </p:txBody>
      </p:sp>
      <p:sp>
        <p:nvSpPr>
          <p:cNvPr id="7" name="Title 6"/>
          <p:cNvSpPr>
            <a:spLocks noGrp="1"/>
          </p:cNvSpPr>
          <p:nvPr>
            <p:ph type="title"/>
          </p:nvPr>
        </p:nvSpPr>
        <p:spPr>
          <a:xfrm>
            <a:off x="521497" y="368305"/>
            <a:ext cx="8154192" cy="577097"/>
          </a:xfrm>
        </p:spPr>
        <p:txBody>
          <a:bodyPr/>
          <a:lstStyle/>
          <a:p>
            <a:r>
              <a:rPr lang="en-US"/>
              <a:t>Click to edit Master title style</a:t>
            </a:r>
            <a:endParaRPr lang="nl-NL" dirty="0"/>
          </a:p>
        </p:txBody>
      </p:sp>
    </p:spTree>
    <p:extLst>
      <p:ext uri="{BB962C8B-B14F-4D97-AF65-F5344CB8AC3E}">
        <p14:creationId xmlns:p14="http://schemas.microsoft.com/office/powerpoint/2010/main" val="3946408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Picture - landscape">
    <p:spTree>
      <p:nvGrpSpPr>
        <p:cNvPr id="1" name=""/>
        <p:cNvGrpSpPr/>
        <p:nvPr/>
      </p:nvGrpSpPr>
      <p:grpSpPr>
        <a:xfrm>
          <a:off x="0" y="0"/>
          <a:ext cx="0" cy="0"/>
          <a:chOff x="0" y="0"/>
          <a:chExt cx="0" cy="0"/>
        </a:xfrm>
      </p:grpSpPr>
      <p:sp>
        <p:nvSpPr>
          <p:cNvPr id="6" name="Rectangle 5"/>
          <p:cNvSpPr/>
          <p:nvPr userDrawn="1"/>
        </p:nvSpPr>
        <p:spPr>
          <a:xfrm>
            <a:off x="1808593" y="1640795"/>
            <a:ext cx="5580000" cy="378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5" name="Picture Placeholder 4"/>
          <p:cNvSpPr>
            <a:spLocks noGrp="1"/>
          </p:cNvSpPr>
          <p:nvPr>
            <p:ph type="pic" sz="quarter" idx="11"/>
          </p:nvPr>
        </p:nvSpPr>
        <p:spPr>
          <a:xfrm>
            <a:off x="1898593" y="1730795"/>
            <a:ext cx="5400000" cy="3600000"/>
          </a:xfrm>
        </p:spPr>
        <p:txBody>
          <a:bodyPr anchor="t"/>
          <a:lstStyle>
            <a:lvl1pPr marL="0" indent="0" algn="ctr">
              <a:buNone/>
              <a:defRPr/>
            </a:lvl1pPr>
          </a:lstStyle>
          <a:p>
            <a:r>
              <a:rPr lang="en-US"/>
              <a:t>Click icon to add picture</a:t>
            </a:r>
            <a:endParaRPr lang="nl-NL" dirty="0"/>
          </a:p>
        </p:txBody>
      </p:sp>
      <p:sp>
        <p:nvSpPr>
          <p:cNvPr id="7" name="Title 6"/>
          <p:cNvSpPr>
            <a:spLocks noGrp="1"/>
          </p:cNvSpPr>
          <p:nvPr>
            <p:ph type="title"/>
          </p:nvPr>
        </p:nvSpPr>
        <p:spPr>
          <a:xfrm>
            <a:off x="521497" y="368305"/>
            <a:ext cx="8154192" cy="577097"/>
          </a:xfrm>
        </p:spPr>
        <p:txBody>
          <a:bodyPr/>
          <a:lstStyle/>
          <a:p>
            <a:r>
              <a:rPr lang="en-US"/>
              <a:t>Click to edit Master title style</a:t>
            </a:r>
            <a:endParaRPr lang="nl-NL" dirty="0"/>
          </a:p>
        </p:txBody>
      </p:sp>
    </p:spTree>
    <p:extLst>
      <p:ext uri="{BB962C8B-B14F-4D97-AF65-F5344CB8AC3E}">
        <p14:creationId xmlns:p14="http://schemas.microsoft.com/office/powerpoint/2010/main" val="179502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Picture - landscape - w/caption">
    <p:spTree>
      <p:nvGrpSpPr>
        <p:cNvPr id="1" name=""/>
        <p:cNvGrpSpPr/>
        <p:nvPr/>
      </p:nvGrpSpPr>
      <p:grpSpPr>
        <a:xfrm>
          <a:off x="0" y="0"/>
          <a:ext cx="0" cy="0"/>
          <a:chOff x="0" y="0"/>
          <a:chExt cx="0" cy="0"/>
        </a:xfrm>
      </p:grpSpPr>
      <p:sp>
        <p:nvSpPr>
          <p:cNvPr id="6" name="Rectangle 5"/>
          <p:cNvSpPr/>
          <p:nvPr userDrawn="1"/>
        </p:nvSpPr>
        <p:spPr>
          <a:xfrm>
            <a:off x="1808593" y="1546794"/>
            <a:ext cx="5580000" cy="378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5" name="Picture Placeholder 4"/>
          <p:cNvSpPr>
            <a:spLocks noGrp="1"/>
          </p:cNvSpPr>
          <p:nvPr>
            <p:ph type="pic" sz="quarter" idx="11"/>
          </p:nvPr>
        </p:nvSpPr>
        <p:spPr>
          <a:xfrm>
            <a:off x="1898593" y="1636794"/>
            <a:ext cx="5400000" cy="3600000"/>
          </a:xfrm>
        </p:spPr>
        <p:txBody>
          <a:bodyPr anchor="t"/>
          <a:lstStyle>
            <a:lvl1pPr marL="0" indent="0" algn="ctr">
              <a:buNone/>
              <a:defRPr/>
            </a:lvl1pPr>
          </a:lstStyle>
          <a:p>
            <a:r>
              <a:rPr lang="en-US"/>
              <a:t>Click icon to add picture</a:t>
            </a:r>
            <a:endParaRPr lang="nl-NL" dirty="0"/>
          </a:p>
        </p:txBody>
      </p:sp>
      <p:sp>
        <p:nvSpPr>
          <p:cNvPr id="7" name="Title 6"/>
          <p:cNvSpPr>
            <a:spLocks noGrp="1"/>
          </p:cNvSpPr>
          <p:nvPr>
            <p:ph type="title"/>
          </p:nvPr>
        </p:nvSpPr>
        <p:spPr>
          <a:xfrm>
            <a:off x="521497" y="368305"/>
            <a:ext cx="8154192" cy="577097"/>
          </a:xfrm>
        </p:spPr>
        <p:txBody>
          <a:bodyPr/>
          <a:lstStyle/>
          <a:p>
            <a:r>
              <a:rPr lang="en-US"/>
              <a:t>Click to edit Master title style</a:t>
            </a:r>
            <a:endParaRPr lang="nl-NL" dirty="0"/>
          </a:p>
        </p:txBody>
      </p:sp>
      <p:sp>
        <p:nvSpPr>
          <p:cNvPr id="4" name="Text Placeholder 3"/>
          <p:cNvSpPr>
            <a:spLocks noGrp="1"/>
          </p:cNvSpPr>
          <p:nvPr>
            <p:ph type="body" sz="quarter" idx="12"/>
          </p:nvPr>
        </p:nvSpPr>
        <p:spPr>
          <a:xfrm>
            <a:off x="1898593" y="5416794"/>
            <a:ext cx="5400000" cy="607994"/>
          </a:xfrm>
        </p:spPr>
        <p:txBody>
          <a:bodyPr anchor="t">
            <a:noAutofit/>
          </a:bodyPr>
          <a:lstStyle>
            <a:lvl1pPr marL="0" indent="0" algn="ctr">
              <a:buNone/>
              <a:defRPr sz="1400">
                <a:solidFill>
                  <a:srgbClr val="4A4A49"/>
                </a:solidFill>
              </a:defRPr>
            </a:lvl1pPr>
          </a:lstStyle>
          <a:p>
            <a:pPr lvl="0"/>
            <a:r>
              <a:rPr lang="en-US"/>
              <a:t>Edit Master text styles</a:t>
            </a:r>
          </a:p>
        </p:txBody>
      </p:sp>
    </p:spTree>
    <p:extLst>
      <p:ext uri="{BB962C8B-B14F-4D97-AF65-F5344CB8AC3E}">
        <p14:creationId xmlns:p14="http://schemas.microsoft.com/office/powerpoint/2010/main" val="2952183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Titl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03FAF12-7725-4B65-8689-067CA4F24F25}" type="slidenum">
              <a:rPr lang="nl-NL" smtClean="0"/>
              <a:pPr/>
              <a:t>‹#›</a:t>
            </a:fld>
            <a:endParaRPr lang="nl-NL"/>
          </a:p>
        </p:txBody>
      </p:sp>
      <p:sp>
        <p:nvSpPr>
          <p:cNvPr id="3" name="Title 2"/>
          <p:cNvSpPr>
            <a:spLocks noGrp="1"/>
          </p:cNvSpPr>
          <p:nvPr>
            <p:ph type="title"/>
          </p:nvPr>
        </p:nvSpPr>
        <p:spPr/>
        <p:txBody>
          <a:bodyPr/>
          <a:lstStyle>
            <a:lvl1pPr>
              <a:defRPr>
                <a:solidFill>
                  <a:srgbClr val="FF0000"/>
                </a:solidFill>
              </a:defRPr>
            </a:lvl1pPr>
          </a:lstStyle>
          <a:p>
            <a:r>
              <a:rPr lang="en-US"/>
              <a:t>Click to edit Master title style</a:t>
            </a:r>
            <a:endParaRPr lang="nl-NL" dirty="0"/>
          </a:p>
        </p:txBody>
      </p:sp>
    </p:spTree>
    <p:extLst>
      <p:ext uri="{BB962C8B-B14F-4D97-AF65-F5344CB8AC3E}">
        <p14:creationId xmlns:p14="http://schemas.microsoft.com/office/powerpoint/2010/main" val="320092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hite circle - 1 speaker">
    <p:spTree>
      <p:nvGrpSpPr>
        <p:cNvPr id="1" name=""/>
        <p:cNvGrpSpPr/>
        <p:nvPr/>
      </p:nvGrpSpPr>
      <p:grpSpPr>
        <a:xfrm>
          <a:off x="0" y="0"/>
          <a:ext cx="0" cy="0"/>
          <a:chOff x="0" y="0"/>
          <a:chExt cx="0" cy="0"/>
        </a:xfrm>
      </p:grpSpPr>
      <p:sp>
        <p:nvSpPr>
          <p:cNvPr id="4" name="Oval 3"/>
          <p:cNvSpPr/>
          <p:nvPr userDrawn="1"/>
        </p:nvSpPr>
        <p:spPr>
          <a:xfrm>
            <a:off x="4819829" y="1557777"/>
            <a:ext cx="3960000" cy="3960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cture Placeholder 7"/>
          <p:cNvSpPr>
            <a:spLocks noGrp="1"/>
          </p:cNvSpPr>
          <p:nvPr>
            <p:ph type="pic" sz="quarter" idx="13"/>
          </p:nvPr>
        </p:nvSpPr>
        <p:spPr>
          <a:xfrm>
            <a:off x="4999829" y="1737777"/>
            <a:ext cx="3600000" cy="3600000"/>
          </a:xfrm>
        </p:spPr>
        <p:txBody>
          <a:bodyPr anchor="t"/>
          <a:lstStyle>
            <a:lvl1pPr marL="0" indent="0" algn="ctr">
              <a:buNone/>
              <a:defRPr/>
            </a:lvl1pPr>
          </a:lstStyle>
          <a:p>
            <a:r>
              <a:rPr lang="en-US" noProof="0"/>
              <a:t>Click icon to add picture</a:t>
            </a:r>
            <a:endParaRPr lang="en-GB" noProof="0" dirty="0"/>
          </a:p>
        </p:txBody>
      </p:sp>
      <p:sp>
        <p:nvSpPr>
          <p:cNvPr id="11" name="Text Placeholder 10"/>
          <p:cNvSpPr>
            <a:spLocks noGrp="1"/>
          </p:cNvSpPr>
          <p:nvPr>
            <p:ph type="body" sz="quarter" idx="10"/>
          </p:nvPr>
        </p:nvSpPr>
        <p:spPr bwMode="gray">
          <a:xfrm>
            <a:off x="521494" y="5060577"/>
            <a:ext cx="4050506" cy="914400"/>
          </a:xfrm>
        </p:spPr>
        <p:txBody>
          <a:bodyPr/>
          <a:lstStyle>
            <a:lvl1pPr marL="0" indent="0">
              <a:buFontTx/>
              <a:buNone/>
              <a:defRPr sz="1800" b="1">
                <a:solidFill>
                  <a:srgbClr val="4A4A49"/>
                </a:solidFill>
              </a:defRPr>
            </a:lvl1pPr>
            <a:lvl2pPr marL="0" indent="0">
              <a:buFontTx/>
              <a:buNone/>
              <a:defRPr sz="1400">
                <a:solidFill>
                  <a:srgbClr val="4A4A49"/>
                </a:solidFill>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3" name="Subtitle 2"/>
          <p:cNvSpPr>
            <a:spLocks noGrp="1"/>
          </p:cNvSpPr>
          <p:nvPr>
            <p:ph type="subTitle" idx="1"/>
          </p:nvPr>
        </p:nvSpPr>
        <p:spPr bwMode="gray">
          <a:xfrm>
            <a:off x="521494" y="368301"/>
            <a:ext cx="8101013" cy="576000"/>
          </a:xfrm>
        </p:spPr>
        <p:txBody>
          <a:bodyPr>
            <a:normAutofit/>
          </a:bodyPr>
          <a:lstStyle>
            <a:lvl1pPr marL="0" indent="0" algn="l">
              <a:lnSpc>
                <a:spcPct val="90000"/>
              </a:lnSpc>
              <a:spcAft>
                <a:spcPts val="0"/>
              </a:spcAft>
              <a:buNone/>
              <a:defRPr sz="2800" b="1">
                <a:solidFill>
                  <a:srgbClr val="92949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2" name="Title 1"/>
          <p:cNvSpPr>
            <a:spLocks noGrp="1"/>
          </p:cNvSpPr>
          <p:nvPr>
            <p:ph type="ctrTitle"/>
          </p:nvPr>
        </p:nvSpPr>
        <p:spPr bwMode="gray">
          <a:xfrm>
            <a:off x="521494" y="1098000"/>
            <a:ext cx="4050506" cy="3160246"/>
          </a:xfrm>
        </p:spPr>
        <p:txBody>
          <a:bodyPr anchor="b">
            <a:normAutofit/>
          </a:bodyPr>
          <a:lstStyle>
            <a:lvl1pPr algn="l">
              <a:defRPr sz="5000" b="1">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2566170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xmlns="">
        <p15:guide id="1"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w/Title &amp; picto backgroun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03FAF12-7725-4B65-8689-067CA4F24F25}" type="slidenum">
              <a:rPr lang="nl-NL" smtClean="0"/>
              <a:pPr/>
              <a:t>‹#›</a:t>
            </a:fld>
            <a:endParaRPr lang="nl-NL"/>
          </a:p>
        </p:txBody>
      </p:sp>
      <p:sp>
        <p:nvSpPr>
          <p:cNvPr id="3" name="Title 2"/>
          <p:cNvSpPr>
            <a:spLocks noGrp="1"/>
          </p:cNvSpPr>
          <p:nvPr>
            <p:ph type="title"/>
          </p:nvPr>
        </p:nvSpPr>
        <p:spPr/>
        <p:txBody>
          <a:bodyPr/>
          <a:lstStyle/>
          <a:p>
            <a:r>
              <a:rPr lang="en-US"/>
              <a:t>Click to edit Master title style</a:t>
            </a:r>
            <a:endParaRPr lang="nl-NL" dirty="0"/>
          </a:p>
        </p:txBody>
      </p:sp>
      <p:pic>
        <p:nvPicPr>
          <p:cNvPr id="192" name="Picture 19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1629"/>
            <a:ext cx="9144000" cy="4904941"/>
          </a:xfrm>
          <a:prstGeom prst="rect">
            <a:avLst/>
          </a:prstGeom>
        </p:spPr>
      </p:pic>
    </p:spTree>
    <p:extLst>
      <p:ext uri="{BB962C8B-B14F-4D97-AF65-F5344CB8AC3E}">
        <p14:creationId xmlns:p14="http://schemas.microsoft.com/office/powerpoint/2010/main" val="561448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03FAF12-7725-4B65-8689-067CA4F24F25}" type="slidenum">
              <a:rPr lang="nl-NL" smtClean="0"/>
              <a:pPr/>
              <a:t>‹#›</a:t>
            </a:fld>
            <a:endParaRPr lang="nl-NL"/>
          </a:p>
        </p:txBody>
      </p:sp>
    </p:spTree>
    <p:extLst>
      <p:ext uri="{BB962C8B-B14F-4D97-AF65-F5344CB8AC3E}">
        <p14:creationId xmlns:p14="http://schemas.microsoft.com/office/powerpoint/2010/main" val="1589714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 whit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2" name="Slide Number Placeholder 1"/>
          <p:cNvSpPr>
            <a:spLocks noGrp="1"/>
          </p:cNvSpPr>
          <p:nvPr>
            <p:ph type="sldNum" sz="quarter" idx="10"/>
          </p:nvPr>
        </p:nvSpPr>
        <p:spPr/>
        <p:txBody>
          <a:bodyPr/>
          <a:lstStyle/>
          <a:p>
            <a:fld id="{A03FAF12-7725-4B65-8689-067CA4F24F25}" type="slidenum">
              <a:rPr lang="nl-NL" smtClean="0"/>
              <a:pPr/>
              <a:t>‹#›</a:t>
            </a:fld>
            <a:endParaRPr lang="nl-NL"/>
          </a:p>
        </p:txBody>
      </p:sp>
    </p:spTree>
    <p:extLst>
      <p:ext uri="{BB962C8B-B14F-4D97-AF65-F5344CB8AC3E}">
        <p14:creationId xmlns:p14="http://schemas.microsoft.com/office/powerpoint/2010/main" val="2952057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1 Conta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52016"/>
            <a:ext cx="9144000" cy="4495800"/>
          </a:xfrm>
          <a:prstGeom prst="rect">
            <a:avLst/>
          </a:prstGeom>
        </p:spPr>
      </p:pic>
      <p:sp>
        <p:nvSpPr>
          <p:cNvPr id="6" name="Text Placeholder 5"/>
          <p:cNvSpPr>
            <a:spLocks noGrp="1"/>
          </p:cNvSpPr>
          <p:nvPr>
            <p:ph type="body" sz="quarter" idx="11"/>
          </p:nvPr>
        </p:nvSpPr>
        <p:spPr>
          <a:xfrm>
            <a:off x="4306888" y="3443288"/>
            <a:ext cx="2563812" cy="1479550"/>
          </a:xfrm>
        </p:spPr>
        <p:txBody>
          <a:bodyPr>
            <a:normAutofit/>
          </a:bodyPr>
          <a:lstStyle>
            <a:lvl1pPr marL="0" indent="0" algn="ctr">
              <a:buFontTx/>
              <a:buNone/>
              <a:defRPr sz="1400">
                <a:solidFill>
                  <a:srgbClr val="4A4A49"/>
                </a:solidFill>
              </a:defRPr>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1684703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nta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34100"/>
          </a:xfrm>
          <a:prstGeom prst="rect">
            <a:avLst/>
          </a:prstGeom>
        </p:spPr>
      </p:pic>
      <p:sp>
        <p:nvSpPr>
          <p:cNvPr id="6" name="Text Placeholder 5"/>
          <p:cNvSpPr>
            <a:spLocks noGrp="1"/>
          </p:cNvSpPr>
          <p:nvPr>
            <p:ph type="body" sz="quarter" idx="11"/>
          </p:nvPr>
        </p:nvSpPr>
        <p:spPr>
          <a:xfrm>
            <a:off x="2743200" y="2581275"/>
            <a:ext cx="3273425" cy="1965325"/>
          </a:xfrm>
        </p:spPr>
        <p:txBody>
          <a:bodyPr>
            <a:normAutofit/>
          </a:bodyPr>
          <a:lstStyle>
            <a:lvl1pPr marL="0" indent="0" algn="ctr">
              <a:buFontTx/>
              <a:buNone/>
              <a:defRPr sz="1400">
                <a:solidFill>
                  <a:srgbClr val="4A4A49"/>
                </a:solidFill>
              </a:defRPr>
            </a:lvl1pPr>
          </a:lstStyle>
          <a:p>
            <a:pPr lvl="0"/>
            <a:r>
              <a:rPr lang="en-US"/>
              <a:t>Edit Master text styles</a:t>
            </a:r>
          </a:p>
        </p:txBody>
      </p:sp>
    </p:spTree>
    <p:extLst>
      <p:ext uri="{BB962C8B-B14F-4D97-AF65-F5344CB8AC3E}">
        <p14:creationId xmlns:p14="http://schemas.microsoft.com/office/powerpoint/2010/main" val="2200501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2 Conta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7" name="Rectangle 6"/>
          <p:cNvSpPr/>
          <p:nvPr userDrawn="1"/>
        </p:nvSpPr>
        <p:spPr>
          <a:xfrm>
            <a:off x="5213324" y="3899531"/>
            <a:ext cx="3240000" cy="1980000"/>
          </a:xfrm>
          <a:prstGeom prst="rect">
            <a:avLst/>
          </a:prstGeom>
          <a:solidFill>
            <a:srgbClr val="EDED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 Placeholder 5"/>
          <p:cNvSpPr>
            <a:spLocks noGrp="1"/>
          </p:cNvSpPr>
          <p:nvPr>
            <p:ph type="body" sz="quarter" idx="12"/>
          </p:nvPr>
        </p:nvSpPr>
        <p:spPr>
          <a:xfrm>
            <a:off x="5213324" y="3899531"/>
            <a:ext cx="3240000" cy="1980000"/>
          </a:xfrm>
          <a:ln>
            <a:noFill/>
          </a:ln>
          <a:effectLst/>
        </p:spPr>
        <p:txBody>
          <a:bodyPr>
            <a:normAutofit/>
          </a:bodyPr>
          <a:lstStyle>
            <a:lvl1pPr marL="0" indent="0" algn="ctr">
              <a:buFontTx/>
              <a:buNone/>
              <a:defRPr sz="1400">
                <a:solidFill>
                  <a:srgbClr val="4A4A49"/>
                </a:solidFill>
              </a:defRPr>
            </a:lvl1pPr>
          </a:lstStyle>
          <a:p>
            <a:pPr lvl="0"/>
            <a:r>
              <a:rPr lang="en-US"/>
              <a:t>Edit Master text styles</a:t>
            </a:r>
          </a:p>
        </p:txBody>
      </p:sp>
      <p:sp>
        <p:nvSpPr>
          <p:cNvPr id="11" name="Rectangle 10"/>
          <p:cNvSpPr/>
          <p:nvPr userDrawn="1"/>
        </p:nvSpPr>
        <p:spPr>
          <a:xfrm>
            <a:off x="5213324" y="1363947"/>
            <a:ext cx="3240000" cy="1980000"/>
          </a:xfrm>
          <a:prstGeom prst="rect">
            <a:avLst/>
          </a:prstGeom>
          <a:solidFill>
            <a:srgbClr val="EDED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5"/>
          <p:cNvSpPr>
            <a:spLocks noGrp="1"/>
          </p:cNvSpPr>
          <p:nvPr>
            <p:ph type="body" sz="quarter" idx="11"/>
          </p:nvPr>
        </p:nvSpPr>
        <p:spPr>
          <a:xfrm>
            <a:off x="5213324" y="1363947"/>
            <a:ext cx="3240000" cy="1980000"/>
          </a:xfrm>
          <a:ln>
            <a:noFill/>
          </a:ln>
          <a:effectLst/>
        </p:spPr>
        <p:txBody>
          <a:bodyPr>
            <a:normAutofit/>
          </a:bodyPr>
          <a:lstStyle>
            <a:lvl1pPr marL="0" indent="0" algn="ctr">
              <a:buFontTx/>
              <a:buNone/>
              <a:defRPr sz="1400">
                <a:solidFill>
                  <a:srgbClr val="4A4A49"/>
                </a:solidFill>
              </a:defRPr>
            </a:lvl1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497" y="1369107"/>
            <a:ext cx="3695700" cy="4495800"/>
          </a:xfrm>
          <a:prstGeom prst="rect">
            <a:avLst/>
          </a:prstGeom>
        </p:spPr>
      </p:pic>
      <p:sp>
        <p:nvSpPr>
          <p:cNvPr id="6" name="Title 5"/>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928607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 Contac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8" name="Rectangle 7"/>
          <p:cNvSpPr/>
          <p:nvPr userDrawn="1"/>
        </p:nvSpPr>
        <p:spPr>
          <a:xfrm>
            <a:off x="5213324" y="3651698"/>
            <a:ext cx="3240000" cy="1980000"/>
          </a:xfrm>
          <a:prstGeom prst="rect">
            <a:avLst/>
          </a:prstGeom>
          <a:solidFill>
            <a:srgbClr val="EDED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5"/>
          <p:cNvSpPr>
            <a:spLocks noGrp="1"/>
          </p:cNvSpPr>
          <p:nvPr>
            <p:ph type="body" sz="quarter" idx="12"/>
          </p:nvPr>
        </p:nvSpPr>
        <p:spPr>
          <a:xfrm>
            <a:off x="5213324" y="3651698"/>
            <a:ext cx="3240000" cy="1980000"/>
          </a:xfrm>
          <a:ln>
            <a:noFill/>
          </a:ln>
          <a:effectLst/>
        </p:spPr>
        <p:txBody>
          <a:bodyPr>
            <a:normAutofit/>
          </a:bodyPr>
          <a:lstStyle>
            <a:lvl1pPr marL="0" indent="0" algn="ctr">
              <a:buFontTx/>
              <a:buNone/>
              <a:defRPr sz="1400">
                <a:solidFill>
                  <a:srgbClr val="4A4A49"/>
                </a:solidFill>
              </a:defRPr>
            </a:lvl1pPr>
          </a:lstStyle>
          <a:p>
            <a:pPr lvl="0"/>
            <a:r>
              <a:rPr lang="en-US"/>
              <a:t>Edit Master text styles</a:t>
            </a:r>
          </a:p>
        </p:txBody>
      </p:sp>
      <p:sp>
        <p:nvSpPr>
          <p:cNvPr id="2" name="Rectangle 1"/>
          <p:cNvSpPr/>
          <p:nvPr userDrawn="1"/>
        </p:nvSpPr>
        <p:spPr>
          <a:xfrm>
            <a:off x="5213324" y="1116114"/>
            <a:ext cx="3240000" cy="1980000"/>
          </a:xfrm>
          <a:prstGeom prst="rect">
            <a:avLst/>
          </a:prstGeom>
          <a:solidFill>
            <a:srgbClr val="EDED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xt Placeholder 5"/>
          <p:cNvSpPr>
            <a:spLocks noGrp="1"/>
          </p:cNvSpPr>
          <p:nvPr>
            <p:ph type="body" sz="quarter" idx="11"/>
          </p:nvPr>
        </p:nvSpPr>
        <p:spPr>
          <a:xfrm>
            <a:off x="5213324" y="1116114"/>
            <a:ext cx="3240000" cy="1980000"/>
          </a:xfrm>
          <a:ln>
            <a:noFill/>
          </a:ln>
          <a:effectLst/>
        </p:spPr>
        <p:txBody>
          <a:bodyPr>
            <a:normAutofit/>
          </a:bodyPr>
          <a:lstStyle>
            <a:lvl1pPr marL="0" indent="0" algn="ctr">
              <a:buFontTx/>
              <a:buNone/>
              <a:defRPr sz="1400">
                <a:solidFill>
                  <a:srgbClr val="4A4A49"/>
                </a:solidFill>
              </a:defRPr>
            </a:lvl1pPr>
          </a:lstStyle>
          <a:p>
            <a:pPr lvl="0"/>
            <a:r>
              <a:rPr lang="en-US"/>
              <a:t>Edit Master text styles</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027" y="674207"/>
            <a:ext cx="4529067" cy="5509587"/>
          </a:xfrm>
          <a:prstGeom prst="rect">
            <a:avLst/>
          </a:prstGeom>
        </p:spPr>
      </p:pic>
    </p:spTree>
    <p:extLst>
      <p:ext uri="{BB962C8B-B14F-4D97-AF65-F5344CB8AC3E}">
        <p14:creationId xmlns:p14="http://schemas.microsoft.com/office/powerpoint/2010/main" val="4260919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artners with you">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134100"/>
          </a:xfrm>
          <a:prstGeom prst="rect">
            <a:avLst/>
          </a:prstGeom>
        </p:spPr>
      </p:pic>
    </p:spTree>
    <p:extLst>
      <p:ext uri="{BB962C8B-B14F-4D97-AF65-F5344CB8AC3E}">
        <p14:creationId xmlns:p14="http://schemas.microsoft.com/office/powerpoint/2010/main" val="372380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background image - 1 speak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8" name="Picture Placeholder 7"/>
          <p:cNvSpPr>
            <a:spLocks noGrp="1"/>
          </p:cNvSpPr>
          <p:nvPr>
            <p:ph type="pic" sz="quarter" idx="13"/>
          </p:nvPr>
        </p:nvSpPr>
        <p:spPr>
          <a:xfrm>
            <a:off x="0" y="1100981"/>
            <a:ext cx="9144000" cy="5040000"/>
          </a:xfrm>
        </p:spPr>
        <p:txBody>
          <a:bodyPr anchor="t"/>
          <a:lstStyle>
            <a:lvl1pPr marL="0" indent="0" algn="ctr">
              <a:buNone/>
              <a:defRPr/>
            </a:lvl1pPr>
          </a:lstStyle>
          <a:p>
            <a:r>
              <a:rPr lang="en-US" noProof="0"/>
              <a:t>Click icon to add picture</a:t>
            </a:r>
            <a:endParaRPr lang="en-GB" noProof="0" dirty="0"/>
          </a:p>
        </p:txBody>
      </p:sp>
      <p:sp>
        <p:nvSpPr>
          <p:cNvPr id="11" name="Text Placeholder 10"/>
          <p:cNvSpPr>
            <a:spLocks noGrp="1"/>
          </p:cNvSpPr>
          <p:nvPr>
            <p:ph type="body" sz="quarter" idx="10"/>
          </p:nvPr>
        </p:nvSpPr>
        <p:spPr bwMode="gray">
          <a:xfrm>
            <a:off x="5212935" y="3915007"/>
            <a:ext cx="3170489" cy="913364"/>
          </a:xfrm>
        </p:spPr>
        <p:txBody>
          <a:bodyPr/>
          <a:lstStyle>
            <a:lvl1pPr marL="0" indent="0">
              <a:buFontTx/>
              <a:buNone/>
              <a:defRPr sz="1800" b="1">
                <a:solidFill>
                  <a:srgbClr val="4A4A49"/>
                </a:solidFill>
              </a:defRPr>
            </a:lvl1pPr>
            <a:lvl2pPr marL="0" indent="0">
              <a:buFontTx/>
              <a:buNone/>
              <a:defRPr sz="1400">
                <a:solidFill>
                  <a:srgbClr val="4A4A49"/>
                </a:solidFill>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3" name="Subtitle 2"/>
          <p:cNvSpPr>
            <a:spLocks noGrp="1"/>
          </p:cNvSpPr>
          <p:nvPr>
            <p:ph type="subTitle" idx="1"/>
          </p:nvPr>
        </p:nvSpPr>
        <p:spPr bwMode="gray">
          <a:xfrm>
            <a:off x="521494" y="368301"/>
            <a:ext cx="8101013" cy="576000"/>
          </a:xfrm>
        </p:spPr>
        <p:txBody>
          <a:bodyPr>
            <a:normAutofit/>
          </a:bodyPr>
          <a:lstStyle>
            <a:lvl1pPr marL="0" indent="0" algn="l">
              <a:lnSpc>
                <a:spcPct val="90000"/>
              </a:lnSpc>
              <a:spcAft>
                <a:spcPts val="0"/>
              </a:spcAft>
              <a:buNone/>
              <a:defRPr sz="2800" b="1">
                <a:solidFill>
                  <a:srgbClr val="92949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2" name="Title 1"/>
          <p:cNvSpPr>
            <a:spLocks noGrp="1"/>
          </p:cNvSpPr>
          <p:nvPr>
            <p:ph type="ctrTitle"/>
          </p:nvPr>
        </p:nvSpPr>
        <p:spPr bwMode="gray">
          <a:xfrm>
            <a:off x="5212935" y="2307362"/>
            <a:ext cx="3170489" cy="1577164"/>
          </a:xfrm>
        </p:spPr>
        <p:txBody>
          <a:bodyPr anchor="b">
            <a:normAutofit/>
          </a:bodyPr>
          <a:lstStyle>
            <a:lvl1pPr algn="l">
              <a:defRPr sz="5000" b="1">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1297654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xmlns="">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102" t="90169"/>
          <a:stretch/>
        </p:blipFill>
        <p:spPr bwMode="gray">
          <a:xfrm>
            <a:off x="6839916" y="6183824"/>
            <a:ext cx="2304083" cy="674176"/>
          </a:xfrm>
          <a:prstGeom prst="rect">
            <a:avLst/>
          </a:prstGeom>
        </p:spPr>
      </p:pic>
      <p:sp>
        <p:nvSpPr>
          <p:cNvPr id="13" name="Picture Placeholder 12"/>
          <p:cNvSpPr>
            <a:spLocks noGrp="1"/>
          </p:cNvSpPr>
          <p:nvPr>
            <p:ph type="pic" sz="quarter" idx="11"/>
          </p:nvPr>
        </p:nvSpPr>
        <p:spPr bwMode="gray">
          <a:xfrm>
            <a:off x="0" y="2456750"/>
            <a:ext cx="9144000" cy="2879725"/>
          </a:xfrm>
        </p:spPr>
        <p:txBody>
          <a:bodyPr/>
          <a:lstStyle>
            <a:lvl1pPr marL="0" indent="0">
              <a:buNone/>
              <a:defRPr/>
            </a:lvl1pPr>
          </a:lstStyle>
          <a:p>
            <a:r>
              <a:rPr lang="en-US"/>
              <a:t>Click icon to add picture</a:t>
            </a:r>
            <a:endParaRPr lang="en-GB" dirty="0"/>
          </a:p>
        </p:txBody>
      </p:sp>
      <p:sp>
        <p:nvSpPr>
          <p:cNvPr id="7" name="Text Placeholder 10"/>
          <p:cNvSpPr>
            <a:spLocks noGrp="1"/>
          </p:cNvSpPr>
          <p:nvPr>
            <p:ph type="body" sz="quarter" idx="10"/>
          </p:nvPr>
        </p:nvSpPr>
        <p:spPr bwMode="gray">
          <a:xfrm>
            <a:off x="521494" y="2456750"/>
            <a:ext cx="4050506" cy="914400"/>
          </a:xfrm>
        </p:spPr>
        <p:txBody>
          <a:bodyPr/>
          <a:lstStyle>
            <a:lvl1pPr marL="0" indent="0">
              <a:buFontTx/>
              <a:buNone/>
              <a:defRPr sz="1800" b="1"/>
            </a:lvl1pPr>
            <a:lvl2pPr marL="0" indent="0">
              <a:buFontTx/>
              <a:buNone/>
              <a:defRPr sz="1400"/>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2" name="Title 1"/>
          <p:cNvSpPr>
            <a:spLocks noGrp="1"/>
          </p:cNvSpPr>
          <p:nvPr>
            <p:ph type="title"/>
          </p:nvPr>
        </p:nvSpPr>
        <p:spPr bwMode="gray">
          <a:xfrm>
            <a:off x="521496" y="368300"/>
            <a:ext cx="8118302" cy="1961962"/>
          </a:xfrm>
        </p:spPr>
        <p:txBody>
          <a:bodyPr anchor="b">
            <a:normAutofit/>
          </a:bodyPr>
          <a:lstStyle>
            <a:lvl1pPr>
              <a:defRPr sz="5000">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3185387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xmlns="">
        <p15:guide id="1" orient="horz" pos="1548" userDrawn="1">
          <p15:clr>
            <a:srgbClr val="FBAE40"/>
          </p15:clr>
        </p15:guide>
        <p15:guide id="2" orient="horz" pos="336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arrow dow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102" t="90169"/>
          <a:stretch/>
        </p:blipFill>
        <p:spPr bwMode="gray">
          <a:xfrm>
            <a:off x="6839916" y="6183824"/>
            <a:ext cx="2304083" cy="674176"/>
          </a:xfrm>
          <a:prstGeom prst="rect">
            <a:avLst/>
          </a:prstGeom>
        </p:spPr>
      </p:pic>
      <p:sp>
        <p:nvSpPr>
          <p:cNvPr id="13" name="Picture Placeholder 12"/>
          <p:cNvSpPr>
            <a:spLocks noGrp="1"/>
          </p:cNvSpPr>
          <p:nvPr>
            <p:ph type="pic" sz="quarter" idx="11"/>
          </p:nvPr>
        </p:nvSpPr>
        <p:spPr bwMode="gray">
          <a:xfrm>
            <a:off x="0" y="2456750"/>
            <a:ext cx="9144000" cy="2879725"/>
          </a:xfrm>
        </p:spPr>
        <p:txBody>
          <a:bodyPr/>
          <a:lstStyle>
            <a:lvl1pPr marL="0" indent="0">
              <a:buNone/>
              <a:defRPr/>
            </a:lvl1pPr>
          </a:lstStyle>
          <a:p>
            <a:r>
              <a:rPr lang="en-US"/>
              <a:t>Click icon to add picture</a:t>
            </a:r>
            <a:endParaRPr lang="en-GB" dirty="0"/>
          </a:p>
        </p:txBody>
      </p:sp>
      <p:sp>
        <p:nvSpPr>
          <p:cNvPr id="9" name="Text Placeholder 10"/>
          <p:cNvSpPr>
            <a:spLocks noGrp="1"/>
          </p:cNvSpPr>
          <p:nvPr>
            <p:ph type="body" sz="quarter" idx="10"/>
          </p:nvPr>
        </p:nvSpPr>
        <p:spPr bwMode="gray">
          <a:xfrm>
            <a:off x="521494" y="2456750"/>
            <a:ext cx="4050506" cy="914400"/>
          </a:xfrm>
        </p:spPr>
        <p:txBody>
          <a:bodyPr/>
          <a:lstStyle>
            <a:lvl1pPr marL="0" indent="0">
              <a:buFontTx/>
              <a:buNone/>
              <a:defRPr sz="1800" b="1"/>
            </a:lvl1pPr>
            <a:lvl2pPr marL="0" indent="0">
              <a:buFontTx/>
              <a:buNone/>
              <a:defRPr sz="1400"/>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2" name="Title 1"/>
          <p:cNvSpPr>
            <a:spLocks noGrp="1"/>
          </p:cNvSpPr>
          <p:nvPr>
            <p:ph type="title"/>
          </p:nvPr>
        </p:nvSpPr>
        <p:spPr bwMode="gray">
          <a:xfrm>
            <a:off x="521496" y="1162228"/>
            <a:ext cx="8118302" cy="1168034"/>
          </a:xfrm>
        </p:spPr>
        <p:txBody>
          <a:bodyPr anchor="b">
            <a:normAutofit/>
          </a:bodyPr>
          <a:lstStyle>
            <a:lvl1pPr algn="ctr">
              <a:defRPr sz="4400">
                <a:solidFill>
                  <a:srgbClr val="FF0000"/>
                </a:solidFill>
              </a:defRPr>
            </a:lvl1pPr>
          </a:lstStyle>
          <a:p>
            <a:r>
              <a:rPr lang="en-US"/>
              <a:t>Click to edit Master title style</a:t>
            </a:r>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257000" y="-121"/>
            <a:ext cx="630000" cy="1260000"/>
          </a:xfrm>
          <a:prstGeom prst="rect">
            <a:avLst/>
          </a:prstGeom>
        </p:spPr>
      </p:pic>
    </p:spTree>
    <p:extLst>
      <p:ext uri="{BB962C8B-B14F-4D97-AF65-F5344CB8AC3E}">
        <p14:creationId xmlns:p14="http://schemas.microsoft.com/office/powerpoint/2010/main" val="1609897597"/>
      </p:ext>
    </p:extLst>
  </p:cSld>
  <p:clrMapOvr>
    <a:masterClrMapping/>
  </p:clrMapOvr>
  <p:extLst>
    <p:ext uri="{DCECCB84-F9BA-43D5-87BE-67443E8EF086}">
      <p15:sldGuideLst xmlns:p15="http://schemas.microsoft.com/office/powerpoint/2012/main" xmlns="">
        <p15:guide id="1" orient="horz" pos="1548">
          <p15:clr>
            <a:srgbClr val="FBAE40"/>
          </p15:clr>
        </p15:guide>
        <p15:guide id="2" orient="horz" pos="33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twisted arrow">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102" t="90169"/>
          <a:stretch/>
        </p:blipFill>
        <p:spPr bwMode="gray">
          <a:xfrm>
            <a:off x="6839916" y="6183824"/>
            <a:ext cx="2304083" cy="674176"/>
          </a:xfrm>
          <a:prstGeom prst="rect">
            <a:avLst/>
          </a:prstGeom>
        </p:spPr>
      </p:pic>
      <p:sp>
        <p:nvSpPr>
          <p:cNvPr id="13" name="Picture Placeholder 12"/>
          <p:cNvSpPr>
            <a:spLocks noGrp="1"/>
          </p:cNvSpPr>
          <p:nvPr>
            <p:ph type="pic" sz="quarter" idx="11"/>
          </p:nvPr>
        </p:nvSpPr>
        <p:spPr bwMode="gray">
          <a:xfrm>
            <a:off x="0" y="2456750"/>
            <a:ext cx="9144000" cy="2879725"/>
          </a:xfrm>
        </p:spPr>
        <p:txBody>
          <a:bodyPr/>
          <a:lstStyle>
            <a:lvl1pPr marL="0" indent="0">
              <a:buNone/>
              <a:defRPr/>
            </a:lvl1pPr>
          </a:lstStyle>
          <a:p>
            <a:r>
              <a:rPr lang="en-US"/>
              <a:t>Click icon to add picture</a:t>
            </a:r>
            <a:endParaRPr lang="en-GB" dirty="0"/>
          </a:p>
        </p:txBody>
      </p:sp>
      <p:sp>
        <p:nvSpPr>
          <p:cNvPr id="9" name="Text Placeholder 10"/>
          <p:cNvSpPr>
            <a:spLocks noGrp="1"/>
          </p:cNvSpPr>
          <p:nvPr>
            <p:ph type="body" sz="quarter" idx="10"/>
          </p:nvPr>
        </p:nvSpPr>
        <p:spPr bwMode="gray">
          <a:xfrm>
            <a:off x="521494" y="2456750"/>
            <a:ext cx="4050506" cy="914400"/>
          </a:xfrm>
        </p:spPr>
        <p:txBody>
          <a:bodyPr/>
          <a:lstStyle>
            <a:lvl1pPr marL="0" indent="0">
              <a:buFontTx/>
              <a:buNone/>
              <a:defRPr sz="1800" b="1"/>
            </a:lvl1pPr>
            <a:lvl2pPr marL="0" indent="0">
              <a:buFontTx/>
              <a:buNone/>
              <a:defRPr sz="1400"/>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2" name="Title 1"/>
          <p:cNvSpPr>
            <a:spLocks noGrp="1"/>
          </p:cNvSpPr>
          <p:nvPr>
            <p:ph type="title"/>
          </p:nvPr>
        </p:nvSpPr>
        <p:spPr bwMode="gray">
          <a:xfrm>
            <a:off x="1035846" y="368300"/>
            <a:ext cx="7603952" cy="1961962"/>
          </a:xfrm>
        </p:spPr>
        <p:txBody>
          <a:bodyPr anchor="b">
            <a:normAutofit/>
          </a:bodyPr>
          <a:lstStyle>
            <a:lvl1pPr>
              <a:defRPr sz="4000">
                <a:solidFill>
                  <a:srgbClr val="FF0000"/>
                </a:solidFill>
              </a:defRPr>
            </a:lvl1pPr>
          </a:lstStyle>
          <a:p>
            <a:r>
              <a:rPr lang="en-US"/>
              <a:t>Click to edit Master title style</a:t>
            </a:r>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1494" y="1719040"/>
            <a:ext cx="514350" cy="514350"/>
          </a:xfrm>
          <a:prstGeom prst="rect">
            <a:avLst/>
          </a:prstGeom>
        </p:spPr>
      </p:pic>
    </p:spTree>
    <p:extLst>
      <p:ext uri="{BB962C8B-B14F-4D97-AF65-F5344CB8AC3E}">
        <p14:creationId xmlns:p14="http://schemas.microsoft.com/office/powerpoint/2010/main" val="4086995130"/>
      </p:ext>
    </p:extLst>
  </p:cSld>
  <p:clrMapOvr>
    <a:masterClrMapping/>
  </p:clrMapOvr>
  <p:extLst>
    <p:ext uri="{DCECCB84-F9BA-43D5-87BE-67443E8EF086}">
      <p15:sldGuideLst xmlns:p15="http://schemas.microsoft.com/office/powerpoint/2012/main" xmlns="">
        <p15:guide id="1" orient="horz" pos="1548">
          <p15:clr>
            <a:srgbClr val="FBAE40"/>
          </p15:clr>
        </p15:guide>
        <p15:guide id="2" orient="horz" pos="33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burgundy &amp;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03FAF12-7725-4B65-8689-067CA4F24F25}" type="slidenum">
              <a:rPr lang="nl-NL" smtClean="0"/>
              <a:pPr/>
              <a:t>‹#›</a:t>
            </a:fld>
            <a:endParaRPr lang="nl-NL"/>
          </a:p>
        </p:txBody>
      </p:sp>
      <p:sp>
        <p:nvSpPr>
          <p:cNvPr id="3" name="Content Placeholder 2"/>
          <p:cNvSpPr>
            <a:spLocks noGrp="1"/>
          </p:cNvSpPr>
          <p:nvPr>
            <p:ph idx="1"/>
          </p:nvPr>
        </p:nvSpPr>
        <p:spPr bwMode="gray">
          <a:xfrm>
            <a:off x="521496" y="1098000"/>
            <a:ext cx="8154192" cy="5040312"/>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16552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red &amp;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03FAF12-7725-4B65-8689-067CA4F24F25}" type="slidenum">
              <a:rPr lang="nl-NL" smtClean="0"/>
              <a:pPr/>
              <a:t>‹#›</a:t>
            </a:fld>
            <a:endParaRPr lang="nl-NL"/>
          </a:p>
        </p:txBody>
      </p:sp>
      <p:sp>
        <p:nvSpPr>
          <p:cNvPr id="3" name="Content Placeholder 2"/>
          <p:cNvSpPr>
            <a:spLocks noGrp="1"/>
          </p:cNvSpPr>
          <p:nvPr>
            <p:ph idx="1"/>
          </p:nvPr>
        </p:nvSpPr>
        <p:spPr bwMode="gray">
          <a:xfrm>
            <a:off x="521496" y="1098000"/>
            <a:ext cx="8154192" cy="5040312"/>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p:txBody>
          <a:bodyPr/>
          <a:lstStyle>
            <a:lvl1pPr>
              <a:defRPr>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28329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4" name="Slide Number Placeholder 3"/>
          <p:cNvSpPr>
            <a:spLocks noGrp="1"/>
          </p:cNvSpPr>
          <p:nvPr>
            <p:ph type="sldNum" sz="quarter" idx="4"/>
          </p:nvPr>
        </p:nvSpPr>
        <p:spPr>
          <a:xfrm>
            <a:off x="8675688" y="6492875"/>
            <a:ext cx="459766" cy="365125"/>
          </a:xfrm>
          <a:prstGeom prst="rect">
            <a:avLst/>
          </a:prstGeom>
        </p:spPr>
        <p:txBody>
          <a:bodyPr vert="horz" lIns="91440" tIns="45720" rIns="91440" bIns="45720" rtlCol="0" anchor="b"/>
          <a:lstStyle>
            <a:lvl1pPr algn="r">
              <a:defRPr sz="700">
                <a:solidFill>
                  <a:srgbClr val="929497"/>
                </a:solidFill>
              </a:defRPr>
            </a:lvl1pPr>
          </a:lstStyle>
          <a:p>
            <a:fld id="{A03FAF12-7725-4B65-8689-067CA4F24F25}" type="slidenum">
              <a:rPr lang="nl-NL" smtClean="0"/>
              <a:pPr/>
              <a:t>‹#›</a:t>
            </a:fld>
            <a:endParaRPr lang="nl-NL"/>
          </a:p>
        </p:txBody>
      </p:sp>
      <p:sp>
        <p:nvSpPr>
          <p:cNvPr id="10" name="Rectangle 9"/>
          <p:cNvSpPr/>
          <p:nvPr userDrawn="1"/>
        </p:nvSpPr>
        <p:spPr>
          <a:xfrm>
            <a:off x="0" y="1097091"/>
            <a:ext cx="9144000" cy="5040000"/>
          </a:xfrm>
          <a:prstGeom prst="rect">
            <a:avLst/>
          </a:prstGeom>
          <a:gradFill>
            <a:gsLst>
              <a:gs pos="30000">
                <a:srgbClr val="EDEDED"/>
              </a:gs>
              <a:gs pos="100000">
                <a:srgbClr val="FEFEF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xt Placeholder 2"/>
          <p:cNvSpPr>
            <a:spLocks noGrp="1"/>
          </p:cNvSpPr>
          <p:nvPr>
            <p:ph type="body" idx="1"/>
          </p:nvPr>
        </p:nvSpPr>
        <p:spPr bwMode="gray">
          <a:xfrm>
            <a:off x="521496" y="1089025"/>
            <a:ext cx="8154192" cy="504031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2" name="Title Placeholder 1"/>
          <p:cNvSpPr>
            <a:spLocks noGrp="1"/>
          </p:cNvSpPr>
          <p:nvPr>
            <p:ph type="title"/>
          </p:nvPr>
        </p:nvSpPr>
        <p:spPr bwMode="gray">
          <a:xfrm>
            <a:off x="521497" y="368305"/>
            <a:ext cx="8154192" cy="577097"/>
          </a:xfrm>
          <a:prstGeom prst="rect">
            <a:avLst/>
          </a:prstGeom>
        </p:spPr>
        <p:txBody>
          <a:bodyPr vert="horz" lIns="91440" tIns="45720" rIns="91440" bIns="45720" rtlCol="0" anchor="ctr">
            <a:normAutofit/>
          </a:bodyPr>
          <a:lstStyle/>
          <a:p>
            <a:endParaRPr lang="en-GB" dirty="0"/>
          </a:p>
        </p:txBody>
      </p:sp>
    </p:spTree>
    <p:extLst>
      <p:ext uri="{BB962C8B-B14F-4D97-AF65-F5344CB8AC3E}">
        <p14:creationId xmlns:p14="http://schemas.microsoft.com/office/powerpoint/2010/main" val="34465667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2" r:id="rId3"/>
    <p:sldLayoutId id="2147483688" r:id="rId4"/>
    <p:sldLayoutId id="2147483651" r:id="rId5"/>
    <p:sldLayoutId id="2147483661" r:id="rId6"/>
    <p:sldLayoutId id="2147483662" r:id="rId7"/>
    <p:sldLayoutId id="2147483650" r:id="rId8"/>
    <p:sldLayoutId id="2147483685" r:id="rId9"/>
    <p:sldLayoutId id="2147483683" r:id="rId10"/>
    <p:sldLayoutId id="2147483663" r:id="rId11"/>
    <p:sldLayoutId id="2147483652" r:id="rId12"/>
    <p:sldLayoutId id="2147483686" r:id="rId13"/>
    <p:sldLayoutId id="2147483687" r:id="rId14"/>
    <p:sldLayoutId id="2147483664" r:id="rId15"/>
    <p:sldLayoutId id="2147483656" r:id="rId16"/>
    <p:sldLayoutId id="2147483684" r:id="rId17"/>
    <p:sldLayoutId id="2147483665" r:id="rId18"/>
    <p:sldLayoutId id="2147483657" r:id="rId19"/>
    <p:sldLayoutId id="2147483654" r:id="rId20"/>
    <p:sldLayoutId id="2147483669" r:id="rId21"/>
    <p:sldLayoutId id="2147483667" r:id="rId22"/>
    <p:sldLayoutId id="2147483670" r:id="rId23"/>
    <p:sldLayoutId id="2147483666" r:id="rId24"/>
    <p:sldLayoutId id="2147483668" r:id="rId25"/>
    <p:sldLayoutId id="2147483671" r:id="rId26"/>
    <p:sldLayoutId id="2147483672" r:id="rId27"/>
    <p:sldLayoutId id="2147483673" r:id="rId28"/>
    <p:sldLayoutId id="2147483681" r:id="rId29"/>
    <p:sldLayoutId id="2147483655" r:id="rId30"/>
    <p:sldLayoutId id="2147483674" r:id="rId31"/>
    <p:sldLayoutId id="2147483675" r:id="rId32"/>
    <p:sldLayoutId id="2147483676" r:id="rId33"/>
    <p:sldLayoutId id="2147483677" r:id="rId34"/>
    <p:sldLayoutId id="2147483678" r:id="rId35"/>
    <p:sldLayoutId id="2147483679" r:id="rId36"/>
    <p:sldLayoutId id="2147483680" r:id="rId37"/>
  </p:sldLayoutIdLst>
  <p:hf sldNum="0" hdr="0" ftr="0" dt="0"/>
  <p:txStyles>
    <p:title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p:titleStyle>
    <p:bodyStyle>
      <a:lvl1pPr marL="265113" indent="-265113" algn="l" defTabSz="914377" rtl="0" eaLnBrk="1" latinLnBrk="0" hangingPunct="1">
        <a:lnSpc>
          <a:spcPct val="100000"/>
        </a:lnSpc>
        <a:spcBef>
          <a:spcPts val="0"/>
        </a:spcBef>
        <a:spcAft>
          <a:spcPts val="600"/>
        </a:spcAft>
        <a:buFontTx/>
        <a:buBlip>
          <a:blip r:embed="rId40"/>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686" userDrawn="1">
          <p15:clr>
            <a:srgbClr val="F26B43"/>
          </p15:clr>
        </p15:guide>
        <p15:guide id="2" orient="horz" pos="3861" userDrawn="1">
          <p15:clr>
            <a:srgbClr val="F26B43"/>
          </p15:clr>
        </p15:guide>
        <p15:guide id="3" pos="329" userDrawn="1">
          <p15:clr>
            <a:srgbClr val="F26B43"/>
          </p15:clr>
        </p15:guide>
        <p15:guide id="4" orient="horz" pos="232" userDrawn="1">
          <p15:clr>
            <a:srgbClr val="F26B43"/>
          </p15:clr>
        </p15:guide>
        <p15:guide id="5" pos="5465" userDrawn="1">
          <p15:clr>
            <a:srgbClr val="F26B43"/>
          </p15:clr>
        </p15:guide>
        <p15:guide id="6" pos="2880" userDrawn="1">
          <p15:clr>
            <a:srgbClr val="F26B43"/>
          </p15:clr>
        </p15:guide>
        <p15:guide id="7" pos="4156" userDrawn="1">
          <p15:clr>
            <a:srgbClr val="F26B43"/>
          </p15:clr>
        </p15:guide>
        <p15:guide id="8" pos="1604" userDrawn="1">
          <p15:clr>
            <a:srgbClr val="F26B43"/>
          </p15:clr>
        </p15:guide>
        <p15:guide id="9" orient="horz" pos="22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xmlns="" id="{2B54C688-DE2F-4D31-9C1B-5FB825DD71C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tretch/>
        </p:blipFill>
        <p:spPr>
          <a:xfrm>
            <a:off x="0" y="1098000"/>
            <a:ext cx="9093686" cy="5025979"/>
          </a:xfrm>
          <a:noFill/>
        </p:spPr>
      </p:pic>
      <p:sp>
        <p:nvSpPr>
          <p:cNvPr id="3" name="Text Placeholder 2"/>
          <p:cNvSpPr>
            <a:spLocks noGrp="1"/>
          </p:cNvSpPr>
          <p:nvPr>
            <p:ph type="body" sz="quarter" idx="14"/>
          </p:nvPr>
        </p:nvSpPr>
        <p:spPr>
          <a:xfrm>
            <a:off x="521494" y="5209579"/>
            <a:ext cx="4050506" cy="914400"/>
          </a:xfrm>
        </p:spPr>
        <p:txBody>
          <a:bodyPr anchor="ctr">
            <a:normAutofit/>
          </a:bodyPr>
          <a:lstStyle/>
          <a:p>
            <a:r>
              <a:rPr lang="fr-BE" i="1" dirty="0"/>
              <a:t>Gaëlle Willems</a:t>
            </a:r>
          </a:p>
          <a:p>
            <a:r>
              <a:rPr lang="fr-BE" sz="1600" b="0" i="1" dirty="0"/>
              <a:t>Avocat – </a:t>
            </a:r>
            <a:r>
              <a:rPr lang="fr-BE" sz="1600" b="0" i="1" dirty="0" err="1"/>
              <a:t>Counsel</a:t>
            </a:r>
            <a:endParaRPr lang="fr-BE" sz="1600" b="0" i="1" dirty="0"/>
          </a:p>
        </p:txBody>
      </p:sp>
      <p:sp>
        <p:nvSpPr>
          <p:cNvPr id="4" name="Text Placeholder 3"/>
          <p:cNvSpPr>
            <a:spLocks noGrp="1"/>
          </p:cNvSpPr>
          <p:nvPr>
            <p:ph type="body" sz="quarter" idx="10"/>
          </p:nvPr>
        </p:nvSpPr>
        <p:spPr>
          <a:xfrm>
            <a:off x="521494" y="4326556"/>
            <a:ext cx="4050506" cy="914400"/>
          </a:xfrm>
        </p:spPr>
        <p:txBody>
          <a:bodyPr anchor="ctr">
            <a:normAutofit/>
          </a:bodyPr>
          <a:lstStyle/>
          <a:p>
            <a:r>
              <a:rPr lang="fr-BE" i="1" dirty="0"/>
              <a:t>Henri-François Lenaerts	</a:t>
            </a:r>
          </a:p>
          <a:p>
            <a:pPr lvl="1"/>
            <a:r>
              <a:rPr lang="fr-BE" sz="1600" i="1" dirty="0"/>
              <a:t>Avocat – Associé</a:t>
            </a:r>
            <a:endParaRPr lang="fr-BE" sz="1600" b="0" i="1" dirty="0"/>
          </a:p>
        </p:txBody>
      </p:sp>
      <p:sp>
        <p:nvSpPr>
          <p:cNvPr id="5" name="Subtitle 4"/>
          <p:cNvSpPr>
            <a:spLocks noGrp="1"/>
          </p:cNvSpPr>
          <p:nvPr>
            <p:ph type="subTitle" idx="1"/>
          </p:nvPr>
        </p:nvSpPr>
        <p:spPr>
          <a:xfrm>
            <a:off x="521494" y="368301"/>
            <a:ext cx="8101013" cy="576000"/>
          </a:xfrm>
        </p:spPr>
        <p:txBody>
          <a:bodyPr anchor="ctr">
            <a:normAutofit/>
          </a:bodyPr>
          <a:lstStyle/>
          <a:p>
            <a:pPr>
              <a:spcAft>
                <a:spcPts val="600"/>
              </a:spcAft>
            </a:pPr>
            <a:r>
              <a:rPr lang="fr-BE" dirty="0"/>
              <a:t>19 novembre 2021</a:t>
            </a:r>
          </a:p>
        </p:txBody>
      </p:sp>
      <p:sp>
        <p:nvSpPr>
          <p:cNvPr id="6" name="Title 5"/>
          <p:cNvSpPr>
            <a:spLocks noGrp="1"/>
          </p:cNvSpPr>
          <p:nvPr>
            <p:ph type="ctrTitle"/>
          </p:nvPr>
        </p:nvSpPr>
        <p:spPr>
          <a:xfrm>
            <a:off x="50314" y="1098000"/>
            <a:ext cx="8369288" cy="2084512"/>
          </a:xfrm>
        </p:spPr>
        <p:txBody>
          <a:bodyPr anchor="b">
            <a:normAutofit/>
          </a:bodyPr>
          <a:lstStyle/>
          <a:p>
            <a:r>
              <a:rPr lang="fr-BE" sz="3600" dirty="0"/>
              <a:t>Webinaire Randstad</a:t>
            </a:r>
            <a:br>
              <a:rPr lang="fr-BE" sz="3600" dirty="0"/>
            </a:br>
            <a:r>
              <a:rPr lang="fr-BE" sz="1100" dirty="0"/>
              <a:t/>
            </a:r>
            <a:br>
              <a:rPr lang="fr-BE" sz="1100" dirty="0"/>
            </a:br>
            <a:r>
              <a:rPr lang="fr-BE" sz="3200" dirty="0">
                <a:solidFill>
                  <a:schemeClr val="tx1"/>
                </a:solidFill>
              </a:rPr>
              <a:t>Licenciement année 2021</a:t>
            </a:r>
            <a:br>
              <a:rPr lang="fr-BE" sz="3200" dirty="0">
                <a:solidFill>
                  <a:schemeClr val="tx1"/>
                </a:solidFill>
              </a:rPr>
            </a:br>
            <a:r>
              <a:rPr lang="fr-BE" sz="1200" dirty="0">
                <a:solidFill>
                  <a:schemeClr val="tx1"/>
                </a:solidFill>
              </a:rPr>
              <a:t/>
            </a:r>
            <a:br>
              <a:rPr lang="fr-BE" sz="1200" dirty="0">
                <a:solidFill>
                  <a:schemeClr val="tx1"/>
                </a:solidFill>
              </a:rPr>
            </a:br>
            <a:r>
              <a:rPr lang="fr-FR" sz="2200" b="0" dirty="0">
                <a:solidFill>
                  <a:schemeClr val="tx1"/>
                </a:solidFill>
              </a:rPr>
              <a:t>En 2014, de nouvelles règles en matière de licenciement sont entrées en application. Où en sommes-nous ? </a:t>
            </a:r>
            <a:endParaRPr lang="fr-BE" sz="2200" b="0" dirty="0">
              <a:solidFill>
                <a:schemeClr val="tx1"/>
              </a:solidFill>
            </a:endParaRPr>
          </a:p>
        </p:txBody>
      </p:sp>
    </p:spTree>
    <p:extLst>
      <p:ext uri="{BB962C8B-B14F-4D97-AF65-F5344CB8AC3E}">
        <p14:creationId xmlns:p14="http://schemas.microsoft.com/office/powerpoint/2010/main" val="617084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37606" y="1814935"/>
            <a:ext cx="8268788" cy="1619794"/>
          </a:xfrm>
        </p:spPr>
        <p:txBody>
          <a:bodyPr>
            <a:noAutofit/>
          </a:bodyPr>
          <a:lstStyle/>
          <a:p>
            <a:pPr algn="just">
              <a:lnSpc>
                <a:spcPts val="2200"/>
              </a:lnSpc>
            </a:pPr>
            <a:r>
              <a:rPr lang="fr-BE" sz="1500" dirty="0">
                <a:latin typeface="Arial (heading)"/>
              </a:rPr>
              <a:t> 3. Contre-préavis donné par le travailleur</a:t>
            </a:r>
          </a:p>
          <a:p>
            <a:pPr algn="just">
              <a:lnSpc>
                <a:spcPts val="2200"/>
              </a:lnSpc>
            </a:pPr>
            <a:endParaRPr lang="nl-BE" sz="1500" dirty="0">
              <a:latin typeface="Arial (heading)"/>
            </a:endParaRPr>
          </a:p>
          <a:p>
            <a:pPr lvl="0"/>
            <a:r>
              <a:rPr lang="fr-BE" sz="1400" dirty="0"/>
              <a:t>    mêmes délais qu’en cas de congé donné par le travailleur (mais: plafond de max. 4 semaines)</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lstStyle/>
          <a:p>
            <a:r>
              <a:rPr lang="fr-BE" dirty="0"/>
              <a:t>Délais de préavis (4)</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53720" y="1071154"/>
            <a:ext cx="8268788" cy="808009"/>
          </a:xfrm>
        </p:spPr>
        <p:txBody>
          <a:bodyPr>
            <a:normAutofit/>
          </a:bodyPr>
          <a:lstStyle/>
          <a:p>
            <a:r>
              <a:rPr lang="fr-BE" sz="2400" dirty="0"/>
              <a:t>Contrats de travail ayant pris cours à compter du 1</a:t>
            </a:r>
            <a:r>
              <a:rPr lang="fr-BE" sz="2400" baseline="30000" dirty="0"/>
              <a:t>er</a:t>
            </a:r>
            <a:r>
              <a:rPr lang="fr-BE" sz="2400" dirty="0"/>
              <a:t> janvier 2014</a:t>
            </a:r>
          </a:p>
        </p:txBody>
      </p:sp>
      <p:pic>
        <p:nvPicPr>
          <p:cNvPr id="6" name="Picture 5">
            <a:extLst>
              <a:ext uri="{FF2B5EF4-FFF2-40B4-BE49-F238E27FC236}">
                <a16:creationId xmlns:a16="http://schemas.microsoft.com/office/drawing/2014/main" xmlns=""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606" y="2842909"/>
            <a:ext cx="257024" cy="308429"/>
          </a:xfrm>
          <a:prstGeom prst="rect">
            <a:avLst/>
          </a:prstGeom>
        </p:spPr>
      </p:pic>
      <p:graphicFrame>
        <p:nvGraphicFramePr>
          <p:cNvPr id="7" name="Table 6">
            <a:extLst>
              <a:ext uri="{FF2B5EF4-FFF2-40B4-BE49-F238E27FC236}">
                <a16:creationId xmlns:a16="http://schemas.microsoft.com/office/drawing/2014/main" xmlns="" id="{6BD95E82-C448-46BC-AAF4-21BC7F5DAD1A}"/>
              </a:ext>
            </a:extLst>
          </p:cNvPr>
          <p:cNvGraphicFramePr>
            <a:graphicFrameLocks noGrp="1"/>
          </p:cNvGraphicFramePr>
          <p:nvPr>
            <p:extLst>
              <p:ext uri="{D42A27DB-BD31-4B8C-83A1-F6EECF244321}">
                <p14:modId xmlns:p14="http://schemas.microsoft.com/office/powerpoint/2010/main" val="384735406"/>
              </p:ext>
            </p:extLst>
          </p:nvPr>
        </p:nvGraphicFramePr>
        <p:xfrm>
          <a:off x="1135697" y="3807021"/>
          <a:ext cx="6382134" cy="1828801"/>
        </p:xfrm>
        <a:graphic>
          <a:graphicData uri="http://schemas.openxmlformats.org/drawingml/2006/table">
            <a:tbl>
              <a:tblPr firstRow="1" bandRow="1">
                <a:tableStyleId>{5C22544A-7EE6-4342-B048-85BDC9FD1C3A}</a:tableStyleId>
              </a:tblPr>
              <a:tblGrid>
                <a:gridCol w="3177329">
                  <a:extLst>
                    <a:ext uri="{9D8B030D-6E8A-4147-A177-3AD203B41FA5}">
                      <a16:colId xmlns:a16="http://schemas.microsoft.com/office/drawing/2014/main" xmlns="" val="20000"/>
                    </a:ext>
                  </a:extLst>
                </a:gridCol>
                <a:gridCol w="3204805">
                  <a:extLst>
                    <a:ext uri="{9D8B030D-6E8A-4147-A177-3AD203B41FA5}">
                      <a16:colId xmlns:a16="http://schemas.microsoft.com/office/drawing/2014/main" xmlns="" val="20001"/>
                    </a:ext>
                  </a:extLst>
                </a:gridCol>
              </a:tblGrid>
              <a:tr h="375877">
                <a:tc>
                  <a:txBody>
                    <a:bodyPr/>
                    <a:lstStyle/>
                    <a:p>
                      <a:pPr algn="ctr"/>
                      <a:r>
                        <a:rPr lang="fr-FR" sz="1400" noProof="0" dirty="0">
                          <a:latin typeface="+mj-lt"/>
                          <a:cs typeface="Calibri" pitchFamily="34" charset="0"/>
                        </a:rPr>
                        <a:t>Ancienneté</a:t>
                      </a:r>
                    </a:p>
                  </a:txBody>
                  <a:tcPr>
                    <a:solidFill>
                      <a:srgbClr val="FF0000"/>
                    </a:solidFill>
                  </a:tcPr>
                </a:tc>
                <a:tc>
                  <a:txBody>
                    <a:bodyPr/>
                    <a:lstStyle/>
                    <a:p>
                      <a:pPr algn="ctr"/>
                      <a:r>
                        <a:rPr lang="fr-FR" sz="1400" noProof="0">
                          <a:latin typeface="+mj-lt"/>
                          <a:cs typeface="Calibri" pitchFamily="34" charset="0"/>
                        </a:rPr>
                        <a:t>Délais de préavis</a:t>
                      </a:r>
                    </a:p>
                  </a:txBody>
                  <a:tcPr>
                    <a:solidFill>
                      <a:srgbClr val="FF0000"/>
                    </a:solidFill>
                  </a:tcPr>
                </a:tc>
                <a:extLst>
                  <a:ext uri="{0D108BD9-81ED-4DB2-BD59-A6C34878D82A}">
                    <a16:rowId xmlns:a16="http://schemas.microsoft.com/office/drawing/2014/main" xmlns="" val="10000"/>
                  </a:ext>
                </a:extLst>
              </a:tr>
              <a:tr h="363231">
                <a:tc>
                  <a:txBody>
                    <a:bodyPr/>
                    <a:lstStyle/>
                    <a:p>
                      <a:pPr algn="ctr"/>
                      <a:r>
                        <a:rPr lang="fr-FR" sz="1400" noProof="0" dirty="0">
                          <a:latin typeface="+mj-lt"/>
                          <a:cs typeface="Calibri" pitchFamily="34" charset="0"/>
                        </a:rPr>
                        <a:t>&lt;</a:t>
                      </a:r>
                      <a:r>
                        <a:rPr lang="fr-FR" sz="1400" baseline="0" noProof="0" dirty="0">
                          <a:latin typeface="+mj-lt"/>
                          <a:cs typeface="Calibri" pitchFamily="34" charset="0"/>
                        </a:rPr>
                        <a:t> 3 mois</a:t>
                      </a:r>
                      <a:endParaRPr lang="fr-FR" sz="1400" noProof="0" dirty="0">
                        <a:latin typeface="+mj-lt"/>
                        <a:cs typeface="Calibri" pitchFamily="34" charset="0"/>
                      </a:endParaRPr>
                    </a:p>
                  </a:txBody>
                  <a:tcPr>
                    <a:solidFill>
                      <a:schemeClr val="bg2">
                        <a:lumMod val="60000"/>
                        <a:lumOff val="40000"/>
                      </a:schemeClr>
                    </a:solidFill>
                  </a:tcPr>
                </a:tc>
                <a:tc>
                  <a:txBody>
                    <a:bodyPr/>
                    <a:lstStyle/>
                    <a:p>
                      <a:pPr algn="ctr"/>
                      <a:r>
                        <a:rPr lang="fr-FR" sz="1400" noProof="0" dirty="0">
                          <a:latin typeface="+mj-lt"/>
                          <a:cs typeface="Calibri" pitchFamily="34" charset="0"/>
                        </a:rPr>
                        <a:t>1 semaine</a:t>
                      </a:r>
                    </a:p>
                  </a:txBody>
                  <a:tcPr>
                    <a:solidFill>
                      <a:schemeClr val="bg2">
                        <a:lumMod val="60000"/>
                        <a:lumOff val="40000"/>
                      </a:schemeClr>
                    </a:solidFill>
                  </a:tcPr>
                </a:tc>
                <a:extLst>
                  <a:ext uri="{0D108BD9-81ED-4DB2-BD59-A6C34878D82A}">
                    <a16:rowId xmlns:a16="http://schemas.microsoft.com/office/drawing/2014/main" xmlns="" val="10001"/>
                  </a:ext>
                </a:extLst>
              </a:tr>
              <a:tr h="363231">
                <a:tc>
                  <a:txBody>
                    <a:bodyPr/>
                    <a:lstStyle/>
                    <a:p>
                      <a:pPr algn="ctr"/>
                      <a:r>
                        <a:rPr lang="fr-FR" sz="1400" noProof="0">
                          <a:latin typeface="+mj-lt"/>
                          <a:cs typeface="Calibri" pitchFamily="34" charset="0"/>
                        </a:rPr>
                        <a:t>entre 3 mois et</a:t>
                      </a:r>
                      <a:r>
                        <a:rPr lang="fr-FR" sz="1400" baseline="0" noProof="0">
                          <a:latin typeface="+mj-lt"/>
                          <a:cs typeface="Calibri" pitchFamily="34" charset="0"/>
                        </a:rPr>
                        <a:t> &lt; 6 mois</a:t>
                      </a:r>
                    </a:p>
                  </a:txBody>
                  <a:tcPr>
                    <a:solidFill>
                      <a:schemeClr val="bg2">
                        <a:lumMod val="20000"/>
                        <a:lumOff val="80000"/>
                      </a:schemeClr>
                    </a:solidFill>
                  </a:tcPr>
                </a:tc>
                <a:tc>
                  <a:txBody>
                    <a:bodyPr/>
                    <a:lstStyle/>
                    <a:p>
                      <a:pPr algn="ctr"/>
                      <a:r>
                        <a:rPr lang="fr-FR" sz="1400" noProof="0" dirty="0">
                          <a:latin typeface="+mj-lt"/>
                          <a:cs typeface="Calibri" pitchFamily="34" charset="0"/>
                        </a:rPr>
                        <a:t>2 semaines</a:t>
                      </a:r>
                    </a:p>
                  </a:txBody>
                  <a:tcPr>
                    <a:solidFill>
                      <a:schemeClr val="bg2">
                        <a:lumMod val="20000"/>
                        <a:lumOff val="80000"/>
                      </a:schemeClr>
                    </a:solidFill>
                  </a:tcPr>
                </a:tc>
                <a:extLst>
                  <a:ext uri="{0D108BD9-81ED-4DB2-BD59-A6C34878D82A}">
                    <a16:rowId xmlns:a16="http://schemas.microsoft.com/office/drawing/2014/main" xmlns="" val="10002"/>
                  </a:ext>
                </a:extLst>
              </a:tr>
              <a:tr h="3632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a:latin typeface="+mj-lt"/>
                          <a:cs typeface="Calibri" pitchFamily="34" charset="0"/>
                        </a:rPr>
                        <a:t>entre 6 mois et</a:t>
                      </a:r>
                      <a:r>
                        <a:rPr lang="fr-FR" sz="1400" baseline="0" noProof="0">
                          <a:latin typeface="+mj-lt"/>
                          <a:cs typeface="Calibri" pitchFamily="34" charset="0"/>
                        </a:rPr>
                        <a:t> &lt; 1 an</a:t>
                      </a:r>
                      <a:endParaRPr lang="fr-FR" sz="1400" noProof="0">
                        <a:latin typeface="+mj-lt"/>
                        <a:cs typeface="Calibri" pitchFamily="34" charset="0"/>
                      </a:endParaRPr>
                    </a:p>
                  </a:txBody>
                  <a:tcPr>
                    <a:solidFill>
                      <a:schemeClr val="bg2">
                        <a:lumMod val="60000"/>
                        <a:lumOff val="40000"/>
                      </a:schemeClr>
                    </a:solidFill>
                  </a:tcPr>
                </a:tc>
                <a:tc>
                  <a:txBody>
                    <a:bodyPr/>
                    <a:lstStyle/>
                    <a:p>
                      <a:pPr algn="ctr"/>
                      <a:r>
                        <a:rPr lang="fr-FR" sz="1400" noProof="0" dirty="0">
                          <a:latin typeface="+mj-lt"/>
                          <a:cs typeface="Calibri" pitchFamily="34" charset="0"/>
                        </a:rPr>
                        <a:t>3 semaines</a:t>
                      </a:r>
                    </a:p>
                  </a:txBody>
                  <a:tcPr>
                    <a:solidFill>
                      <a:schemeClr val="bg2">
                        <a:lumMod val="60000"/>
                        <a:lumOff val="40000"/>
                      </a:schemeClr>
                    </a:solidFill>
                  </a:tcPr>
                </a:tc>
                <a:extLst>
                  <a:ext uri="{0D108BD9-81ED-4DB2-BD59-A6C34878D82A}">
                    <a16:rowId xmlns:a16="http://schemas.microsoft.com/office/drawing/2014/main" xmlns="" val="10003"/>
                  </a:ext>
                </a:extLst>
              </a:tr>
              <a:tr h="3632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aseline="0" noProof="0" dirty="0">
                          <a:latin typeface="+mj-lt"/>
                          <a:cs typeface="Calibri" pitchFamily="34" charset="0"/>
                        </a:rPr>
                        <a:t>à partir d’un an</a:t>
                      </a:r>
                      <a:endParaRPr lang="fr-FR" sz="1400" noProof="0" dirty="0">
                        <a:latin typeface="+mj-lt"/>
                        <a:cs typeface="Calibri" pitchFamily="34" charset="0"/>
                      </a:endParaRPr>
                    </a:p>
                  </a:txBody>
                  <a:tcPr>
                    <a:solidFill>
                      <a:schemeClr val="bg2">
                        <a:lumMod val="20000"/>
                        <a:lumOff val="80000"/>
                      </a:schemeClr>
                    </a:solidFill>
                  </a:tcPr>
                </a:tc>
                <a:tc>
                  <a:txBody>
                    <a:bodyPr/>
                    <a:lstStyle/>
                    <a:p>
                      <a:pPr algn="ctr"/>
                      <a:r>
                        <a:rPr lang="fr-FR" sz="1400" noProof="0" dirty="0">
                          <a:latin typeface="+mj-lt"/>
                          <a:cs typeface="Calibri" pitchFamily="34" charset="0"/>
                        </a:rPr>
                        <a:t>4</a:t>
                      </a:r>
                      <a:r>
                        <a:rPr lang="fr-FR" sz="1400" baseline="0" noProof="0" dirty="0">
                          <a:latin typeface="+mj-lt"/>
                          <a:cs typeface="Calibri" pitchFamily="34" charset="0"/>
                        </a:rPr>
                        <a:t> semaines</a:t>
                      </a:r>
                      <a:endParaRPr lang="fr-FR" sz="1400" noProof="0" dirty="0">
                        <a:latin typeface="+mj-lt"/>
                        <a:cs typeface="Calibri" pitchFamily="34" charset="0"/>
                      </a:endParaRPr>
                    </a:p>
                  </a:txBody>
                  <a:tcPr>
                    <a:solidFill>
                      <a:schemeClr val="bg2">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109117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353720" y="2006016"/>
            <a:ext cx="8268788" cy="4495511"/>
          </a:xfrm>
        </p:spPr>
        <p:txBody>
          <a:bodyPr>
            <a:noAutofit/>
          </a:bodyPr>
          <a:lstStyle/>
          <a:p>
            <a:pPr marL="342900" indent="-342900" algn="just">
              <a:lnSpc>
                <a:spcPts val="2200"/>
              </a:lnSpc>
              <a:buAutoNum type="arabicPeriod" startAt="4"/>
            </a:pPr>
            <a:r>
              <a:rPr lang="fr-BE" sz="1500" dirty="0">
                <a:latin typeface="Arial (heading)"/>
              </a:rPr>
              <a:t>Prise de cours du délai de préavis</a:t>
            </a:r>
          </a:p>
          <a:p>
            <a:pPr algn="just">
              <a:lnSpc>
                <a:spcPts val="2200"/>
              </a:lnSpc>
            </a:pPr>
            <a:endParaRPr lang="fr-BE" sz="1500" dirty="0">
              <a:latin typeface="Arial (heading)"/>
            </a:endParaRPr>
          </a:p>
          <a:p>
            <a:pPr lvl="0"/>
            <a:r>
              <a:rPr lang="fr-BE" sz="1400" dirty="0">
                <a:latin typeface="+mj-lt"/>
              </a:rPr>
              <a:t>     Mêmes exigences pour la lettre de préavis</a:t>
            </a:r>
          </a:p>
          <a:p>
            <a:pPr marL="533400" lvl="1" indent="-266700">
              <a:buFont typeface="Arial" panose="020B0604020202020204" pitchFamily="34" charset="0"/>
              <a:buChar char="•"/>
            </a:pPr>
            <a:r>
              <a:rPr lang="fr-BE" dirty="0"/>
              <a:t>Exigences de forme</a:t>
            </a:r>
          </a:p>
          <a:p>
            <a:pPr marL="533400" lvl="1" indent="-266700">
              <a:buFont typeface="Arial" panose="020B0604020202020204" pitchFamily="34" charset="0"/>
              <a:buChar char="•"/>
            </a:pPr>
            <a:r>
              <a:rPr lang="fr-BE" dirty="0"/>
              <a:t>Mentions obligatoires</a:t>
            </a:r>
          </a:p>
          <a:p>
            <a:pPr marL="533400" lvl="1" indent="-266700">
              <a:buFont typeface="Arial" panose="020B0604020202020204" pitchFamily="34" charset="0"/>
              <a:buChar char="•"/>
            </a:pPr>
            <a:r>
              <a:rPr lang="fr-BE" dirty="0"/>
              <a:t>Législation sur l’emploi des langues</a:t>
            </a:r>
          </a:p>
          <a:p>
            <a:pPr lvl="1" algn="just">
              <a:lnSpc>
                <a:spcPts val="2200"/>
              </a:lnSpc>
            </a:pPr>
            <a:endParaRPr lang="fr-BE" sz="1500" dirty="0">
              <a:latin typeface="Arial (heading)"/>
            </a:endParaRPr>
          </a:p>
          <a:p>
            <a:r>
              <a:rPr lang="fr-BE" sz="1400" dirty="0">
                <a:latin typeface="+mj-lt"/>
              </a:rPr>
              <a:t>     Prise de cours du délai de préavis: lundi suivant la semaine au cours de laquelle le préavis a été notifié</a:t>
            </a:r>
          </a:p>
          <a:p>
            <a:pPr marL="533400" lvl="1" indent="-285750">
              <a:buFont typeface="Arial" panose="020B0604020202020204" pitchFamily="34" charset="0"/>
              <a:buChar char="•"/>
            </a:pPr>
            <a:r>
              <a:rPr lang="fr-BE" dirty="0"/>
              <a:t>Donc : à envoyer par courrier recommandé en principe au plus tard le mercredi (attention aux jours fériés !)</a:t>
            </a:r>
          </a:p>
          <a:p>
            <a:pPr lvl="1" algn="just">
              <a:lnSpc>
                <a:spcPts val="2200"/>
              </a:lnSpc>
            </a:pPr>
            <a:endParaRPr lang="fr-BE" sz="1500" dirty="0">
              <a:latin typeface="Arial (heading)"/>
            </a:endParaRPr>
          </a:p>
          <a:p>
            <a:pPr lvl="1" algn="just">
              <a:lnSpc>
                <a:spcPts val="2200"/>
              </a:lnSpc>
            </a:pPr>
            <a:r>
              <a:rPr lang="fr-BE" sz="1500" b="1" dirty="0">
                <a:latin typeface="+mj-lt"/>
              </a:rPr>
              <a:t>    Prise de cours du contre-préavis du travailleur : </a:t>
            </a:r>
            <a:r>
              <a:rPr lang="fr-BE" sz="1500" b="1" i="1" dirty="0">
                <a:latin typeface="+mj-lt"/>
              </a:rPr>
              <a:t>idem</a:t>
            </a:r>
            <a:endParaRPr lang="fr-BE" sz="1500" b="1" dirty="0">
              <a:latin typeface="+mj-lt"/>
            </a:endParaRPr>
          </a:p>
          <a:p>
            <a:pPr lvl="1" algn="just">
              <a:lnSpc>
                <a:spcPts val="2200"/>
              </a:lnSpc>
            </a:pPr>
            <a:endParaRPr lang="fr-BE" sz="1500" dirty="0">
              <a:latin typeface="Arial (heading)"/>
            </a:endParaRPr>
          </a:p>
          <a:p>
            <a:pPr lvl="1" algn="just">
              <a:lnSpc>
                <a:spcPts val="2200"/>
              </a:lnSpc>
            </a:pPr>
            <a:r>
              <a:rPr lang="fr-BE" sz="1500" dirty="0">
                <a:latin typeface="Arial (heading)"/>
              </a:rPr>
              <a:t>	</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lstStyle/>
          <a:p>
            <a:r>
              <a:rPr lang="fr-BE" dirty="0"/>
              <a:t>Délais de préavis (5)</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53720" y="1071154"/>
            <a:ext cx="8268788" cy="808009"/>
          </a:xfrm>
        </p:spPr>
        <p:txBody>
          <a:bodyPr>
            <a:normAutofit/>
          </a:bodyPr>
          <a:lstStyle/>
          <a:p>
            <a:r>
              <a:rPr lang="fr-BE" sz="2400" dirty="0"/>
              <a:t>Contrats de travail ayant pris cours à compter du 1</a:t>
            </a:r>
            <a:r>
              <a:rPr lang="fr-BE" sz="2400" baseline="30000" dirty="0"/>
              <a:t>er</a:t>
            </a:r>
            <a:r>
              <a:rPr lang="fr-BE" sz="2400" dirty="0"/>
              <a:t> janvier 2014</a:t>
            </a:r>
          </a:p>
        </p:txBody>
      </p:sp>
      <p:pic>
        <p:nvPicPr>
          <p:cNvPr id="6" name="Picture 5">
            <a:extLst>
              <a:ext uri="{FF2B5EF4-FFF2-40B4-BE49-F238E27FC236}">
                <a16:creationId xmlns:a16="http://schemas.microsoft.com/office/drawing/2014/main" xmlns=""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2757279"/>
            <a:ext cx="257024" cy="308429"/>
          </a:xfrm>
          <a:prstGeom prst="rect">
            <a:avLst/>
          </a:prstGeom>
        </p:spPr>
      </p:pic>
      <p:pic>
        <p:nvPicPr>
          <p:cNvPr id="7" name="Picture 6">
            <a:extLst>
              <a:ext uri="{FF2B5EF4-FFF2-40B4-BE49-F238E27FC236}">
                <a16:creationId xmlns:a16="http://schemas.microsoft.com/office/drawing/2014/main" xmlns="" id="{129AB89C-9B64-45D5-9BC1-6ABB62417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80" y="4253771"/>
            <a:ext cx="257024" cy="308429"/>
          </a:xfrm>
          <a:prstGeom prst="rect">
            <a:avLst/>
          </a:prstGeom>
        </p:spPr>
      </p:pic>
      <p:pic>
        <p:nvPicPr>
          <p:cNvPr id="8" name="Picture 7">
            <a:extLst>
              <a:ext uri="{FF2B5EF4-FFF2-40B4-BE49-F238E27FC236}">
                <a16:creationId xmlns:a16="http://schemas.microsoft.com/office/drawing/2014/main" xmlns="" id="{AF8F5FEB-25D0-4385-A3B7-827E2547D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5441834"/>
            <a:ext cx="257024" cy="308429"/>
          </a:xfrm>
          <a:prstGeom prst="rect">
            <a:avLst/>
          </a:prstGeom>
        </p:spPr>
      </p:pic>
    </p:spTree>
    <p:extLst>
      <p:ext uri="{BB962C8B-B14F-4D97-AF65-F5344CB8AC3E}">
        <p14:creationId xmlns:p14="http://schemas.microsoft.com/office/powerpoint/2010/main" val="134173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353720" y="1879163"/>
            <a:ext cx="8268788" cy="4495511"/>
          </a:xfrm>
        </p:spPr>
        <p:txBody>
          <a:bodyPr>
            <a:noAutofit/>
          </a:bodyPr>
          <a:lstStyle/>
          <a:p>
            <a:pPr marL="342900" indent="-342900" algn="just">
              <a:lnSpc>
                <a:spcPts val="2200"/>
              </a:lnSpc>
              <a:buAutoNum type="arabicPeriod" startAt="4"/>
            </a:pPr>
            <a:r>
              <a:rPr lang="fr-BE" sz="1500" dirty="0">
                <a:latin typeface="Arial (heading)"/>
              </a:rPr>
              <a:t>Dérogations</a:t>
            </a:r>
          </a:p>
          <a:p>
            <a:pPr algn="just">
              <a:lnSpc>
                <a:spcPts val="2200"/>
              </a:lnSpc>
            </a:pPr>
            <a:endParaRPr lang="nl-BE" sz="1400" b="0" dirty="0">
              <a:latin typeface="+mj-lt"/>
            </a:endParaRPr>
          </a:p>
          <a:p>
            <a:pPr algn="just">
              <a:lnSpc>
                <a:spcPts val="2500"/>
              </a:lnSpc>
            </a:pPr>
            <a:r>
              <a:rPr lang="fr-BE" sz="1400" b="0" dirty="0">
                <a:latin typeface="+mj-lt"/>
              </a:rPr>
              <a:t>   Âge d’accès à la pension : plafond de max. 26 semaines</a:t>
            </a:r>
          </a:p>
          <a:p>
            <a:pPr lvl="1" algn="just">
              <a:lnSpc>
                <a:spcPts val="2200"/>
              </a:lnSpc>
            </a:pPr>
            <a:endParaRPr lang="nl-BE" dirty="0">
              <a:latin typeface="+mj-lt"/>
            </a:endParaRPr>
          </a:p>
          <a:p>
            <a:pPr algn="just">
              <a:lnSpc>
                <a:spcPts val="2500"/>
              </a:lnSpc>
            </a:pPr>
            <a:r>
              <a:rPr lang="nl-BE" sz="1400" b="0" dirty="0">
                <a:latin typeface="+mj-lt"/>
              </a:rPr>
              <a:t>    RCC : </a:t>
            </a:r>
            <a:r>
              <a:rPr lang="fr-BE" sz="1400" b="0" dirty="0">
                <a:latin typeface="+mj-lt"/>
              </a:rPr>
              <a:t>au moins 26 semaines pour les entreprises </a:t>
            </a:r>
            <a:r>
              <a:rPr lang="fr-BE" sz="1400" b="0" i="1" dirty="0">
                <a:latin typeface="+mj-lt"/>
              </a:rPr>
              <a:t>en difficulté </a:t>
            </a:r>
            <a:r>
              <a:rPr lang="fr-BE" sz="1400" b="0" dirty="0">
                <a:latin typeface="+mj-lt"/>
              </a:rPr>
              <a:t>ou </a:t>
            </a:r>
            <a:r>
              <a:rPr lang="fr-BE" sz="1400" b="0" i="1" dirty="0">
                <a:latin typeface="+mj-lt"/>
              </a:rPr>
              <a:t>en restructuration</a:t>
            </a:r>
            <a:endParaRPr lang="nl-BE" sz="1400" b="0" i="1" dirty="0">
              <a:latin typeface="+mj-lt"/>
            </a:endParaRPr>
          </a:p>
          <a:p>
            <a:pPr lvl="1" algn="just">
              <a:lnSpc>
                <a:spcPts val="2200"/>
              </a:lnSpc>
            </a:pPr>
            <a:endParaRPr lang="nl-BE" dirty="0">
              <a:latin typeface="+mj-lt"/>
            </a:endParaRPr>
          </a:p>
          <a:p>
            <a:pPr lvl="1" algn="just">
              <a:lnSpc>
                <a:spcPts val="2200"/>
              </a:lnSpc>
            </a:pPr>
            <a:r>
              <a:rPr lang="nl-BE" dirty="0">
                <a:latin typeface="+mj-lt"/>
              </a:rPr>
              <a:t>    </a:t>
            </a:r>
            <a:r>
              <a:rPr lang="fr-BE" dirty="0">
                <a:latin typeface="+mj-lt"/>
              </a:rPr>
              <a:t>Chômage temporaire</a:t>
            </a:r>
            <a:endParaRPr lang="nl-BE" dirty="0">
              <a:latin typeface="+mj-lt"/>
            </a:endParaRPr>
          </a:p>
          <a:p>
            <a:pPr lvl="1" algn="just">
              <a:lnSpc>
                <a:spcPts val="2200"/>
              </a:lnSpc>
            </a:pPr>
            <a:endParaRPr lang="nl-BE" dirty="0">
              <a:latin typeface="+mj-lt"/>
            </a:endParaRPr>
          </a:p>
          <a:p>
            <a:pPr algn="just">
              <a:lnSpc>
                <a:spcPts val="2500"/>
              </a:lnSpc>
            </a:pPr>
            <a:r>
              <a:rPr lang="fr-BE" sz="1400" b="0" dirty="0">
                <a:latin typeface="+mj-lt"/>
              </a:rPr>
              <a:t>    Réglementation d’entreprise ou individuelle (« clause sur préavis ») pour autant qu’elle ne soit pas moins favorable au travailleur</a:t>
            </a:r>
            <a:endParaRPr lang="nl-BE" sz="1500" b="0" dirty="0">
              <a:latin typeface="+mj-lt"/>
            </a:endParaRPr>
          </a:p>
          <a:p>
            <a:pPr lvl="1" algn="just">
              <a:lnSpc>
                <a:spcPts val="2200"/>
              </a:lnSpc>
            </a:pPr>
            <a:endParaRPr lang="nl-BE" sz="1500" dirty="0">
              <a:latin typeface="Arial (heading)"/>
            </a:endParaRPr>
          </a:p>
          <a:p>
            <a:pPr lvl="1" algn="just">
              <a:lnSpc>
                <a:spcPts val="2200"/>
              </a:lnSpc>
            </a:pPr>
            <a:r>
              <a:rPr lang="nl-BE" sz="1500" dirty="0">
                <a:latin typeface="Arial (heading)"/>
              </a:rPr>
              <a:t>	</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lstStyle/>
          <a:p>
            <a:r>
              <a:rPr lang="fr-BE" dirty="0"/>
              <a:t>Délais de préavis (6)</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53720" y="1071154"/>
            <a:ext cx="8268788" cy="808009"/>
          </a:xfrm>
        </p:spPr>
        <p:txBody>
          <a:bodyPr>
            <a:normAutofit/>
          </a:bodyPr>
          <a:lstStyle/>
          <a:p>
            <a:r>
              <a:rPr lang="fr-BE" sz="2400" dirty="0"/>
              <a:t>Contrats de travail ayant pris cours à compter du 1</a:t>
            </a:r>
            <a:r>
              <a:rPr lang="fr-BE" sz="2400" baseline="30000" dirty="0"/>
              <a:t>er</a:t>
            </a:r>
            <a:r>
              <a:rPr lang="fr-BE" sz="2400" dirty="0"/>
              <a:t> janvier 2014</a:t>
            </a:r>
          </a:p>
        </p:txBody>
      </p:sp>
      <p:pic>
        <p:nvPicPr>
          <p:cNvPr id="6" name="Picture 5">
            <a:extLst>
              <a:ext uri="{FF2B5EF4-FFF2-40B4-BE49-F238E27FC236}">
                <a16:creationId xmlns:a16="http://schemas.microsoft.com/office/drawing/2014/main" xmlns=""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554" y="2729413"/>
            <a:ext cx="257024" cy="308429"/>
          </a:xfrm>
          <a:prstGeom prst="rect">
            <a:avLst/>
          </a:prstGeom>
        </p:spPr>
      </p:pic>
      <p:pic>
        <p:nvPicPr>
          <p:cNvPr id="7" name="Picture 6">
            <a:extLst>
              <a:ext uri="{FF2B5EF4-FFF2-40B4-BE49-F238E27FC236}">
                <a16:creationId xmlns:a16="http://schemas.microsoft.com/office/drawing/2014/main" xmlns="" id="{129AB89C-9B64-45D5-9BC1-6ABB62417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3481736"/>
            <a:ext cx="257024" cy="308429"/>
          </a:xfrm>
          <a:prstGeom prst="rect">
            <a:avLst/>
          </a:prstGeom>
        </p:spPr>
      </p:pic>
      <p:pic>
        <p:nvPicPr>
          <p:cNvPr id="8" name="Picture 7">
            <a:extLst>
              <a:ext uri="{FF2B5EF4-FFF2-40B4-BE49-F238E27FC236}">
                <a16:creationId xmlns:a16="http://schemas.microsoft.com/office/drawing/2014/main" xmlns="" id="{AF8F5FEB-25D0-4385-A3B7-827E2547D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4940992"/>
            <a:ext cx="257024" cy="308429"/>
          </a:xfrm>
          <a:prstGeom prst="rect">
            <a:avLst/>
          </a:prstGeom>
        </p:spPr>
      </p:pic>
      <p:pic>
        <p:nvPicPr>
          <p:cNvPr id="9" name="Picture 8">
            <a:extLst>
              <a:ext uri="{FF2B5EF4-FFF2-40B4-BE49-F238E27FC236}">
                <a16:creationId xmlns:a16="http://schemas.microsoft.com/office/drawing/2014/main" xmlns="" id="{F3AC38A1-333D-407A-9104-C29182EEB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4208137"/>
            <a:ext cx="257024" cy="308429"/>
          </a:xfrm>
          <a:prstGeom prst="rect">
            <a:avLst/>
          </a:prstGeom>
        </p:spPr>
      </p:pic>
    </p:spTree>
    <p:extLst>
      <p:ext uri="{BB962C8B-B14F-4D97-AF65-F5344CB8AC3E}">
        <p14:creationId xmlns:p14="http://schemas.microsoft.com/office/powerpoint/2010/main" val="4104996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326440" y="1780626"/>
            <a:ext cx="8268788" cy="4495511"/>
          </a:xfrm>
        </p:spPr>
        <p:txBody>
          <a:bodyPr>
            <a:noAutofit/>
          </a:bodyPr>
          <a:lstStyle/>
          <a:p>
            <a:pPr algn="just">
              <a:lnSpc>
                <a:spcPts val="2500"/>
              </a:lnSpc>
            </a:pPr>
            <a:r>
              <a:rPr lang="nl-BE" sz="1400" dirty="0">
                <a:latin typeface="+mj-lt"/>
              </a:rPr>
              <a:t>    </a:t>
            </a:r>
            <a:r>
              <a:rPr lang="fr-BE" sz="1400" dirty="0">
                <a:latin typeface="+mj-lt"/>
              </a:rPr>
              <a:t>Maintien de la possibilité de rompre le contrat moyennant indemnité</a:t>
            </a:r>
            <a:endParaRPr lang="nl-BE" sz="1400" dirty="0">
              <a:latin typeface="+mj-lt"/>
            </a:endParaRPr>
          </a:p>
          <a:p>
            <a:pPr marL="285750" lvl="1" indent="-285750">
              <a:buFont typeface="Arial" panose="020B0604020202020204" pitchFamily="34" charset="0"/>
              <a:buChar char="•"/>
            </a:pPr>
            <a:r>
              <a:rPr lang="fr-BE" dirty="0"/>
              <a:t>rémunération due jusqu’à la fin de la durée du contrat</a:t>
            </a:r>
          </a:p>
          <a:p>
            <a:pPr marL="285750" lvl="1" indent="-285750">
              <a:buFont typeface="Arial" panose="020B0604020202020204" pitchFamily="34" charset="0"/>
              <a:buChar char="•"/>
            </a:pPr>
            <a:r>
              <a:rPr lang="fr-BE" dirty="0"/>
              <a:t>mais max. 2 x durée du préavis si contrat de travail à durée indéterminée</a:t>
            </a:r>
          </a:p>
          <a:p>
            <a:pPr marL="352425" lvl="1" algn="just">
              <a:lnSpc>
                <a:spcPts val="2500"/>
              </a:lnSpc>
            </a:pPr>
            <a:endParaRPr lang="nl-BE" dirty="0"/>
          </a:p>
          <a:p>
            <a:r>
              <a:rPr lang="nl-BE" sz="1400" dirty="0">
                <a:latin typeface="+mj-lt"/>
              </a:rPr>
              <a:t>    </a:t>
            </a:r>
            <a:r>
              <a:rPr lang="fr-BE" sz="1400" dirty="0">
                <a:latin typeface="+mj-lt"/>
              </a:rPr>
              <a:t>Préavis/rupture pendant la 1</a:t>
            </a:r>
            <a:r>
              <a:rPr lang="fr-BE" sz="1400" baseline="30000" dirty="0">
                <a:latin typeface="+mj-lt"/>
              </a:rPr>
              <a:t>ère</a:t>
            </a:r>
            <a:r>
              <a:rPr lang="fr-BE" sz="1400" dirty="0">
                <a:latin typeface="+mj-lt"/>
              </a:rPr>
              <a:t> moitié de la durée convenue</a:t>
            </a:r>
          </a:p>
          <a:p>
            <a:pPr marL="285750" lvl="1" indent="-285750">
              <a:buFont typeface="Arial" panose="020B0604020202020204" pitchFamily="34" charset="0"/>
              <a:buChar char="•"/>
            </a:pPr>
            <a:r>
              <a:rPr lang="fr-BE" dirty="0"/>
              <a:t>mais max. 6 premiers mois</a:t>
            </a:r>
          </a:p>
          <a:p>
            <a:pPr marL="285750" lvl="1" indent="-285750">
              <a:buFont typeface="Arial" panose="020B0604020202020204" pitchFamily="34" charset="0"/>
              <a:buChar char="•"/>
            </a:pPr>
            <a:r>
              <a:rPr lang="fr-BE" dirty="0"/>
              <a:t>uniquement pour le 1</a:t>
            </a:r>
            <a:r>
              <a:rPr lang="fr-BE" baseline="30000" dirty="0"/>
              <a:t>er</a:t>
            </a:r>
            <a:r>
              <a:rPr lang="fr-BE" dirty="0"/>
              <a:t> CDD</a:t>
            </a:r>
          </a:p>
          <a:p>
            <a:pPr lvl="1" algn="just">
              <a:lnSpc>
                <a:spcPts val="2200"/>
              </a:lnSpc>
            </a:pPr>
            <a:endParaRPr lang="nl-BE" sz="1500" dirty="0">
              <a:latin typeface="Arial (heading)"/>
            </a:endParaRPr>
          </a:p>
          <a:p>
            <a:pPr lvl="1" algn="just">
              <a:lnSpc>
                <a:spcPts val="2200"/>
              </a:lnSpc>
            </a:pPr>
            <a:r>
              <a:rPr lang="nl-BE" sz="1500" dirty="0">
                <a:latin typeface="Arial (heading)"/>
              </a:rPr>
              <a:t>	</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lstStyle/>
          <a:p>
            <a:r>
              <a:rPr lang="fr-BE" dirty="0"/>
              <a:t>Délais de préavis</a:t>
            </a:r>
            <a:r>
              <a:rPr lang="nl-BE" dirty="0"/>
              <a:t> (7)</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53720" y="1071154"/>
            <a:ext cx="8268788" cy="808009"/>
          </a:xfrm>
        </p:spPr>
        <p:txBody>
          <a:bodyPr>
            <a:normAutofit/>
          </a:bodyPr>
          <a:lstStyle/>
          <a:p>
            <a:r>
              <a:rPr lang="fr-BE" sz="2400" dirty="0"/>
              <a:t>Contrats de travail à durée déterminée / pour un travail nettement défini</a:t>
            </a:r>
          </a:p>
        </p:txBody>
      </p:sp>
      <p:pic>
        <p:nvPicPr>
          <p:cNvPr id="6" name="Picture 5">
            <a:extLst>
              <a:ext uri="{FF2B5EF4-FFF2-40B4-BE49-F238E27FC236}">
                <a16:creationId xmlns:a16="http://schemas.microsoft.com/office/drawing/2014/main" xmlns=""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554" y="2600200"/>
            <a:ext cx="257024" cy="308429"/>
          </a:xfrm>
          <a:prstGeom prst="rect">
            <a:avLst/>
          </a:prstGeom>
        </p:spPr>
      </p:pic>
      <p:pic>
        <p:nvPicPr>
          <p:cNvPr id="9" name="Picture 8">
            <a:extLst>
              <a:ext uri="{FF2B5EF4-FFF2-40B4-BE49-F238E27FC236}">
                <a16:creationId xmlns:a16="http://schemas.microsoft.com/office/drawing/2014/main" xmlns="" id="{F3AC38A1-333D-407A-9104-C29182EEB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554" y="3949372"/>
            <a:ext cx="257024" cy="308429"/>
          </a:xfrm>
          <a:prstGeom prst="rect">
            <a:avLst/>
          </a:prstGeom>
        </p:spPr>
      </p:pic>
    </p:spTree>
    <p:extLst>
      <p:ext uri="{BB962C8B-B14F-4D97-AF65-F5344CB8AC3E}">
        <p14:creationId xmlns:p14="http://schemas.microsoft.com/office/powerpoint/2010/main" val="406584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29981" y="1570733"/>
            <a:ext cx="8268788" cy="4310743"/>
          </a:xfrm>
        </p:spPr>
        <p:txBody>
          <a:bodyPr>
            <a:noAutofit/>
          </a:bodyPr>
          <a:lstStyle/>
          <a:p>
            <a:pPr algn="just"/>
            <a:r>
              <a:rPr lang="fr-BE" sz="1700" dirty="0"/>
              <a:t>   Exemple 1 : CDD de 8 mois</a:t>
            </a:r>
          </a:p>
          <a:p>
            <a:pPr algn="just"/>
            <a:r>
              <a:rPr lang="fr-BE" sz="1600" dirty="0"/>
              <a:t>	         </a:t>
            </a:r>
            <a:r>
              <a:rPr lang="fr-BE" sz="1400" dirty="0"/>
              <a:t>4 mois</a:t>
            </a:r>
            <a:r>
              <a:rPr lang="fr-BE" sz="1600" dirty="0"/>
              <a:t>                  </a:t>
            </a:r>
            <a:r>
              <a:rPr lang="fr-BE" sz="1400" dirty="0"/>
              <a:t>4 mois</a:t>
            </a:r>
          </a:p>
          <a:p>
            <a:pPr algn="just"/>
            <a:endParaRPr lang="fr-BE" dirty="0"/>
          </a:p>
          <a:p>
            <a:pPr marL="285750" lvl="1" indent="-285750">
              <a:buSzPct val="100000"/>
              <a:buFont typeface="Arial" panose="020B0604020202020204" pitchFamily="34" charset="0"/>
              <a:buChar char="•"/>
            </a:pPr>
            <a:r>
              <a:rPr lang="fr-BE" dirty="0"/>
              <a:t>Règle 1 :  délai de préavis normal première moitié = 4 premiers mois</a:t>
            </a:r>
          </a:p>
          <a:p>
            <a:pPr marL="285750" lvl="1" indent="-285750">
              <a:buSzPct val="100000"/>
              <a:buFont typeface="Arial" panose="020B0604020202020204" pitchFamily="34" charset="0"/>
              <a:buChar char="•"/>
            </a:pPr>
            <a:r>
              <a:rPr lang="fr-BE" dirty="0"/>
              <a:t>Règle 2 :  délai de préavis normal = 	1 semaine pendant les 3 premiers mois </a:t>
            </a:r>
          </a:p>
          <a:p>
            <a:pPr marL="352425" lvl="1" algn="just">
              <a:buSzPct val="100000"/>
            </a:pPr>
            <a:r>
              <a:rPr lang="fr-BE" dirty="0"/>
              <a:t>				3 semaines au cours du 4</a:t>
            </a:r>
            <a:r>
              <a:rPr lang="fr-BE" baseline="30000" dirty="0"/>
              <a:t>ème</a:t>
            </a:r>
            <a:r>
              <a:rPr lang="fr-BE" dirty="0"/>
              <a:t> mois</a:t>
            </a:r>
          </a:p>
          <a:p>
            <a:pPr marL="285750" lvl="1" indent="-285750" algn="just">
              <a:buSzPct val="100000"/>
              <a:buFont typeface="Arial" panose="020B0604020202020204" pitchFamily="34" charset="0"/>
              <a:buChar char="•"/>
            </a:pPr>
            <a:r>
              <a:rPr lang="fr-BE" dirty="0"/>
              <a:t>Règle 3 : licenciement après les 4 premiers mois → sanction = rémunération due jusqu’à la fin du 8</a:t>
            </a:r>
            <a:r>
              <a:rPr lang="fr-BE" baseline="30000" dirty="0"/>
              <a:t>ème</a:t>
            </a:r>
            <a:r>
              <a:rPr lang="fr-BE" dirty="0"/>
              <a:t>  mois avec maximum le double du délai de préavis normal pour un CDI</a:t>
            </a:r>
            <a:endParaRPr lang="fr-BE" sz="1000" dirty="0"/>
          </a:p>
          <a:p>
            <a:pPr algn="just"/>
            <a:r>
              <a:rPr lang="fr-BE" sz="1700" dirty="0"/>
              <a:t>  </a:t>
            </a:r>
          </a:p>
          <a:p>
            <a:pPr marL="177800" algn="just"/>
            <a:r>
              <a:rPr lang="fr-BE" sz="1700" dirty="0"/>
              <a:t>Exemple 2 : CDD de 24 mois</a:t>
            </a:r>
          </a:p>
          <a:p>
            <a:pPr algn="just"/>
            <a:r>
              <a:rPr lang="fr-BE" dirty="0"/>
              <a:t>	</a:t>
            </a:r>
            <a:r>
              <a:rPr lang="fr-BE" sz="1400" dirty="0"/>
              <a:t>6 mois			18 mois</a:t>
            </a:r>
          </a:p>
          <a:p>
            <a:pPr algn="just"/>
            <a:endParaRPr lang="fr-BE" sz="1600" dirty="0"/>
          </a:p>
          <a:p>
            <a:pPr marL="285750" lvl="1" indent="-285750">
              <a:buSzPct val="100000"/>
              <a:buFont typeface="Arial" panose="020B0604020202020204" pitchFamily="34" charset="0"/>
              <a:buChar char="•"/>
            </a:pPr>
            <a:r>
              <a:rPr lang="fr-BE" dirty="0"/>
              <a:t>Règle 1 :  délai de préavis normal première moitié =  limité aux 6 premiers mois</a:t>
            </a:r>
          </a:p>
          <a:p>
            <a:pPr marL="285750" lvl="1" indent="-285750">
              <a:buSzPct val="100000"/>
              <a:buFont typeface="Arial" panose="020B0604020202020204" pitchFamily="34" charset="0"/>
              <a:buChar char="•"/>
            </a:pPr>
            <a:r>
              <a:rPr lang="fr-BE" dirty="0"/>
              <a:t>Règle 2 :  délai de préavis normal = 	1 semaine pendant les 3 premiers mois </a:t>
            </a:r>
          </a:p>
          <a:p>
            <a:pPr marL="352425" lvl="1" algn="just">
              <a:buSzPct val="100000"/>
            </a:pPr>
            <a:r>
              <a:rPr lang="fr-BE" dirty="0"/>
              <a:t>				3 semaines au cours du 4</a:t>
            </a:r>
            <a:r>
              <a:rPr lang="fr-BE" baseline="30000" dirty="0"/>
              <a:t>ème</a:t>
            </a:r>
            <a:r>
              <a:rPr lang="fr-BE" dirty="0"/>
              <a:t> mois</a:t>
            </a:r>
          </a:p>
          <a:p>
            <a:pPr marL="352425" lvl="1" algn="just">
              <a:buSzPct val="100000"/>
            </a:pPr>
            <a:r>
              <a:rPr lang="fr-BE" dirty="0"/>
              <a:t>				4 semaines au cours du 5</a:t>
            </a:r>
            <a:r>
              <a:rPr lang="fr-BE" baseline="30000" dirty="0"/>
              <a:t>ème</a:t>
            </a:r>
            <a:r>
              <a:rPr lang="fr-BE" dirty="0"/>
              <a:t> mois </a:t>
            </a:r>
          </a:p>
          <a:p>
            <a:pPr marL="352425" lvl="1" algn="just">
              <a:buSzPct val="100000"/>
            </a:pPr>
            <a:r>
              <a:rPr lang="fr-BE" dirty="0"/>
              <a:t>				5 semaines au cours du 6</a:t>
            </a:r>
            <a:r>
              <a:rPr lang="fr-BE" baseline="30000" dirty="0"/>
              <a:t>ème</a:t>
            </a:r>
            <a:r>
              <a:rPr lang="fr-BE" dirty="0"/>
              <a:t> mois </a:t>
            </a:r>
          </a:p>
          <a:p>
            <a:pPr marL="285750" lvl="1" indent="-285750" algn="just">
              <a:buSzPct val="100000"/>
              <a:buFont typeface="Arial" panose="020B0604020202020204" pitchFamily="34" charset="0"/>
              <a:buChar char="•"/>
            </a:pPr>
            <a:r>
              <a:rPr lang="fr-BE" dirty="0"/>
              <a:t>Règle 3 : licenciement après les 6 premiers mois → sanction = rémunération due jusqu’à la fin du 24</a:t>
            </a:r>
            <a:r>
              <a:rPr lang="fr-BE" baseline="30000" dirty="0"/>
              <a:t>ème</a:t>
            </a:r>
            <a:r>
              <a:rPr lang="fr-BE" dirty="0"/>
              <a:t>  mois avec maximum le double du délai de préavis normal pour un CDI</a:t>
            </a:r>
            <a:endParaRPr lang="fr-BE" sz="1000" dirty="0"/>
          </a:p>
          <a:p>
            <a:pPr algn="just">
              <a:buClr>
                <a:srgbClr val="FF0000"/>
              </a:buClr>
            </a:pPr>
            <a:endParaRPr lang="fr-BE" dirty="0"/>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a:xfrm>
            <a:off x="521493" y="167334"/>
            <a:ext cx="8101013" cy="576000"/>
          </a:xfrm>
        </p:spPr>
        <p:txBody>
          <a:bodyPr/>
          <a:lstStyle/>
          <a:p>
            <a:r>
              <a:rPr lang="fr-BE" dirty="0"/>
              <a:t>Délais de préavis</a:t>
            </a:r>
            <a:r>
              <a:rPr lang="nl-BE" dirty="0"/>
              <a:t> (8)</a:t>
            </a:r>
          </a:p>
        </p:txBody>
      </p:sp>
      <p:pic>
        <p:nvPicPr>
          <p:cNvPr id="6" name="Picture 5">
            <a:extLst>
              <a:ext uri="{FF2B5EF4-FFF2-40B4-BE49-F238E27FC236}">
                <a16:creationId xmlns:a16="http://schemas.microsoft.com/office/drawing/2014/main" xmlns=""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69" y="791053"/>
            <a:ext cx="257024" cy="308429"/>
          </a:xfrm>
          <a:prstGeom prst="rect">
            <a:avLst/>
          </a:prstGeom>
        </p:spPr>
      </p:pic>
      <p:pic>
        <p:nvPicPr>
          <p:cNvPr id="9" name="Picture 8">
            <a:extLst>
              <a:ext uri="{FF2B5EF4-FFF2-40B4-BE49-F238E27FC236}">
                <a16:creationId xmlns:a16="http://schemas.microsoft.com/office/drawing/2014/main" xmlns="" id="{F3AC38A1-333D-407A-9104-C29182EEB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719" y="3417675"/>
            <a:ext cx="257024" cy="308429"/>
          </a:xfrm>
          <a:prstGeom prst="rect">
            <a:avLst/>
          </a:prstGeom>
        </p:spPr>
      </p:pic>
      <p:sp>
        <p:nvSpPr>
          <p:cNvPr id="7" name="Right Arrow 5">
            <a:extLst>
              <a:ext uri="{FF2B5EF4-FFF2-40B4-BE49-F238E27FC236}">
                <a16:creationId xmlns:a16="http://schemas.microsoft.com/office/drawing/2014/main" xmlns="" id="{2DF5FE63-577E-4D25-9841-4C7BC4ADF58D}"/>
              </a:ext>
            </a:extLst>
          </p:cNvPr>
          <p:cNvSpPr/>
          <p:nvPr/>
        </p:nvSpPr>
        <p:spPr bwMode="auto">
          <a:xfrm>
            <a:off x="1652492" y="1395295"/>
            <a:ext cx="3115348" cy="35087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a:ln>
                <a:noFill/>
              </a:ln>
              <a:solidFill>
                <a:schemeClr val="tx1"/>
              </a:solidFill>
              <a:effectLst/>
              <a:latin typeface="Arial" charset="0"/>
            </a:endParaRPr>
          </a:p>
        </p:txBody>
      </p:sp>
      <p:sp>
        <p:nvSpPr>
          <p:cNvPr id="8" name="Right Arrow 5">
            <a:extLst>
              <a:ext uri="{FF2B5EF4-FFF2-40B4-BE49-F238E27FC236}">
                <a16:creationId xmlns:a16="http://schemas.microsoft.com/office/drawing/2014/main" xmlns="" id="{0FD496EA-4499-460F-B605-F5A68654E4E2}"/>
              </a:ext>
            </a:extLst>
          </p:cNvPr>
          <p:cNvSpPr/>
          <p:nvPr/>
        </p:nvSpPr>
        <p:spPr bwMode="auto">
          <a:xfrm>
            <a:off x="940537" y="4043165"/>
            <a:ext cx="6688170" cy="35087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a:ln>
                <a:noFill/>
              </a:ln>
              <a:solidFill>
                <a:schemeClr val="tx1"/>
              </a:solidFill>
              <a:effectLst/>
              <a:latin typeface="Arial" charset="0"/>
            </a:endParaRPr>
          </a:p>
        </p:txBody>
      </p:sp>
      <p:cxnSp>
        <p:nvCxnSpPr>
          <p:cNvPr id="10" name="Straight Connector 9">
            <a:extLst>
              <a:ext uri="{FF2B5EF4-FFF2-40B4-BE49-F238E27FC236}">
                <a16:creationId xmlns:a16="http://schemas.microsoft.com/office/drawing/2014/main" xmlns="" id="{3915E2DA-2B29-4FB2-9770-A850C26E0CB9}"/>
              </a:ext>
            </a:extLst>
          </p:cNvPr>
          <p:cNvCxnSpPr/>
          <p:nvPr/>
        </p:nvCxnSpPr>
        <p:spPr bwMode="auto">
          <a:xfrm>
            <a:off x="3210166" y="1255366"/>
            <a:ext cx="0" cy="533740"/>
          </a:xfrm>
          <a:prstGeom prst="line">
            <a:avLst/>
          </a:prstGeom>
          <a:solidFill>
            <a:srgbClr val="C5CDC9"/>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xmlns="" id="{87EDEF3F-F938-4B92-9339-6B7CBBF0E4DA}"/>
              </a:ext>
            </a:extLst>
          </p:cNvPr>
          <p:cNvCxnSpPr/>
          <p:nvPr/>
        </p:nvCxnSpPr>
        <p:spPr bwMode="auto">
          <a:xfrm>
            <a:off x="2618034" y="3919980"/>
            <a:ext cx="0" cy="533740"/>
          </a:xfrm>
          <a:prstGeom prst="line">
            <a:avLst/>
          </a:prstGeom>
          <a:solidFill>
            <a:srgbClr val="C5CDC9"/>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039862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325479" y="2018909"/>
            <a:ext cx="8268788" cy="3069771"/>
          </a:xfrm>
        </p:spPr>
        <p:txBody>
          <a:bodyPr>
            <a:noAutofit/>
          </a:bodyPr>
          <a:lstStyle/>
          <a:p>
            <a:pPr>
              <a:lnSpc>
                <a:spcPts val="2500"/>
              </a:lnSpc>
            </a:pPr>
            <a:r>
              <a:rPr lang="fr-BE" sz="1500" dirty="0">
                <a:latin typeface="+mj-lt"/>
              </a:rPr>
              <a:t>    Régime transitoire = règle de la « double photo »</a:t>
            </a:r>
          </a:p>
          <a:p>
            <a:pPr marL="285750" lvl="1" indent="-285750">
              <a:lnSpc>
                <a:spcPts val="2500"/>
              </a:lnSpc>
              <a:buFont typeface="Arial" panose="020B0604020202020204" pitchFamily="34" charset="0"/>
              <a:buChar char="•"/>
            </a:pPr>
            <a:r>
              <a:rPr lang="fr-BE" dirty="0"/>
              <a:t>Principe : addition de deux délais de préavis </a:t>
            </a:r>
          </a:p>
          <a:p>
            <a:pPr marL="285750" lvl="1" indent="-285750">
              <a:lnSpc>
                <a:spcPts val="2500"/>
              </a:lnSpc>
              <a:buFont typeface="Arial" panose="020B0604020202020204" pitchFamily="34" charset="0"/>
              <a:buChar char="•"/>
            </a:pPr>
            <a:r>
              <a:rPr lang="fr-BE" sz="1450" dirty="0"/>
              <a:t>Délai de préavis total </a:t>
            </a:r>
            <a:r>
              <a:rPr lang="fr-BE" dirty="0"/>
              <a:t>= délai de préavis ‘étape </a:t>
            </a:r>
            <a:r>
              <a:rPr lang="fr-BE" dirty="0">
                <a:solidFill>
                  <a:schemeClr val="tx2"/>
                </a:solidFill>
              </a:rPr>
              <a:t>1</a:t>
            </a:r>
            <a:r>
              <a:rPr lang="fr-BE" dirty="0"/>
              <a:t>’ + délai de préavis ‘étape </a:t>
            </a:r>
            <a:r>
              <a:rPr lang="fr-BE" dirty="0">
                <a:solidFill>
                  <a:schemeClr val="tx2"/>
                </a:solidFill>
              </a:rPr>
              <a:t>2</a:t>
            </a:r>
            <a:r>
              <a:rPr lang="fr-BE" dirty="0"/>
              <a:t>’</a:t>
            </a:r>
          </a:p>
          <a:p>
            <a:pPr lvl="1">
              <a:lnSpc>
                <a:spcPts val="2500"/>
              </a:lnSpc>
            </a:pPr>
            <a:endParaRPr lang="fr-BE" dirty="0"/>
          </a:p>
          <a:p>
            <a:pPr marL="177800">
              <a:lnSpc>
                <a:spcPts val="2500"/>
              </a:lnSpc>
            </a:pPr>
            <a:r>
              <a:rPr lang="fr-BE" sz="1400" dirty="0"/>
              <a:t>Etape </a:t>
            </a:r>
            <a:r>
              <a:rPr lang="fr-BE" sz="1400" dirty="0">
                <a:solidFill>
                  <a:srgbClr val="FF0000"/>
                </a:solidFill>
              </a:rPr>
              <a:t>1 </a:t>
            </a:r>
            <a:r>
              <a:rPr lang="fr-BE" sz="1400" dirty="0"/>
              <a:t>: délai de préavis calculé sur la base de l’ancienneté acquise au 31 décembre 2013</a:t>
            </a:r>
          </a:p>
          <a:p>
            <a:pPr>
              <a:lnSpc>
                <a:spcPts val="2500"/>
              </a:lnSpc>
            </a:pPr>
            <a:endParaRPr lang="fr-BE" dirty="0"/>
          </a:p>
          <a:p>
            <a:pPr marL="177800">
              <a:lnSpc>
                <a:spcPts val="2500"/>
              </a:lnSpc>
            </a:pPr>
            <a:r>
              <a:rPr lang="fr-BE" sz="1400" dirty="0"/>
              <a:t>Etape </a:t>
            </a:r>
            <a:r>
              <a:rPr lang="fr-BE" sz="1400" dirty="0">
                <a:solidFill>
                  <a:srgbClr val="FF0000"/>
                </a:solidFill>
              </a:rPr>
              <a:t>2</a:t>
            </a:r>
            <a:r>
              <a:rPr lang="fr-BE" sz="1400" dirty="0"/>
              <a:t>: délai de préavis calculé sur la base de l’ancienneté acquise à partir du 1</a:t>
            </a:r>
            <a:r>
              <a:rPr lang="fr-BE" sz="1400" baseline="30000" dirty="0"/>
              <a:t>er</a:t>
            </a:r>
            <a:r>
              <a:rPr lang="fr-BE" sz="1400" dirty="0"/>
              <a:t> janvier 2014</a:t>
            </a:r>
          </a:p>
          <a:p>
            <a:pPr>
              <a:lnSpc>
                <a:spcPts val="2500"/>
              </a:lnSpc>
            </a:pPr>
            <a:endParaRPr lang="fr-BE" sz="1500" dirty="0">
              <a:latin typeface="+mj-lt"/>
            </a:endParaRP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lstStyle/>
          <a:p>
            <a:r>
              <a:rPr lang="fr-BE" dirty="0"/>
              <a:t>Délais de préavis</a:t>
            </a:r>
            <a:r>
              <a:rPr lang="nl-BE" dirty="0"/>
              <a:t> (9)</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53720" y="1071154"/>
            <a:ext cx="8268788" cy="629863"/>
          </a:xfrm>
        </p:spPr>
        <p:txBody>
          <a:bodyPr>
            <a:normAutofit fontScale="90000"/>
          </a:bodyPr>
          <a:lstStyle/>
          <a:p>
            <a:r>
              <a:rPr lang="fr-BE" sz="2400" dirty="0"/>
              <a:t>Contrats de travail ayant pris cours avant le 1</a:t>
            </a:r>
            <a:r>
              <a:rPr lang="fr-BE" sz="2400" baseline="30000" dirty="0"/>
              <a:t>er</a:t>
            </a:r>
            <a:r>
              <a:rPr lang="fr-BE" sz="2400" dirty="0"/>
              <a:t> janvier 2014</a:t>
            </a:r>
          </a:p>
        </p:txBody>
      </p:sp>
      <p:pic>
        <p:nvPicPr>
          <p:cNvPr id="6" name="Picture 5">
            <a:extLst>
              <a:ext uri="{FF2B5EF4-FFF2-40B4-BE49-F238E27FC236}">
                <a16:creationId xmlns:a16="http://schemas.microsoft.com/office/drawing/2014/main" xmlns=""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1876639"/>
            <a:ext cx="257024" cy="308429"/>
          </a:xfrm>
          <a:prstGeom prst="rect">
            <a:avLst/>
          </a:prstGeom>
        </p:spPr>
      </p:pic>
      <p:pic>
        <p:nvPicPr>
          <p:cNvPr id="9" name="Picture 8">
            <a:extLst>
              <a:ext uri="{FF2B5EF4-FFF2-40B4-BE49-F238E27FC236}">
                <a16:creationId xmlns:a16="http://schemas.microsoft.com/office/drawing/2014/main" xmlns="" id="{F3AC38A1-333D-407A-9104-C29182EEB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61" y="3482659"/>
            <a:ext cx="257024" cy="308429"/>
          </a:xfrm>
          <a:prstGeom prst="rect">
            <a:avLst/>
          </a:prstGeom>
        </p:spPr>
      </p:pic>
      <p:pic>
        <p:nvPicPr>
          <p:cNvPr id="7" name="Picture 6">
            <a:extLst>
              <a:ext uri="{FF2B5EF4-FFF2-40B4-BE49-F238E27FC236}">
                <a16:creationId xmlns:a16="http://schemas.microsoft.com/office/drawing/2014/main" xmlns="" id="{63B15DB2-5094-4FFA-A71A-B513139DA7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61" y="4285669"/>
            <a:ext cx="257024" cy="308429"/>
          </a:xfrm>
          <a:prstGeom prst="rect">
            <a:avLst/>
          </a:prstGeom>
        </p:spPr>
      </p:pic>
    </p:spTree>
    <p:extLst>
      <p:ext uri="{BB962C8B-B14F-4D97-AF65-F5344CB8AC3E}">
        <p14:creationId xmlns:p14="http://schemas.microsoft.com/office/powerpoint/2010/main" val="2508023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325479" y="1879163"/>
            <a:ext cx="8297029" cy="4060838"/>
          </a:xfrm>
        </p:spPr>
        <p:txBody>
          <a:bodyPr>
            <a:noAutofit/>
          </a:bodyPr>
          <a:lstStyle/>
          <a:p>
            <a:pPr algn="just">
              <a:lnSpc>
                <a:spcPts val="2500"/>
              </a:lnSpc>
            </a:pPr>
            <a:endParaRPr lang="fr-BE" dirty="0">
              <a:solidFill>
                <a:srgbClr val="FF0000"/>
              </a:solidFill>
            </a:endParaRPr>
          </a:p>
          <a:p>
            <a:pPr algn="just">
              <a:lnSpc>
                <a:spcPts val="2500"/>
              </a:lnSpc>
            </a:pPr>
            <a:r>
              <a:rPr lang="fr-BE" dirty="0">
                <a:solidFill>
                  <a:srgbClr val="FF0000"/>
                </a:solidFill>
              </a:rPr>
              <a:t>   </a:t>
            </a:r>
            <a:r>
              <a:rPr lang="fr-BE" dirty="0">
                <a:solidFill>
                  <a:schemeClr val="tx1"/>
                </a:solidFill>
              </a:rPr>
              <a:t>Etape</a:t>
            </a:r>
            <a:r>
              <a:rPr lang="fr-BE" dirty="0">
                <a:solidFill>
                  <a:srgbClr val="FF0000"/>
                </a:solidFill>
              </a:rPr>
              <a:t> 1</a:t>
            </a:r>
          </a:p>
          <a:p>
            <a:pPr marL="285750" lvl="1" indent="-285750">
              <a:buFont typeface="Arial" panose="020B0604020202020204" pitchFamily="34" charset="0"/>
              <a:buChar char="•"/>
            </a:pPr>
            <a:r>
              <a:rPr lang="fr-BE" sz="1600" dirty="0"/>
              <a:t>délai de préavis déterminé selon les règles </a:t>
            </a:r>
            <a:r>
              <a:rPr lang="fr-BE" sz="1600" b="1" dirty="0"/>
              <a:t>légales</a:t>
            </a:r>
            <a:r>
              <a:rPr lang="fr-BE" sz="1600" dirty="0"/>
              <a:t>, </a:t>
            </a:r>
            <a:r>
              <a:rPr lang="fr-BE" sz="1600" b="1" dirty="0"/>
              <a:t>réglementaires</a:t>
            </a:r>
            <a:r>
              <a:rPr lang="fr-BE" sz="1600" dirty="0"/>
              <a:t> et </a:t>
            </a:r>
            <a:r>
              <a:rPr lang="fr-BE" sz="1600" b="1" dirty="0"/>
              <a:t>conventionnelles</a:t>
            </a:r>
            <a:r>
              <a:rPr lang="fr-BE" sz="1600" dirty="0"/>
              <a:t> en vigueur au 31 décembre 2013</a:t>
            </a:r>
          </a:p>
          <a:p>
            <a:pPr lvl="1"/>
            <a:endParaRPr lang="fr-BE" sz="1600" dirty="0"/>
          </a:p>
          <a:p>
            <a:pPr marL="823899" lvl="2" indent="-285750">
              <a:buFont typeface="Arial" panose="020B0604020202020204" pitchFamily="34" charset="0"/>
              <a:buChar char="‒"/>
            </a:pPr>
            <a:r>
              <a:rPr lang="fr-BE" dirty="0"/>
              <a:t>donc ‘</a:t>
            </a:r>
            <a:r>
              <a:rPr lang="fr-BE" dirty="0">
                <a:solidFill>
                  <a:schemeClr val="tx2"/>
                </a:solidFill>
              </a:rPr>
              <a:t>photo</a:t>
            </a:r>
            <a:r>
              <a:rPr lang="fr-BE" dirty="0">
                <a:solidFill>
                  <a:schemeClr val="tx1"/>
                </a:solidFill>
              </a:rPr>
              <a:t>’</a:t>
            </a:r>
            <a:r>
              <a:rPr lang="fr-BE" dirty="0"/>
              <a:t> au 31 décembre 2013 de : </a:t>
            </a:r>
          </a:p>
          <a:p>
            <a:pPr marL="1657316" lvl="3" indent="-285750">
              <a:spcAft>
                <a:spcPts val="1200"/>
              </a:spcAft>
              <a:buFont typeface="Arial" panose="020B0604020202020204" pitchFamily="34" charset="0"/>
              <a:buChar char="‒"/>
            </a:pPr>
            <a:r>
              <a:rPr lang="fr-BE" sz="1400" dirty="0"/>
              <a:t>Statut: ouvrier ou employé?</a:t>
            </a:r>
          </a:p>
          <a:p>
            <a:pPr marL="1657316" lvl="3" indent="-285750">
              <a:spcAft>
                <a:spcPts val="1200"/>
              </a:spcAft>
              <a:buFont typeface="Arial" panose="020B0604020202020204" pitchFamily="34" charset="0"/>
              <a:buChar char="‒"/>
            </a:pPr>
            <a:r>
              <a:rPr lang="fr-BE" sz="1400" dirty="0"/>
              <a:t>Ancienneté</a:t>
            </a:r>
          </a:p>
          <a:p>
            <a:pPr marL="1657316" lvl="3" indent="-285750">
              <a:spcAft>
                <a:spcPts val="1200"/>
              </a:spcAft>
              <a:buFont typeface="Arial" panose="020B0604020202020204" pitchFamily="34" charset="0"/>
              <a:buChar char="‒"/>
            </a:pPr>
            <a:r>
              <a:rPr lang="fr-BE" sz="1400" dirty="0"/>
              <a:t>Rémunération annuelle brute: employé inférieur ou supérieur?</a:t>
            </a:r>
          </a:p>
          <a:p>
            <a:pPr marL="1657316" lvl="3" indent="-285750">
              <a:spcAft>
                <a:spcPts val="1200"/>
              </a:spcAft>
              <a:buFont typeface="Arial" panose="020B0604020202020204" pitchFamily="34" charset="0"/>
              <a:buChar char="‒"/>
            </a:pPr>
            <a:r>
              <a:rPr lang="fr-BE" sz="1400" dirty="0"/>
              <a:t>Règles de calcul du délai de préavis comme si le délai de préavis avait dû être calculé le 31 décembre 2013</a:t>
            </a:r>
          </a:p>
          <a:p>
            <a:pPr marL="285750" indent="-285750" algn="just">
              <a:lnSpc>
                <a:spcPts val="2500"/>
              </a:lnSpc>
              <a:buFont typeface="Arial" panose="020B0604020202020204" pitchFamily="34" charset="0"/>
              <a:buChar char="•"/>
            </a:pPr>
            <a:endParaRPr lang="fr-BE" dirty="0"/>
          </a:p>
          <a:p>
            <a:pPr marL="533400" lvl="2" algn="just">
              <a:lnSpc>
                <a:spcPts val="2500"/>
              </a:lnSpc>
            </a:pPr>
            <a:endParaRPr lang="fr-BE" dirty="0"/>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lstStyle/>
          <a:p>
            <a:r>
              <a:rPr lang="fr-BE" dirty="0"/>
              <a:t>Délais de préavis</a:t>
            </a:r>
            <a:r>
              <a:rPr lang="nl-BE" dirty="0"/>
              <a:t> (10)</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53720" y="1071154"/>
            <a:ext cx="8268788" cy="808009"/>
          </a:xfrm>
        </p:spPr>
        <p:txBody>
          <a:bodyPr>
            <a:normAutofit/>
          </a:bodyPr>
          <a:lstStyle/>
          <a:p>
            <a:r>
              <a:rPr lang="fr-BE" sz="2400" dirty="0"/>
              <a:t>Contrats de travail ayant pris cours avant le 1</a:t>
            </a:r>
            <a:r>
              <a:rPr lang="fr-BE" sz="2400" baseline="30000" dirty="0"/>
              <a:t>er</a:t>
            </a:r>
            <a:r>
              <a:rPr lang="fr-BE" sz="2400" dirty="0"/>
              <a:t> janvier 2014 – </a:t>
            </a:r>
            <a:r>
              <a:rPr lang="fr-BE" sz="2400" i="1" dirty="0"/>
              <a:t>Etape 1</a:t>
            </a:r>
          </a:p>
        </p:txBody>
      </p:sp>
      <p:pic>
        <p:nvPicPr>
          <p:cNvPr id="6" name="Picture 5">
            <a:extLst>
              <a:ext uri="{FF2B5EF4-FFF2-40B4-BE49-F238E27FC236}">
                <a16:creationId xmlns:a16="http://schemas.microsoft.com/office/drawing/2014/main" xmlns=""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250" y="2077749"/>
            <a:ext cx="257024" cy="308429"/>
          </a:xfrm>
          <a:prstGeom prst="rect">
            <a:avLst/>
          </a:prstGeom>
        </p:spPr>
      </p:pic>
    </p:spTree>
    <p:extLst>
      <p:ext uri="{BB962C8B-B14F-4D97-AF65-F5344CB8AC3E}">
        <p14:creationId xmlns:p14="http://schemas.microsoft.com/office/powerpoint/2010/main" val="450545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325479" y="1879163"/>
                <a:ext cx="8297029" cy="4060838"/>
              </a:xfrm>
            </p:spPr>
            <p:txBody>
              <a:bodyPr>
                <a:noAutofit/>
              </a:bodyPr>
              <a:lstStyle/>
              <a:p>
                <a:pPr lvl="1" algn="just">
                  <a:lnSpc>
                    <a:spcPts val="2200"/>
                  </a:lnSpc>
                </a:pPr>
                <a:endParaRPr lang="nl-BE" b="1" dirty="0"/>
              </a:p>
              <a:p>
                <a:pPr marL="285750" lvl="1" indent="-285750" algn="just">
                  <a:lnSpc>
                    <a:spcPts val="2200"/>
                  </a:lnSpc>
                  <a:buFont typeface="Arial" panose="020B0604020202020204" pitchFamily="34" charset="0"/>
                  <a:buChar char="•"/>
                </a:pPr>
                <a:r>
                  <a:rPr lang="nl-BE" b="1" dirty="0"/>
                  <a:t>Employés </a:t>
                </a:r>
                <a:r>
                  <a:rPr lang="nl-BE" dirty="0"/>
                  <a:t>:</a:t>
                </a:r>
              </a:p>
              <a:p>
                <a:pPr marL="285750" lvl="2" indent="-285750">
                  <a:buFontTx/>
                  <a:buChar char="‒"/>
                </a:pPr>
                <a:r>
                  <a:rPr lang="fr-BE" dirty="0"/>
                  <a:t>Employé ‘inférieur’ (rémunération annuelle </a:t>
                </a:r>
                <a14:m>
                  <m:oMath xmlns:m="http://schemas.openxmlformats.org/officeDocument/2006/math">
                    <m:r>
                      <a:rPr lang="nl-BE" i="1">
                        <a:latin typeface="Cambria Math"/>
                        <a:ea typeface="Cambria Math"/>
                      </a:rPr>
                      <m:t>≤</m:t>
                    </m:r>
                  </m:oMath>
                </a14:m>
                <a:r>
                  <a:rPr lang="fr-BE" dirty="0"/>
                  <a:t> 32.254 EUR bruts au 31 décembre 2013)</a:t>
                </a:r>
              </a:p>
              <a:p>
                <a:pPr marL="823899" lvl="2" indent="-285750">
                  <a:buClrTx/>
                  <a:buFontTx/>
                  <a:buChar char="‒"/>
                </a:pPr>
                <a:r>
                  <a:rPr lang="fr-BE" sz="1200" dirty="0">
                    <a:solidFill>
                      <a:schemeClr val="tx1"/>
                    </a:solidFill>
                  </a:rPr>
                  <a:t>si </a:t>
                </a:r>
                <a:r>
                  <a:rPr lang="fr-BE" sz="1200" b="1" dirty="0">
                    <a:solidFill>
                      <a:schemeClr val="tx1"/>
                    </a:solidFill>
                  </a:rPr>
                  <a:t>l’employeur donne congé</a:t>
                </a:r>
                <a:r>
                  <a:rPr lang="fr-BE" sz="1200" dirty="0">
                    <a:solidFill>
                      <a:schemeClr val="tx1"/>
                    </a:solidFill>
                  </a:rPr>
                  <a:t>: 3 mois par période de 5 années d’ancienneté entamée</a:t>
                </a:r>
              </a:p>
              <a:p>
                <a:pPr marL="823899" lvl="2" indent="-285750">
                  <a:buClrTx/>
                  <a:buFontTx/>
                  <a:buChar char="‒"/>
                </a:pPr>
                <a:r>
                  <a:rPr lang="fr-BE" sz="1200" dirty="0"/>
                  <a:t>si </a:t>
                </a:r>
                <a:r>
                  <a:rPr lang="fr-BE" sz="1200" b="1" dirty="0"/>
                  <a:t>le travailleur donne congé</a:t>
                </a:r>
                <a:r>
                  <a:rPr lang="fr-BE" sz="1200" dirty="0"/>
                  <a:t>: 	1,5 mois &lt; 5 années d’ancienneté</a:t>
                </a:r>
              </a:p>
              <a:p>
                <a:pPr marL="0" lvl="2">
                  <a:buClrTx/>
                </a:pPr>
                <a:r>
                  <a:rPr lang="fr-BE" sz="1200" dirty="0"/>
                  <a:t>				3 mois ≥ 5 années d’ancienneté </a:t>
                </a:r>
                <a:r>
                  <a:rPr lang="nl-BE" sz="1200" dirty="0"/>
                  <a:t>(</a:t>
                </a:r>
                <a:r>
                  <a:rPr lang="nl-BE" sz="1200" dirty="0">
                    <a:sym typeface="Symbol"/>
                  </a:rPr>
                  <a:t> </a:t>
                </a:r>
                <a:r>
                  <a:rPr lang="nl-BE" sz="1200" dirty="0"/>
                  <a:t>3 maanden is dus </a:t>
                </a:r>
                <a:r>
                  <a:rPr lang="nl-BE" sz="1200" i="1" dirty="0"/>
                  <a:t>plafond</a:t>
                </a:r>
                <a:r>
                  <a:rPr lang="nl-BE" sz="1200" dirty="0"/>
                  <a:t>)</a:t>
                </a:r>
                <a:endParaRPr lang="fr-BE" sz="1200" dirty="0"/>
              </a:p>
              <a:p>
                <a:pPr lvl="2"/>
                <a:endParaRPr lang="fr-BE" dirty="0"/>
              </a:p>
              <a:p>
                <a:pPr marL="285750" lvl="2" indent="-285750">
                  <a:buFontTx/>
                  <a:buChar char="‒"/>
                </a:pPr>
                <a:r>
                  <a:rPr lang="fr-BE" dirty="0"/>
                  <a:t>Employé ‘supérieur’ (rémunération annuelle &gt; 32.254 EUR bruts au 31 décembre 2013)</a:t>
                </a:r>
              </a:p>
              <a:p>
                <a:pPr marL="823899" lvl="2" indent="-285750">
                  <a:buClrTx/>
                  <a:buFontTx/>
                  <a:buChar char="‒"/>
                </a:pPr>
                <a:r>
                  <a:rPr lang="fr-BE" sz="1200" dirty="0"/>
                  <a:t>si </a:t>
                </a:r>
                <a:r>
                  <a:rPr lang="fr-BE" sz="1200" b="1" dirty="0"/>
                  <a:t>l’employeur donne congé</a:t>
                </a:r>
                <a:r>
                  <a:rPr lang="fr-BE" sz="1200" dirty="0"/>
                  <a:t>: 1 mois par année d’ancienneté entamée avec min. 3 mois</a:t>
                </a:r>
              </a:p>
              <a:p>
                <a:pPr marL="823899" lvl="2" indent="-285750">
                  <a:buClrTx/>
                  <a:buFontTx/>
                  <a:buChar char="‒"/>
                </a:pPr>
                <a:r>
                  <a:rPr lang="fr-BE" sz="1200" dirty="0"/>
                  <a:t>si </a:t>
                </a:r>
                <a:r>
                  <a:rPr lang="fr-BE" sz="1200" b="1" dirty="0"/>
                  <a:t>le travailleur donne congé </a:t>
                </a:r>
                <a:r>
                  <a:rPr lang="fr-BE" sz="1200" dirty="0"/>
                  <a:t>: 1,5 mois par période de 5 années d’ancienneté entamée, mais </a:t>
                </a:r>
                <a:r>
                  <a:rPr lang="fr-BE" sz="1200" i="1" dirty="0"/>
                  <a:t>plafond</a:t>
                </a:r>
                <a:r>
                  <a:rPr lang="fr-BE" sz="1200" dirty="0"/>
                  <a:t> : </a:t>
                </a:r>
              </a:p>
              <a:p>
                <a:pPr marL="1543016" lvl="3" indent="-171450">
                  <a:buFont typeface="Arial" panose="020B0604020202020204" pitchFamily="34" charset="0"/>
                  <a:buChar char="•"/>
                </a:pPr>
                <a:r>
                  <a:rPr lang="fr-BE" sz="1200" dirty="0">
                    <a:latin typeface="+mj-lt"/>
                  </a:rPr>
                  <a:t>max. 4,5 mois si rémunération annuelle au 31 décembre 2013 </a:t>
                </a:r>
                <a14:m>
                  <m:oMath xmlns:m="http://schemas.openxmlformats.org/officeDocument/2006/math">
                    <m:r>
                      <a:rPr lang="nl-BE" sz="1200" i="1">
                        <a:latin typeface="Cambria Math" panose="02040503050406030204" pitchFamily="18" charset="0"/>
                        <a:ea typeface="Cambria Math"/>
                      </a:rPr>
                      <m:t>≤</m:t>
                    </m:r>
                  </m:oMath>
                </a14:m>
                <a:r>
                  <a:rPr lang="fr-BE" sz="1200" dirty="0">
                    <a:latin typeface="+mj-lt"/>
                  </a:rPr>
                  <a:t> 64.508 EUR bruts</a:t>
                </a:r>
              </a:p>
              <a:p>
                <a:pPr marL="1543016" lvl="3" indent="-171450">
                  <a:buFont typeface="Arial" panose="020B0604020202020204" pitchFamily="34" charset="0"/>
                  <a:buChar char="•"/>
                </a:pPr>
                <a:r>
                  <a:rPr lang="fr-BE" sz="1200" dirty="0">
                    <a:latin typeface="+mj-lt"/>
                  </a:rPr>
                  <a:t>max. 6 mois si rémunération annuelle au 31 décembre 2013 &gt; 64.508 EUR bruts</a:t>
                </a:r>
                <a:endParaRPr lang="nl-BE" sz="1200" dirty="0">
                  <a:latin typeface="+mj-lt"/>
                </a:endParaRPr>
              </a:p>
              <a:p>
                <a:pPr marL="1169988" lvl="4" indent="-276225" algn="just">
                  <a:lnSpc>
                    <a:spcPts val="2200"/>
                  </a:lnSpc>
                  <a:buFont typeface="Arial" panose="020B0604020202020204" pitchFamily="34" charset="0"/>
                  <a:buChar char="•"/>
                </a:pPr>
                <a:endParaRPr lang="nl-BE" sz="800" b="1" dirty="0">
                  <a:solidFill>
                    <a:srgbClr val="4A4A49"/>
                  </a:solidFill>
                </a:endParaRPr>
              </a:p>
              <a:p>
                <a:pPr marL="893763" lvl="4" algn="just" defTabSz="893763">
                  <a:lnSpc>
                    <a:spcPts val="1900"/>
                  </a:lnSpc>
                </a:pPr>
                <a:r>
                  <a:rPr lang="fr-BE" sz="1400" b="1" dirty="0">
                    <a:solidFill>
                      <a:srgbClr val="4A4A49"/>
                    </a:solidFill>
                  </a:rPr>
                  <a:t>! Important pour l’employeur de conserver le montant de la rémunération au 31 décembre 2013 </a:t>
                </a:r>
              </a:p>
            </p:txBody>
          </p:sp>
        </mc:Choice>
        <mc:Fallback xmlns="">
          <p:sp>
            <p:nvSpPr>
              <p:cNvPr id="3" name="Text Placeholder 2">
                <a:extLst>
                  <a:ext uri="{FF2B5EF4-FFF2-40B4-BE49-F238E27FC236}">
                    <a16:creationId xmlns:a16="http://schemas.microsoft.com/office/drawing/2014/main" id="{054FC51B-5BD4-4B60-A2D6-BC7DA00F475F}"/>
                  </a:ext>
                </a:extLst>
              </p:cNvPr>
              <p:cNvSpPr>
                <a:spLocks noGrp="1" noRot="1" noChangeAspect="1" noMove="1" noResize="1" noEditPoints="1" noAdjustHandles="1" noChangeArrowheads="1" noChangeShapeType="1" noTextEdit="1"/>
              </p:cNvSpPr>
              <p:nvPr>
                <p:ph type="body" sz="quarter" idx="10"/>
              </p:nvPr>
            </p:nvSpPr>
            <p:spPr>
              <a:xfrm>
                <a:off x="325479" y="1879163"/>
                <a:ext cx="8297029" cy="4060838"/>
              </a:xfrm>
              <a:blipFill>
                <a:blip r:embed="rId2"/>
                <a:stretch>
                  <a:fillRect l="-294" r="-220" b="-8559"/>
                </a:stretch>
              </a:blipFill>
            </p:spPr>
            <p:txBody>
              <a:bodyPr/>
              <a:lstStyle/>
              <a:p>
                <a:r>
                  <a:rPr lang="nl-BE">
                    <a:noFill/>
                  </a:rPr>
                  <a:t> </a:t>
                </a:r>
              </a:p>
            </p:txBody>
          </p:sp>
        </mc:Fallback>
      </mc:AlternateContent>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fr-BE" dirty="0"/>
              <a:t>Délais de préavis</a:t>
            </a:r>
            <a:r>
              <a:rPr lang="nl-BE" dirty="0"/>
              <a:t> (11)</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53720" y="1071154"/>
            <a:ext cx="8268788" cy="808009"/>
          </a:xfrm>
        </p:spPr>
        <p:txBody>
          <a:bodyPr>
            <a:normAutofit/>
          </a:bodyPr>
          <a:lstStyle/>
          <a:p>
            <a:r>
              <a:rPr lang="fr-BE" sz="2400" dirty="0"/>
              <a:t>Contrats de travail ayant pris cours avant le 1</a:t>
            </a:r>
            <a:r>
              <a:rPr lang="fr-BE" sz="2400" baseline="30000" dirty="0"/>
              <a:t>er</a:t>
            </a:r>
            <a:r>
              <a:rPr lang="fr-BE" sz="2400" dirty="0"/>
              <a:t> janvier 2014 – </a:t>
            </a:r>
            <a:r>
              <a:rPr lang="fr-BE" sz="2400" i="1" dirty="0"/>
              <a:t>Etape 1</a:t>
            </a:r>
            <a:endParaRPr lang="nl-BE" sz="2400" i="1" dirty="0"/>
          </a:p>
        </p:txBody>
      </p:sp>
    </p:spTree>
    <p:extLst>
      <p:ext uri="{BB962C8B-B14F-4D97-AF65-F5344CB8AC3E}">
        <p14:creationId xmlns:p14="http://schemas.microsoft.com/office/powerpoint/2010/main" val="1674284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353720" y="2181496"/>
            <a:ext cx="8297029" cy="3170675"/>
          </a:xfrm>
        </p:spPr>
        <p:txBody>
          <a:bodyPr>
            <a:noAutofit/>
          </a:bodyPr>
          <a:lstStyle/>
          <a:p>
            <a:pPr marL="285750" lvl="1" indent="-285750" algn="just">
              <a:lnSpc>
                <a:spcPts val="2200"/>
              </a:lnSpc>
              <a:buFont typeface="Arial" panose="020B0604020202020204" pitchFamily="34" charset="0"/>
              <a:buChar char="•"/>
            </a:pPr>
            <a:r>
              <a:rPr lang="fr-BE" b="1" dirty="0"/>
              <a:t>Ouvrier </a:t>
            </a:r>
            <a:r>
              <a:rPr lang="fr-BE" dirty="0"/>
              <a:t>: </a:t>
            </a:r>
          </a:p>
          <a:p>
            <a:pPr marL="823899" lvl="2" indent="-285750" algn="just">
              <a:lnSpc>
                <a:spcPts val="2200"/>
              </a:lnSpc>
              <a:buFontTx/>
              <a:buChar char="-"/>
            </a:pPr>
            <a:r>
              <a:rPr lang="fr-BE" sz="1400" dirty="0"/>
              <a:t>Application du délai de préavis (sectoriel) au 31 décembre 2013 pour ‘l’étape 1’</a:t>
            </a:r>
            <a:endParaRPr lang="fr-BE" sz="1400" dirty="0">
              <a:latin typeface="+mj-lt"/>
            </a:endParaRPr>
          </a:p>
          <a:p>
            <a:pPr marL="823899" lvl="2" indent="-285750" algn="just">
              <a:lnSpc>
                <a:spcPts val="2200"/>
              </a:lnSpc>
              <a:buFontTx/>
              <a:buChar char="-"/>
            </a:pPr>
            <a:r>
              <a:rPr lang="fr-BE" sz="1400" dirty="0">
                <a:latin typeface="+mj-lt"/>
              </a:rPr>
              <a:t>Licenciement en vue d’un RCC ? </a:t>
            </a:r>
          </a:p>
          <a:p>
            <a:pPr marL="1657316" lvl="3" indent="-285750" algn="just">
              <a:lnSpc>
                <a:spcPts val="2200"/>
              </a:lnSpc>
              <a:buFontTx/>
              <a:buChar char="-"/>
            </a:pPr>
            <a:r>
              <a:rPr lang="fr-BE" sz="1400" dirty="0"/>
              <a:t>Certains secteurs : </a:t>
            </a:r>
            <a:r>
              <a:rPr lang="fr-BE" sz="1400" b="1" dirty="0"/>
              <a:t>délais de préavis réduits </a:t>
            </a:r>
          </a:p>
          <a:p>
            <a:pPr marL="1657316" lvl="3" indent="-285750" algn="just">
              <a:lnSpc>
                <a:spcPts val="2200"/>
              </a:lnSpc>
              <a:buFontTx/>
              <a:buChar char="-"/>
            </a:pPr>
            <a:r>
              <a:rPr lang="fr-BE" sz="1400" b="1" dirty="0"/>
              <a:t>Point de vue du SPF ETCS </a:t>
            </a:r>
            <a:r>
              <a:rPr lang="fr-BE" sz="1400" dirty="0"/>
              <a:t>: Délais de préavis réduits pour ‘l’étape 1’ </a:t>
            </a:r>
            <a:r>
              <a:rPr lang="fr-BE" sz="1400" b="1" dirty="0"/>
              <a:t>MÊME</a:t>
            </a:r>
            <a:r>
              <a:rPr lang="fr-BE" sz="1400" dirty="0"/>
              <a:t> si, au 31 décembre 2013, l'ouvrier ne remplissait pas encore les conditions du RCC. Il suffit que l'ouvrier remplisse les conditions du RCC au moment du licenciement. </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fr-BE" dirty="0"/>
              <a:t>Délais de préavis</a:t>
            </a:r>
            <a:r>
              <a:rPr lang="nl-BE" dirty="0"/>
              <a:t> (12)</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53720" y="1071154"/>
            <a:ext cx="8268788" cy="808009"/>
          </a:xfrm>
        </p:spPr>
        <p:txBody>
          <a:bodyPr>
            <a:normAutofit/>
          </a:bodyPr>
          <a:lstStyle/>
          <a:p>
            <a:r>
              <a:rPr lang="fr-BE" sz="2400" dirty="0"/>
              <a:t>Contrats de travail ayant pris cours avant le 1</a:t>
            </a:r>
            <a:r>
              <a:rPr lang="fr-BE" sz="2400" baseline="30000" dirty="0"/>
              <a:t>er</a:t>
            </a:r>
            <a:r>
              <a:rPr lang="fr-BE" sz="2400" dirty="0"/>
              <a:t> janvier 2014 – </a:t>
            </a:r>
            <a:r>
              <a:rPr lang="fr-BE" sz="2400" i="1" dirty="0"/>
              <a:t>Etape 1</a:t>
            </a:r>
          </a:p>
        </p:txBody>
      </p:sp>
    </p:spTree>
    <p:extLst>
      <p:ext uri="{BB962C8B-B14F-4D97-AF65-F5344CB8AC3E}">
        <p14:creationId xmlns:p14="http://schemas.microsoft.com/office/powerpoint/2010/main" val="3823108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23485" y="1724296"/>
            <a:ext cx="8297029" cy="4308203"/>
          </a:xfrm>
        </p:spPr>
        <p:txBody>
          <a:bodyPr>
            <a:noAutofit/>
          </a:bodyPr>
          <a:lstStyle/>
          <a:p>
            <a:r>
              <a:rPr lang="nl-BE" dirty="0">
                <a:solidFill>
                  <a:schemeClr val="tx1"/>
                </a:solidFill>
              </a:rPr>
              <a:t> </a:t>
            </a:r>
            <a:r>
              <a:rPr lang="nl-BE" dirty="0" err="1">
                <a:solidFill>
                  <a:schemeClr val="tx1"/>
                </a:solidFill>
              </a:rPr>
              <a:t>Etape</a:t>
            </a:r>
            <a:r>
              <a:rPr lang="nl-BE" dirty="0">
                <a:solidFill>
                  <a:srgbClr val="FF0000"/>
                </a:solidFill>
              </a:rPr>
              <a:t> 2</a:t>
            </a:r>
            <a:r>
              <a:rPr lang="nl-BE" dirty="0"/>
              <a:t>: </a:t>
            </a:r>
            <a:r>
              <a:rPr lang="fr-BE" sz="1600" dirty="0"/>
              <a:t>délai de préavis calculé sur la base de l’ancienneté ininterrompue acquise à partir du 1</a:t>
            </a:r>
            <a:r>
              <a:rPr lang="fr-BE" sz="1600" baseline="30000" dirty="0"/>
              <a:t>er</a:t>
            </a:r>
            <a:r>
              <a:rPr lang="fr-BE" sz="1600" dirty="0"/>
              <a:t> janvier 2014</a:t>
            </a:r>
          </a:p>
          <a:p>
            <a:pPr marL="285750" lvl="1" indent="-285750">
              <a:buFont typeface="Arial" panose="020B0604020202020204" pitchFamily="34" charset="0"/>
              <a:buChar char="•"/>
            </a:pPr>
            <a:r>
              <a:rPr lang="fr-BE" dirty="0"/>
              <a:t>délai de préavis fixé selon les règles </a:t>
            </a:r>
            <a:r>
              <a:rPr lang="fr-BE" b="1" dirty="0"/>
              <a:t>légales</a:t>
            </a:r>
            <a:r>
              <a:rPr lang="fr-BE" dirty="0"/>
              <a:t> ou </a:t>
            </a:r>
            <a:r>
              <a:rPr lang="fr-BE" b="1" dirty="0"/>
              <a:t>réglementaires</a:t>
            </a:r>
            <a:r>
              <a:rPr lang="fr-BE" dirty="0"/>
              <a:t> applicables au moment de la notification du congé</a:t>
            </a:r>
          </a:p>
          <a:p>
            <a:pPr marL="285750" lvl="1" indent="-285750">
              <a:buFont typeface="Arial" panose="020B0604020202020204" pitchFamily="34" charset="0"/>
              <a:buChar char="•"/>
            </a:pPr>
            <a:r>
              <a:rPr lang="fr-BE" b="1" dirty="0">
                <a:solidFill>
                  <a:srgbClr val="FF0000"/>
                </a:solidFill>
              </a:rPr>
              <a:t>! </a:t>
            </a:r>
            <a:r>
              <a:rPr lang="fr-BE" dirty="0"/>
              <a:t>si congé donné par le travailleur: </a:t>
            </a:r>
          </a:p>
          <a:p>
            <a:pPr marL="823899" lvl="2" indent="-285750">
              <a:buFont typeface="Arial" panose="020B0604020202020204" pitchFamily="34" charset="0"/>
              <a:buChar char="‒"/>
            </a:pPr>
            <a:r>
              <a:rPr lang="fr-BE" sz="1400" dirty="0"/>
              <a:t>étape 2 </a:t>
            </a:r>
            <a:r>
              <a:rPr lang="fr-BE" sz="1400" u="sng" dirty="0"/>
              <a:t>pas</a:t>
            </a:r>
            <a:r>
              <a:rPr lang="fr-BE" sz="1400" dirty="0"/>
              <a:t> applicable si, au 31 décembre 2013, </a:t>
            </a:r>
            <a:r>
              <a:rPr lang="fr-BE" sz="1400" i="1" dirty="0"/>
              <a:t>plafond</a:t>
            </a:r>
            <a:r>
              <a:rPr lang="fr-BE" sz="1400" dirty="0"/>
              <a:t> atteint :</a:t>
            </a:r>
          </a:p>
          <a:p>
            <a:pPr marL="1657316" lvl="3" indent="-285750">
              <a:buFont typeface="Arial" panose="020B0604020202020204" pitchFamily="34" charset="0"/>
              <a:buChar char="‒"/>
            </a:pPr>
            <a:r>
              <a:rPr lang="fr-BE" sz="1200" dirty="0"/>
              <a:t>plafond pour employé ‘inférieur’: 3 mois (voir slide 17)</a:t>
            </a:r>
          </a:p>
          <a:p>
            <a:pPr marL="1657316" lvl="3" indent="-285750">
              <a:buFont typeface="Arial" panose="020B0604020202020204" pitchFamily="34" charset="0"/>
              <a:buChar char="‒"/>
            </a:pPr>
            <a:r>
              <a:rPr lang="fr-BE" sz="1200" dirty="0"/>
              <a:t>plafond pour employé ‘supérieur’: 4,5 mois (</a:t>
            </a:r>
            <a:r>
              <a:rPr lang="fr-BE" sz="1200" dirty="0" err="1"/>
              <a:t>voy</a:t>
            </a:r>
            <a:r>
              <a:rPr lang="fr-BE" sz="1200" dirty="0"/>
              <a:t>. slide 17)</a:t>
            </a:r>
          </a:p>
          <a:p>
            <a:pPr marL="1657316" lvl="3" indent="-285750">
              <a:buFont typeface="Arial" panose="020B0604020202020204" pitchFamily="34" charset="0"/>
              <a:buChar char="‒"/>
            </a:pPr>
            <a:r>
              <a:rPr lang="fr-BE" sz="1200" dirty="0"/>
              <a:t>plafond pour employé ‘très supérieur’: 6 mois (</a:t>
            </a:r>
            <a:r>
              <a:rPr lang="fr-BE" sz="1200" dirty="0" err="1"/>
              <a:t>voy</a:t>
            </a:r>
            <a:r>
              <a:rPr lang="fr-BE" sz="1200" dirty="0"/>
              <a:t>. slide 17)</a:t>
            </a:r>
          </a:p>
          <a:p>
            <a:pPr lvl="3"/>
            <a:endParaRPr lang="fr-BE" sz="1200" dirty="0"/>
          </a:p>
          <a:p>
            <a:pPr marL="823899" lvl="2" indent="-285750">
              <a:buFont typeface="Arial" panose="020B0604020202020204" pitchFamily="34" charset="0"/>
              <a:buChar char="‒"/>
            </a:pPr>
            <a:r>
              <a:rPr lang="fr-BE" sz="1400" dirty="0"/>
              <a:t>si le plafond n’est </a:t>
            </a:r>
            <a:r>
              <a:rPr lang="fr-BE" sz="1400" i="1" dirty="0"/>
              <a:t>pas</a:t>
            </a:r>
            <a:r>
              <a:rPr lang="fr-BE" sz="1400" dirty="0"/>
              <a:t> atteint: étape 1 + étape 2 = max. 13 semaines</a:t>
            </a:r>
          </a:p>
          <a:p>
            <a:pPr algn="just">
              <a:lnSpc>
                <a:spcPts val="2500"/>
              </a:lnSpc>
            </a:pPr>
            <a:endParaRPr lang="nl-BE" dirty="0"/>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fr-BE" dirty="0"/>
              <a:t>Délais de préavis</a:t>
            </a:r>
            <a:r>
              <a:rPr lang="nl-BE" dirty="0"/>
              <a:t> (13)</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53720" y="1071154"/>
            <a:ext cx="8268788" cy="808009"/>
          </a:xfrm>
        </p:spPr>
        <p:txBody>
          <a:bodyPr>
            <a:normAutofit/>
          </a:bodyPr>
          <a:lstStyle/>
          <a:p>
            <a:r>
              <a:rPr lang="fr-BE" sz="2400" dirty="0"/>
              <a:t>Contrats de travail ayant pris cours avant le 1</a:t>
            </a:r>
            <a:r>
              <a:rPr lang="fr-BE" sz="2400" baseline="30000" dirty="0"/>
              <a:t>er</a:t>
            </a:r>
            <a:r>
              <a:rPr lang="fr-BE" sz="2400" dirty="0"/>
              <a:t> janvier 2014 – </a:t>
            </a:r>
            <a:r>
              <a:rPr lang="fr-BE" sz="2400" i="1" dirty="0"/>
              <a:t>Etape 2</a:t>
            </a:r>
          </a:p>
        </p:txBody>
      </p:sp>
      <p:pic>
        <p:nvPicPr>
          <p:cNvPr id="6" name="Picture 5">
            <a:extLst>
              <a:ext uri="{FF2B5EF4-FFF2-40B4-BE49-F238E27FC236}">
                <a16:creationId xmlns:a16="http://schemas.microsoft.com/office/drawing/2014/main" xmlns=""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7" y="2312880"/>
            <a:ext cx="257024" cy="308429"/>
          </a:xfrm>
          <a:prstGeom prst="rect">
            <a:avLst/>
          </a:prstGeom>
        </p:spPr>
      </p:pic>
    </p:spTree>
    <p:extLst>
      <p:ext uri="{BB962C8B-B14F-4D97-AF65-F5344CB8AC3E}">
        <p14:creationId xmlns:p14="http://schemas.microsoft.com/office/powerpoint/2010/main" val="43649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9E540FD-CC1C-4743-A44D-C1DBCC0EA9F4}"/>
              </a:ext>
            </a:extLst>
          </p:cNvPr>
          <p:cNvSpPr>
            <a:spLocks noGrp="1"/>
          </p:cNvSpPr>
          <p:nvPr>
            <p:ph idx="1"/>
          </p:nvPr>
        </p:nvSpPr>
        <p:spPr>
          <a:xfrm>
            <a:off x="247176" y="1803289"/>
            <a:ext cx="7969361" cy="3251421"/>
          </a:xfrm>
        </p:spPr>
        <p:txBody>
          <a:bodyPr/>
          <a:lstStyle/>
          <a:p>
            <a:r>
              <a:rPr lang="fr-BE" dirty="0"/>
              <a:t>Quelles sont les règles en matière de licenciement qui sont entrées en application le 1</a:t>
            </a:r>
            <a:r>
              <a:rPr lang="fr-BE" baseline="30000" dirty="0"/>
              <a:t>er</a:t>
            </a:r>
            <a:r>
              <a:rPr lang="fr-BE" dirty="0"/>
              <a:t> janvier 2014 ? </a:t>
            </a:r>
          </a:p>
          <a:p>
            <a:pPr marL="0" indent="0">
              <a:buNone/>
            </a:pPr>
            <a:endParaRPr lang="fr-BE" dirty="0"/>
          </a:p>
          <a:p>
            <a:r>
              <a:rPr lang="fr-BE" dirty="0"/>
              <a:t>Dois-je motiver tout licenciement ? Quand le licenciement est-il « manifestement déraisonnable » ? </a:t>
            </a:r>
          </a:p>
          <a:p>
            <a:pPr marL="0" indent="0">
              <a:buNone/>
            </a:pPr>
            <a:endParaRPr lang="fr-BE" dirty="0"/>
          </a:p>
          <a:p>
            <a:r>
              <a:rPr lang="fr-BE" dirty="0"/>
              <a:t>Suis-je obligé de proposer un outplacement lors de chaque licenciement ?</a:t>
            </a:r>
          </a:p>
        </p:txBody>
      </p:sp>
      <p:sp>
        <p:nvSpPr>
          <p:cNvPr id="4" name="Title 3">
            <a:extLst>
              <a:ext uri="{FF2B5EF4-FFF2-40B4-BE49-F238E27FC236}">
                <a16:creationId xmlns:a16="http://schemas.microsoft.com/office/drawing/2014/main" xmlns="" id="{E4278F0D-E4C8-42A0-8874-3BD2252CA4A5}"/>
              </a:ext>
            </a:extLst>
          </p:cNvPr>
          <p:cNvSpPr>
            <a:spLocks noGrp="1"/>
          </p:cNvSpPr>
          <p:nvPr>
            <p:ph type="title"/>
          </p:nvPr>
        </p:nvSpPr>
        <p:spPr/>
        <p:txBody>
          <a:bodyPr/>
          <a:lstStyle/>
          <a:p>
            <a:r>
              <a:rPr lang="en-US" dirty="0"/>
              <a:t>Aperçu</a:t>
            </a:r>
            <a:endParaRPr lang="nl-BE" dirty="0"/>
          </a:p>
        </p:txBody>
      </p:sp>
    </p:spTree>
    <p:extLst>
      <p:ext uri="{BB962C8B-B14F-4D97-AF65-F5344CB8AC3E}">
        <p14:creationId xmlns:p14="http://schemas.microsoft.com/office/powerpoint/2010/main" val="350332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23485" y="1670159"/>
            <a:ext cx="8297029" cy="4610536"/>
          </a:xfrm>
        </p:spPr>
        <p:txBody>
          <a:bodyPr>
            <a:noAutofit/>
          </a:bodyPr>
          <a:lstStyle/>
          <a:p>
            <a:pPr>
              <a:lnSpc>
                <a:spcPts val="2500"/>
              </a:lnSpc>
            </a:pPr>
            <a:r>
              <a:rPr lang="fr-BE" dirty="0">
                <a:solidFill>
                  <a:srgbClr val="FF0000"/>
                </a:solidFill>
              </a:rPr>
              <a:t>   </a:t>
            </a:r>
            <a:r>
              <a:rPr lang="fr-BE" dirty="0">
                <a:solidFill>
                  <a:srgbClr val="FF0000"/>
                </a:solidFill>
                <a:latin typeface="+mj-lt"/>
              </a:rPr>
              <a:t>Employé</a:t>
            </a:r>
            <a:r>
              <a:rPr lang="fr-BE" dirty="0">
                <a:latin typeface="+mj-lt"/>
              </a:rPr>
              <a:t> ayant une rémunération annuelle brute au 31 décembre 2013 de ≤ 32.254 EUR</a:t>
            </a:r>
          </a:p>
          <a:p>
            <a:pPr marL="285750" lvl="1" indent="-285750">
              <a:lnSpc>
                <a:spcPts val="2500"/>
              </a:lnSpc>
              <a:buFont typeface="Arial" panose="020B0604020202020204" pitchFamily="34" charset="0"/>
              <a:buChar char="•"/>
            </a:pPr>
            <a:r>
              <a:rPr lang="fr-BE" sz="1500" dirty="0">
                <a:latin typeface="+mj-lt"/>
              </a:rPr>
              <a:t>Prise de cours du contrat de travail : 1</a:t>
            </a:r>
            <a:r>
              <a:rPr lang="fr-BE" sz="1500" baseline="30000" dirty="0">
                <a:latin typeface="+mj-lt"/>
              </a:rPr>
              <a:t>er</a:t>
            </a:r>
            <a:r>
              <a:rPr lang="fr-BE" sz="1500" dirty="0">
                <a:latin typeface="+mj-lt"/>
              </a:rPr>
              <a:t> juillet 2010</a:t>
            </a:r>
          </a:p>
          <a:p>
            <a:pPr marL="285750" lvl="1" indent="-285750">
              <a:lnSpc>
                <a:spcPts val="2500"/>
              </a:lnSpc>
              <a:buFont typeface="Arial" panose="020B0604020202020204" pitchFamily="34" charset="0"/>
              <a:buChar char="•"/>
            </a:pPr>
            <a:r>
              <a:rPr lang="fr-BE" sz="1500" dirty="0">
                <a:latin typeface="+mj-lt"/>
              </a:rPr>
              <a:t>Congé donné </a:t>
            </a:r>
            <a:r>
              <a:rPr lang="fr-BE" sz="1500" u="sng" dirty="0">
                <a:latin typeface="+mj-lt"/>
              </a:rPr>
              <a:t>par l’employeur </a:t>
            </a:r>
            <a:r>
              <a:rPr lang="fr-BE" sz="1500" dirty="0">
                <a:latin typeface="+mj-lt"/>
              </a:rPr>
              <a:t>en novembre 2021 </a:t>
            </a:r>
          </a:p>
          <a:p>
            <a:pPr marL="823899" lvl="2" indent="-285750">
              <a:lnSpc>
                <a:spcPts val="2500"/>
              </a:lnSpc>
              <a:buFontTx/>
              <a:buChar char="-"/>
            </a:pPr>
            <a:r>
              <a:rPr lang="fr-BE" sz="1400" dirty="0"/>
              <a:t>Etape 1 : 3 mois </a:t>
            </a:r>
            <a:r>
              <a:rPr lang="fr-BE" sz="1200" dirty="0"/>
              <a:t>(3 mois par période de 5 ans d’ancienneté entamée)</a:t>
            </a:r>
          </a:p>
          <a:p>
            <a:pPr marL="823899" lvl="2" indent="-285750">
              <a:lnSpc>
                <a:spcPts val="2500"/>
              </a:lnSpc>
              <a:buFontTx/>
              <a:buChar char="-"/>
            </a:pPr>
            <a:r>
              <a:rPr lang="fr-BE" sz="1400" dirty="0"/>
              <a:t>Etape 2 : 24 semaines </a:t>
            </a:r>
            <a:r>
              <a:rPr lang="fr-BE" sz="1200" dirty="0"/>
              <a:t>(car entre 7 ans et moins de 8 ans d’ancienneté à compter du 1</a:t>
            </a:r>
            <a:r>
              <a:rPr lang="fr-BE" sz="1200" baseline="30000" dirty="0"/>
              <a:t>er</a:t>
            </a:r>
            <a:r>
              <a:rPr lang="fr-BE" sz="1200" dirty="0"/>
              <a:t> janvier 2014) </a:t>
            </a:r>
            <a:endParaRPr lang="fr-BE" dirty="0"/>
          </a:p>
          <a:p>
            <a:pPr>
              <a:lnSpc>
                <a:spcPts val="2500"/>
              </a:lnSpc>
            </a:pPr>
            <a:r>
              <a:rPr lang="fr-BE" dirty="0">
                <a:solidFill>
                  <a:srgbClr val="FF0000"/>
                </a:solidFill>
              </a:rPr>
              <a:t>    Ouvrier </a:t>
            </a:r>
            <a:r>
              <a:rPr lang="fr-BE" dirty="0">
                <a:solidFill>
                  <a:schemeClr val="tx1"/>
                </a:solidFill>
              </a:rPr>
              <a:t>CP 116 (chimie)</a:t>
            </a:r>
          </a:p>
          <a:p>
            <a:pPr marL="285750" lvl="1" indent="-285750">
              <a:lnSpc>
                <a:spcPts val="2500"/>
              </a:lnSpc>
              <a:buFont typeface="Arial" panose="020B0604020202020204" pitchFamily="34" charset="0"/>
              <a:buChar char="•"/>
            </a:pPr>
            <a:r>
              <a:rPr lang="fr-BE" sz="1500" dirty="0">
                <a:latin typeface="+mj-lt"/>
              </a:rPr>
              <a:t>En service le 1</a:t>
            </a:r>
            <a:r>
              <a:rPr lang="fr-BE" sz="1500" baseline="30000" dirty="0">
                <a:latin typeface="+mj-lt"/>
              </a:rPr>
              <a:t>er</a:t>
            </a:r>
            <a:r>
              <a:rPr lang="fr-BE" sz="1500" dirty="0">
                <a:latin typeface="+mj-lt"/>
              </a:rPr>
              <a:t> janvier 2010 </a:t>
            </a:r>
          </a:p>
          <a:p>
            <a:pPr marL="285750" lvl="1" indent="-285750">
              <a:lnSpc>
                <a:spcPts val="2500"/>
              </a:lnSpc>
              <a:buFont typeface="Arial" panose="020B0604020202020204" pitchFamily="34" charset="0"/>
              <a:buChar char="•"/>
            </a:pPr>
            <a:r>
              <a:rPr lang="fr-BE" sz="1500" dirty="0">
                <a:latin typeface="+mj-lt"/>
              </a:rPr>
              <a:t>Congé donné par l’employeur en novembre 2021</a:t>
            </a:r>
          </a:p>
          <a:p>
            <a:pPr marL="823899" lvl="2" indent="-285750">
              <a:lnSpc>
                <a:spcPts val="2500"/>
              </a:lnSpc>
              <a:buFontTx/>
              <a:buChar char="-"/>
            </a:pPr>
            <a:r>
              <a:rPr lang="fr-BE" sz="1400" dirty="0"/>
              <a:t>Etape 1 : 42 jours </a:t>
            </a:r>
            <a:r>
              <a:rPr lang="fr-BE" sz="1200" dirty="0"/>
              <a:t>(voir délais de préavis fixés au niveau sectoriel au sein de la CP 116) </a:t>
            </a:r>
          </a:p>
          <a:p>
            <a:pPr marL="823899" lvl="2" indent="-285750">
              <a:lnSpc>
                <a:spcPts val="2500"/>
              </a:lnSpc>
              <a:buFontTx/>
              <a:buChar char="-"/>
            </a:pPr>
            <a:r>
              <a:rPr lang="fr-BE" sz="1400" dirty="0"/>
              <a:t>Etape 2 : 24 semaines </a:t>
            </a:r>
            <a:r>
              <a:rPr lang="fr-BE" sz="1200" dirty="0"/>
              <a:t>(car entre 7 ans et moins de 8 ans d’ancienneté à compter du 1</a:t>
            </a:r>
            <a:r>
              <a:rPr lang="fr-BE" sz="1200" baseline="30000" dirty="0"/>
              <a:t>er</a:t>
            </a:r>
            <a:r>
              <a:rPr lang="fr-BE" sz="1200" dirty="0"/>
              <a:t> janvier 2014) </a:t>
            </a:r>
            <a:endParaRPr lang="fr-BE" dirty="0"/>
          </a:p>
          <a:p>
            <a:pPr marL="285750" lvl="1" indent="-285750">
              <a:lnSpc>
                <a:spcPts val="2500"/>
              </a:lnSpc>
              <a:buFont typeface="Arial" panose="020B0604020202020204" pitchFamily="34" charset="0"/>
              <a:buChar char="•"/>
            </a:pPr>
            <a:endParaRPr lang="fr-BE" sz="1500" dirty="0">
              <a:latin typeface="+mj-lt"/>
            </a:endParaRP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fr-BE" dirty="0"/>
              <a:t>Délais de préavis</a:t>
            </a:r>
            <a:r>
              <a:rPr lang="nl-BE" dirty="0"/>
              <a:t> (14)</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1103302"/>
            <a:ext cx="8268788" cy="308429"/>
          </a:xfrm>
        </p:spPr>
        <p:txBody>
          <a:bodyPr>
            <a:normAutofit fontScale="90000"/>
          </a:bodyPr>
          <a:lstStyle/>
          <a:p>
            <a:r>
              <a:rPr lang="nl-BE" sz="2400" dirty="0" err="1"/>
              <a:t>Exemples</a:t>
            </a:r>
            <a:r>
              <a:rPr lang="nl-BE" sz="2400" dirty="0"/>
              <a:t> (1)</a:t>
            </a:r>
            <a:endParaRPr lang="nl-BE" sz="2400" i="1" dirty="0"/>
          </a:p>
        </p:txBody>
      </p:sp>
      <p:pic>
        <p:nvPicPr>
          <p:cNvPr id="6" name="Picture 5">
            <a:extLst>
              <a:ext uri="{FF2B5EF4-FFF2-40B4-BE49-F238E27FC236}">
                <a16:creationId xmlns:a16="http://schemas.microsoft.com/office/drawing/2014/main" xmlns=""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82" y="1763505"/>
            <a:ext cx="257024" cy="308429"/>
          </a:xfrm>
          <a:prstGeom prst="rect">
            <a:avLst/>
          </a:prstGeom>
        </p:spPr>
      </p:pic>
      <p:pic>
        <p:nvPicPr>
          <p:cNvPr id="7" name="Picture 6">
            <a:extLst>
              <a:ext uri="{FF2B5EF4-FFF2-40B4-BE49-F238E27FC236}">
                <a16:creationId xmlns:a16="http://schemas.microsoft.com/office/drawing/2014/main" xmlns="" id="{57B20512-9503-4134-BAD0-AB0B24A28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82" y="3975427"/>
            <a:ext cx="257024" cy="308429"/>
          </a:xfrm>
          <a:prstGeom prst="rect">
            <a:avLst/>
          </a:prstGeom>
        </p:spPr>
      </p:pic>
    </p:spTree>
    <p:extLst>
      <p:ext uri="{BB962C8B-B14F-4D97-AF65-F5344CB8AC3E}">
        <p14:creationId xmlns:p14="http://schemas.microsoft.com/office/powerpoint/2010/main" val="1608631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23485" y="1570732"/>
            <a:ext cx="8297029" cy="4764751"/>
          </a:xfrm>
        </p:spPr>
        <p:txBody>
          <a:bodyPr>
            <a:noAutofit/>
          </a:bodyPr>
          <a:lstStyle/>
          <a:p>
            <a:pPr>
              <a:lnSpc>
                <a:spcPts val="2500"/>
              </a:lnSpc>
            </a:pPr>
            <a:r>
              <a:rPr lang="fr-BE" sz="1600" dirty="0">
                <a:solidFill>
                  <a:srgbClr val="FF0000"/>
                </a:solidFill>
                <a:latin typeface="+mj-lt"/>
              </a:rPr>
              <a:t>  Employé</a:t>
            </a:r>
            <a:r>
              <a:rPr lang="fr-BE" sz="1600" dirty="0">
                <a:latin typeface="+mj-lt"/>
              </a:rPr>
              <a:t> ayant une rémunération annuelle brute au 31 décembre 2013 de ≤ 32.254 EUR</a:t>
            </a:r>
          </a:p>
          <a:p>
            <a:pPr marL="285750" lvl="1" indent="-285750" algn="just">
              <a:lnSpc>
                <a:spcPts val="2200"/>
              </a:lnSpc>
              <a:buFont typeface="Arial" panose="020B0604020202020204" pitchFamily="34" charset="0"/>
              <a:buChar char="•"/>
            </a:pPr>
            <a:r>
              <a:rPr lang="fr-BE" sz="1500" dirty="0"/>
              <a:t>Prise de cours du contrat de travail : 1</a:t>
            </a:r>
            <a:r>
              <a:rPr lang="fr-BE" sz="1500" baseline="30000" dirty="0"/>
              <a:t>er</a:t>
            </a:r>
            <a:r>
              <a:rPr lang="fr-BE" sz="1500" dirty="0"/>
              <a:t> juillet 2004</a:t>
            </a:r>
          </a:p>
          <a:p>
            <a:pPr marL="285750" lvl="1" indent="-285750" algn="just">
              <a:lnSpc>
                <a:spcPts val="2200"/>
              </a:lnSpc>
              <a:buFont typeface="Arial" panose="020B0604020202020204" pitchFamily="34" charset="0"/>
              <a:buChar char="•"/>
            </a:pPr>
            <a:r>
              <a:rPr lang="fr-BE" sz="1500" dirty="0"/>
              <a:t>Congé donné par </a:t>
            </a:r>
            <a:r>
              <a:rPr lang="fr-BE" sz="1500" u="sng" dirty="0"/>
              <a:t>l’employé</a:t>
            </a:r>
            <a:r>
              <a:rPr lang="fr-BE" sz="1500" dirty="0"/>
              <a:t> en novembre 2021 </a:t>
            </a:r>
          </a:p>
          <a:p>
            <a:pPr marL="823899" lvl="2" indent="-285750" algn="just">
              <a:lnSpc>
                <a:spcPts val="2200"/>
              </a:lnSpc>
              <a:buFontTx/>
              <a:buChar char="-"/>
            </a:pPr>
            <a:r>
              <a:rPr lang="fr-BE" sz="1400" dirty="0"/>
              <a:t>Etape 1 : 3 mois </a:t>
            </a:r>
            <a:r>
              <a:rPr lang="fr-BE" sz="1200" dirty="0"/>
              <a:t>(car ≥ 5 ans d’ancienneté au 31 décembre 2013)</a:t>
            </a:r>
          </a:p>
          <a:p>
            <a:pPr marL="823899" lvl="2" indent="-285750" algn="just">
              <a:lnSpc>
                <a:spcPts val="2200"/>
              </a:lnSpc>
              <a:buFontTx/>
              <a:buChar char="-"/>
            </a:pPr>
            <a:r>
              <a:rPr lang="fr-BE" sz="1400" dirty="0"/>
              <a:t>Etape 2: </a:t>
            </a:r>
            <a:r>
              <a:rPr lang="fr-BE" dirty="0"/>
              <a:t>/ </a:t>
            </a:r>
            <a:r>
              <a:rPr lang="fr-BE" sz="1200" dirty="0"/>
              <a:t>(car le plafond pour l’employé inférieur est atteint à l’étape 1)</a:t>
            </a:r>
          </a:p>
          <a:p>
            <a:pPr lvl="2" algn="just">
              <a:lnSpc>
                <a:spcPts val="2200"/>
              </a:lnSpc>
              <a:spcAft>
                <a:spcPts val="0"/>
              </a:spcAft>
            </a:pPr>
            <a:endParaRPr lang="fr-BE" sz="1200" dirty="0"/>
          </a:p>
          <a:p>
            <a:pPr marL="88900" lvl="2" algn="just">
              <a:lnSpc>
                <a:spcPts val="2200"/>
              </a:lnSpc>
            </a:pPr>
            <a:r>
              <a:rPr lang="fr-BE" dirty="0">
                <a:solidFill>
                  <a:srgbClr val="FF0000"/>
                </a:solidFill>
              </a:rPr>
              <a:t> </a:t>
            </a:r>
            <a:r>
              <a:rPr lang="fr-BE" b="1" dirty="0">
                <a:solidFill>
                  <a:srgbClr val="FF0000"/>
                </a:solidFill>
              </a:rPr>
              <a:t>Employé</a:t>
            </a:r>
            <a:r>
              <a:rPr lang="fr-BE" b="1" dirty="0"/>
              <a:t> ayant une rémunération annuelle brute au 31 décembre 2013 de &gt; 32.254 EUR mais ≤ 64.508 EUR</a:t>
            </a:r>
          </a:p>
          <a:p>
            <a:pPr marL="285750" lvl="1" indent="-285750" algn="just">
              <a:lnSpc>
                <a:spcPts val="2200"/>
              </a:lnSpc>
              <a:buFont typeface="Arial" panose="020B0604020202020204" pitchFamily="34" charset="0"/>
              <a:buChar char="•"/>
            </a:pPr>
            <a:r>
              <a:rPr lang="fr-BE" sz="1500" dirty="0"/>
              <a:t>Prise de cours du contrat de travail : 1</a:t>
            </a:r>
            <a:r>
              <a:rPr lang="fr-BE" sz="1500" baseline="30000" dirty="0"/>
              <a:t>er</a:t>
            </a:r>
            <a:r>
              <a:rPr lang="fr-BE" sz="1500" dirty="0"/>
              <a:t> juillet 2012</a:t>
            </a:r>
          </a:p>
          <a:p>
            <a:pPr marL="285750" lvl="1" indent="-285750" algn="just">
              <a:lnSpc>
                <a:spcPts val="2200"/>
              </a:lnSpc>
              <a:buFont typeface="Arial" panose="020B0604020202020204" pitchFamily="34" charset="0"/>
              <a:buChar char="•"/>
            </a:pPr>
            <a:r>
              <a:rPr lang="fr-BE" sz="1500" dirty="0"/>
              <a:t>Congé donné par </a:t>
            </a:r>
            <a:r>
              <a:rPr lang="fr-BE" sz="1500" u="sng" dirty="0"/>
              <a:t>l’employé</a:t>
            </a:r>
            <a:r>
              <a:rPr lang="fr-BE" sz="1500" dirty="0"/>
              <a:t> en novembre 2021 </a:t>
            </a:r>
          </a:p>
          <a:p>
            <a:pPr marL="823899" lvl="2" indent="-285750" algn="just">
              <a:lnSpc>
                <a:spcPts val="2200"/>
              </a:lnSpc>
              <a:buFontTx/>
              <a:buChar char="-"/>
            </a:pPr>
            <a:r>
              <a:rPr lang="fr-BE" sz="1400" dirty="0"/>
              <a:t>Etape 1 : 1,5 mois </a:t>
            </a:r>
            <a:r>
              <a:rPr lang="fr-BE" sz="1200" dirty="0"/>
              <a:t>(1,5 mois par période de 5 ans d’ancienneté entamée)</a:t>
            </a:r>
          </a:p>
          <a:p>
            <a:pPr marL="823899" lvl="2" indent="-285750" algn="just">
              <a:lnSpc>
                <a:spcPts val="2200"/>
              </a:lnSpc>
              <a:buFontTx/>
              <a:buChar char="-"/>
            </a:pPr>
            <a:r>
              <a:rPr lang="fr-BE" sz="1400" dirty="0"/>
              <a:t>Etape 2: 12 semaines</a:t>
            </a:r>
            <a:r>
              <a:rPr lang="fr-BE" dirty="0"/>
              <a:t> </a:t>
            </a:r>
            <a:r>
              <a:rPr lang="fr-BE" sz="1200" dirty="0"/>
              <a:t>(car entre 7 ans et moins de 8 ans d’ancienneté à compter du 1</a:t>
            </a:r>
            <a:r>
              <a:rPr lang="fr-BE" sz="1200" baseline="30000" dirty="0"/>
              <a:t>er</a:t>
            </a:r>
            <a:r>
              <a:rPr lang="fr-BE" sz="1200" dirty="0"/>
              <a:t> janvier 2014)</a:t>
            </a:r>
            <a:endParaRPr lang="fr-BE" sz="1500" dirty="0"/>
          </a:p>
          <a:p>
            <a:pPr marL="823899" lvl="2" indent="-285750" algn="just">
              <a:lnSpc>
                <a:spcPts val="2200"/>
              </a:lnSpc>
              <a:buFontTx/>
              <a:buChar char="-"/>
            </a:pPr>
            <a:r>
              <a:rPr lang="fr-BE" sz="1400" dirty="0"/>
              <a:t>13 semaines au total </a:t>
            </a:r>
            <a:r>
              <a:rPr lang="fr-BE" sz="1200" dirty="0"/>
              <a:t>(car étape 1 + étape 2 = max. 13 semaines) </a:t>
            </a:r>
          </a:p>
          <a:p>
            <a:pPr>
              <a:lnSpc>
                <a:spcPts val="2500"/>
              </a:lnSpc>
            </a:pPr>
            <a:endParaRPr lang="fr-BE" dirty="0"/>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fr-BE" dirty="0"/>
              <a:t>Délais de préavis</a:t>
            </a:r>
            <a:r>
              <a:rPr lang="nl-BE" dirty="0"/>
              <a:t> (15)</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1103302"/>
            <a:ext cx="8268788" cy="308429"/>
          </a:xfrm>
        </p:spPr>
        <p:txBody>
          <a:bodyPr>
            <a:normAutofit fontScale="90000"/>
          </a:bodyPr>
          <a:lstStyle/>
          <a:p>
            <a:r>
              <a:rPr lang="nl-BE" sz="2400" dirty="0" err="1"/>
              <a:t>Exemples</a:t>
            </a:r>
            <a:r>
              <a:rPr lang="nl-BE" sz="2400" dirty="0"/>
              <a:t> (2)</a:t>
            </a:r>
            <a:endParaRPr lang="nl-BE" sz="2400" i="1" dirty="0"/>
          </a:p>
        </p:txBody>
      </p:sp>
      <p:pic>
        <p:nvPicPr>
          <p:cNvPr id="6" name="Picture 5">
            <a:extLst>
              <a:ext uri="{FF2B5EF4-FFF2-40B4-BE49-F238E27FC236}">
                <a16:creationId xmlns:a16="http://schemas.microsoft.com/office/drawing/2014/main" xmlns=""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327" y="1411731"/>
            <a:ext cx="257024" cy="308429"/>
          </a:xfrm>
          <a:prstGeom prst="rect">
            <a:avLst/>
          </a:prstGeom>
        </p:spPr>
      </p:pic>
      <p:pic>
        <p:nvPicPr>
          <p:cNvPr id="7" name="Picture 6">
            <a:extLst>
              <a:ext uri="{FF2B5EF4-FFF2-40B4-BE49-F238E27FC236}">
                <a16:creationId xmlns:a16="http://schemas.microsoft.com/office/drawing/2014/main" xmlns="" id="{57B20512-9503-4134-BAD0-AB0B24A28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327" y="3783692"/>
            <a:ext cx="257024" cy="308429"/>
          </a:xfrm>
          <a:prstGeom prst="rect">
            <a:avLst/>
          </a:prstGeom>
        </p:spPr>
      </p:pic>
    </p:spTree>
    <p:extLst>
      <p:ext uri="{BB962C8B-B14F-4D97-AF65-F5344CB8AC3E}">
        <p14:creationId xmlns:p14="http://schemas.microsoft.com/office/powerpoint/2010/main" val="1975653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650006" y="1824373"/>
            <a:ext cx="8297029" cy="2305268"/>
          </a:xfrm>
        </p:spPr>
        <p:txBody>
          <a:bodyPr>
            <a:noAutofit/>
          </a:bodyPr>
          <a:lstStyle/>
          <a:p>
            <a:r>
              <a:rPr lang="fr-BE" dirty="0">
                <a:solidFill>
                  <a:srgbClr val="FF0000"/>
                </a:solidFill>
              </a:rPr>
              <a:t>Employé</a:t>
            </a:r>
            <a:r>
              <a:rPr lang="fr-BE" dirty="0"/>
              <a:t> ayant une rémunération annuelle brute au 31 décembre 2013 de &gt; 32.254 EUR </a:t>
            </a:r>
          </a:p>
          <a:p>
            <a:pPr marL="285750" lvl="1" indent="-285750" algn="just">
              <a:lnSpc>
                <a:spcPts val="2200"/>
              </a:lnSpc>
              <a:buFont typeface="Arial" panose="020B0604020202020204" pitchFamily="34" charset="0"/>
              <a:buChar char="•"/>
            </a:pPr>
            <a:r>
              <a:rPr lang="fr-BE" sz="1500" dirty="0"/>
              <a:t>Prise de cours du contrat de travail : 30 décembre 2010</a:t>
            </a:r>
          </a:p>
          <a:p>
            <a:pPr marL="285750" lvl="1" indent="-285750" algn="just">
              <a:lnSpc>
                <a:spcPts val="2200"/>
              </a:lnSpc>
              <a:buFont typeface="Arial" panose="020B0604020202020204" pitchFamily="34" charset="0"/>
              <a:buChar char="•"/>
            </a:pPr>
            <a:r>
              <a:rPr lang="fr-BE" sz="1500" dirty="0"/>
              <a:t>Congé donné par </a:t>
            </a:r>
            <a:r>
              <a:rPr lang="fr-BE" sz="1500" u="sng" dirty="0"/>
              <a:t>l’employeur</a:t>
            </a:r>
            <a:r>
              <a:rPr lang="fr-BE" sz="1500" dirty="0"/>
              <a:t> en janvier 2022</a:t>
            </a:r>
          </a:p>
          <a:p>
            <a:pPr marL="823899" lvl="2" indent="-285750">
              <a:lnSpc>
                <a:spcPts val="2500"/>
              </a:lnSpc>
              <a:buFontTx/>
              <a:buChar char="-"/>
            </a:pPr>
            <a:r>
              <a:rPr lang="fr-BE" sz="1400" dirty="0"/>
              <a:t>Etape 1 : 4 mois </a:t>
            </a:r>
            <a:r>
              <a:rPr lang="fr-BE" sz="1200" dirty="0"/>
              <a:t>(1 mois par année d’ancienneté entamée, avec un min. de 3 mois)</a:t>
            </a:r>
          </a:p>
          <a:p>
            <a:pPr marL="823899" lvl="2" indent="-285750">
              <a:lnSpc>
                <a:spcPts val="2500"/>
              </a:lnSpc>
              <a:buFontTx/>
              <a:buChar char="-"/>
            </a:pPr>
            <a:r>
              <a:rPr lang="fr-BE" sz="1400" dirty="0"/>
              <a:t>Etape 2 : 27 semaines </a:t>
            </a:r>
            <a:r>
              <a:rPr lang="fr-BE" sz="1200" dirty="0"/>
              <a:t>(car entre 8 ans et moins de 9 ans d’ancienneté à compter du 1</a:t>
            </a:r>
            <a:r>
              <a:rPr lang="fr-BE" sz="1200" baseline="30000" dirty="0"/>
              <a:t>er</a:t>
            </a:r>
            <a:r>
              <a:rPr lang="fr-BE" sz="1200" dirty="0"/>
              <a:t> janvier 2014) </a:t>
            </a:r>
            <a:endParaRPr lang="fr-BE" sz="1500" dirty="0"/>
          </a:p>
          <a:p>
            <a:endParaRPr lang="fr-BE" dirty="0"/>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fr-BE" dirty="0"/>
              <a:t>Délais de préavis</a:t>
            </a:r>
            <a:r>
              <a:rPr lang="nl-BE" dirty="0"/>
              <a:t> (16)</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1103302"/>
            <a:ext cx="8268788" cy="308429"/>
          </a:xfrm>
        </p:spPr>
        <p:txBody>
          <a:bodyPr>
            <a:normAutofit fontScale="90000"/>
          </a:bodyPr>
          <a:lstStyle/>
          <a:p>
            <a:r>
              <a:rPr lang="nl-BE" sz="2400" dirty="0" err="1"/>
              <a:t>Exemples</a:t>
            </a:r>
            <a:r>
              <a:rPr lang="nl-BE" sz="2400" dirty="0"/>
              <a:t> (3)</a:t>
            </a:r>
            <a:endParaRPr lang="nl-BE" sz="2400" i="1" dirty="0"/>
          </a:p>
        </p:txBody>
      </p:sp>
      <p:pic>
        <p:nvPicPr>
          <p:cNvPr id="6" name="Picture 5">
            <a:extLst>
              <a:ext uri="{FF2B5EF4-FFF2-40B4-BE49-F238E27FC236}">
                <a16:creationId xmlns:a16="http://schemas.microsoft.com/office/drawing/2014/main" xmlns=""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82" y="1824373"/>
            <a:ext cx="257024" cy="308429"/>
          </a:xfrm>
          <a:prstGeom prst="rect">
            <a:avLst/>
          </a:prstGeom>
        </p:spPr>
      </p:pic>
    </p:spTree>
    <p:extLst>
      <p:ext uri="{BB962C8B-B14F-4D97-AF65-F5344CB8AC3E}">
        <p14:creationId xmlns:p14="http://schemas.microsoft.com/office/powerpoint/2010/main" val="4081416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ACBB4883-2E85-42CB-9018-65714931EE76}"/>
              </a:ext>
            </a:extLst>
          </p:cNvPr>
          <p:cNvSpPr>
            <a:spLocks noGrp="1"/>
          </p:cNvSpPr>
          <p:nvPr>
            <p:ph type="body" sz="quarter" idx="10"/>
          </p:nvPr>
        </p:nvSpPr>
        <p:spPr>
          <a:xfrm>
            <a:off x="1227910" y="1296225"/>
            <a:ext cx="7759334" cy="914400"/>
          </a:xfrm>
        </p:spPr>
        <p:txBody>
          <a:bodyPr>
            <a:normAutofit/>
          </a:bodyPr>
          <a:lstStyle/>
          <a:p>
            <a:r>
              <a:rPr lang="fr-FR" dirty="0"/>
              <a:t>Comment les juridictions du travail se prononcent-elles sur l'application des « nouvelles » règles en matière de licenciement ?</a:t>
            </a:r>
          </a:p>
          <a:p>
            <a:endParaRPr lang="nl-BE" dirty="0"/>
          </a:p>
        </p:txBody>
      </p:sp>
      <p:sp>
        <p:nvSpPr>
          <p:cNvPr id="4" name="Title 3">
            <a:extLst>
              <a:ext uri="{FF2B5EF4-FFF2-40B4-BE49-F238E27FC236}">
                <a16:creationId xmlns:a16="http://schemas.microsoft.com/office/drawing/2014/main" xmlns="" id="{9DCAD537-A383-4786-9966-A7F98C1076AE}"/>
              </a:ext>
            </a:extLst>
          </p:cNvPr>
          <p:cNvSpPr>
            <a:spLocks noGrp="1"/>
          </p:cNvSpPr>
          <p:nvPr>
            <p:ph type="title"/>
          </p:nvPr>
        </p:nvSpPr>
        <p:spPr>
          <a:xfrm>
            <a:off x="521494" y="241364"/>
            <a:ext cx="8465750" cy="808737"/>
          </a:xfrm>
        </p:spPr>
        <p:txBody>
          <a:bodyPr>
            <a:normAutofit/>
          </a:bodyPr>
          <a:lstStyle/>
          <a:p>
            <a:r>
              <a:rPr lang="en-US" sz="3200" dirty="0" err="1"/>
              <a:t>Partie</a:t>
            </a:r>
            <a:r>
              <a:rPr lang="en-US" sz="3200" dirty="0"/>
              <a:t> 2 : Jurisprudence </a:t>
            </a:r>
            <a:endParaRPr lang="nl-BE" sz="3200" dirty="0"/>
          </a:p>
        </p:txBody>
      </p:sp>
      <p:pic>
        <p:nvPicPr>
          <p:cNvPr id="7" name="Picture 6">
            <a:extLst>
              <a:ext uri="{FF2B5EF4-FFF2-40B4-BE49-F238E27FC236}">
                <a16:creationId xmlns:a16="http://schemas.microsoft.com/office/drawing/2014/main" xmlns="" id="{1658907F-22B7-4E83-B1A7-49D0E3CE7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05" y="1338415"/>
            <a:ext cx="762000" cy="914401"/>
          </a:xfrm>
          <a:prstGeom prst="rect">
            <a:avLst/>
          </a:prstGeom>
        </p:spPr>
      </p:pic>
      <p:pic>
        <p:nvPicPr>
          <p:cNvPr id="9" name="Picture Placeholder 8" descr="A picture containing indoor&#10;&#10;Description automatically generated">
            <a:extLst>
              <a:ext uri="{FF2B5EF4-FFF2-40B4-BE49-F238E27FC236}">
                <a16:creationId xmlns:a16="http://schemas.microsoft.com/office/drawing/2014/main" xmlns="" id="{68F16014-0967-4FBE-8DFC-38CFFDF17639}"/>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5486401" y="2590294"/>
            <a:ext cx="2234493" cy="2856917"/>
          </a:xfrm>
        </p:spPr>
      </p:pic>
    </p:spTree>
    <p:extLst>
      <p:ext uri="{BB962C8B-B14F-4D97-AF65-F5344CB8AC3E}">
        <p14:creationId xmlns:p14="http://schemas.microsoft.com/office/powerpoint/2010/main" val="1809423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521494" y="2182443"/>
            <a:ext cx="8297029" cy="2305268"/>
          </a:xfrm>
        </p:spPr>
        <p:txBody>
          <a:bodyPr>
            <a:noAutofit/>
          </a:bodyPr>
          <a:lstStyle/>
          <a:p>
            <a:pPr algn="just">
              <a:lnSpc>
                <a:spcPts val="2600"/>
              </a:lnSpc>
            </a:pPr>
            <a:r>
              <a:rPr lang="fr-BE" sz="1700" dirty="0"/>
              <a:t>   Loi (LSU) </a:t>
            </a:r>
            <a:r>
              <a:rPr lang="fr-BE" sz="1700" dirty="0">
                <a:sym typeface="Symbol"/>
              </a:rPr>
              <a:t> le régime transitoire (« </a:t>
            </a:r>
            <a:r>
              <a:rPr lang="fr-BE" sz="1700" i="1" dirty="0">
                <a:sym typeface="Symbol"/>
              </a:rPr>
              <a:t>double photo </a:t>
            </a:r>
            <a:r>
              <a:rPr lang="fr-BE" sz="1700" dirty="0">
                <a:sym typeface="Symbol"/>
              </a:rPr>
              <a:t>») s’applique </a:t>
            </a:r>
            <a:r>
              <a:rPr lang="fr-BE" sz="1700" i="1" dirty="0">
                <a:sym typeface="Symbol"/>
              </a:rPr>
              <a:t>si le contrat de travail a pris cours avant le 1</a:t>
            </a:r>
            <a:r>
              <a:rPr lang="fr-BE" sz="1700" i="1" baseline="30000" dirty="0">
                <a:sym typeface="Symbol"/>
              </a:rPr>
              <a:t>er</a:t>
            </a:r>
            <a:r>
              <a:rPr lang="fr-BE" sz="1700" i="1" dirty="0">
                <a:sym typeface="Symbol"/>
              </a:rPr>
              <a:t> janvier 2014 </a:t>
            </a:r>
          </a:p>
          <a:p>
            <a:pPr algn="just">
              <a:lnSpc>
                <a:spcPts val="2600"/>
              </a:lnSpc>
            </a:pPr>
            <a:endParaRPr lang="fr-BE" sz="1700" i="1" dirty="0"/>
          </a:p>
          <a:p>
            <a:pPr marL="285750" lvl="1" indent="-285750" algn="just">
              <a:lnSpc>
                <a:spcPts val="2600"/>
              </a:lnSpc>
              <a:buFont typeface="Arial" panose="020B0604020202020204" pitchFamily="34" charset="0"/>
              <a:buChar char="•"/>
            </a:pPr>
            <a:r>
              <a:rPr lang="fr-BE" sz="1600" dirty="0"/>
              <a:t>mais</a:t>
            </a:r>
            <a:r>
              <a:rPr lang="fr-BE" sz="1600" dirty="0">
                <a:sym typeface="Symbol"/>
              </a:rPr>
              <a:t>  date de prise de cours du contrat de travail </a:t>
            </a:r>
            <a:r>
              <a:rPr lang="fr-BE" sz="1600" dirty="0">
                <a:solidFill>
                  <a:srgbClr val="FF0000"/>
                </a:solidFill>
              </a:rPr>
              <a:t>≠</a:t>
            </a:r>
            <a:r>
              <a:rPr lang="fr-BE" sz="1600" dirty="0"/>
              <a:t> date de prise de cours de l’ancienneté</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fr-BE" dirty="0"/>
              <a:t>Jurisprudence (1)</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944301"/>
            <a:ext cx="8268788" cy="735001"/>
          </a:xfrm>
        </p:spPr>
        <p:txBody>
          <a:bodyPr>
            <a:normAutofit fontScale="90000"/>
          </a:bodyPr>
          <a:lstStyle/>
          <a:p>
            <a:r>
              <a:rPr lang="fr-BE" sz="2400" dirty="0"/>
              <a:t>Cas particuliers </a:t>
            </a:r>
            <a:br>
              <a:rPr lang="fr-BE" sz="2400" dirty="0"/>
            </a:br>
            <a:r>
              <a:rPr lang="fr-BE" sz="2400" dirty="0"/>
              <a:t>Le régime transitoire est-il ou non d’application ? </a:t>
            </a:r>
          </a:p>
        </p:txBody>
      </p:sp>
      <p:pic>
        <p:nvPicPr>
          <p:cNvPr id="6" name="Picture 5">
            <a:extLst>
              <a:ext uri="{FF2B5EF4-FFF2-40B4-BE49-F238E27FC236}">
                <a16:creationId xmlns:a16="http://schemas.microsoft.com/office/drawing/2014/main" xmlns=""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82" y="2609015"/>
            <a:ext cx="257024" cy="308429"/>
          </a:xfrm>
          <a:prstGeom prst="rect">
            <a:avLst/>
          </a:prstGeom>
        </p:spPr>
      </p:pic>
    </p:spTree>
    <p:extLst>
      <p:ext uri="{BB962C8B-B14F-4D97-AF65-F5344CB8AC3E}">
        <p14:creationId xmlns:p14="http://schemas.microsoft.com/office/powerpoint/2010/main" val="117707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56180" y="1770381"/>
            <a:ext cx="8297029" cy="4675557"/>
          </a:xfrm>
        </p:spPr>
        <p:txBody>
          <a:bodyPr>
            <a:noAutofit/>
          </a:bodyPr>
          <a:lstStyle/>
          <a:p>
            <a:pPr algn="just">
              <a:lnSpc>
                <a:spcPts val="2000"/>
              </a:lnSpc>
            </a:pPr>
            <a:r>
              <a:rPr lang="fr-BE" sz="1700" dirty="0">
                <a:solidFill>
                  <a:srgbClr val="FF0000"/>
                </a:solidFill>
              </a:rPr>
              <a:t>Scénario 1 </a:t>
            </a:r>
            <a:r>
              <a:rPr lang="fr-BE" sz="1700" dirty="0"/>
              <a:t>: nouvel employeur après le 1</a:t>
            </a:r>
            <a:r>
              <a:rPr lang="fr-BE" sz="1700" baseline="30000" dirty="0"/>
              <a:t>er</a:t>
            </a:r>
            <a:r>
              <a:rPr lang="fr-BE" sz="1700" dirty="0"/>
              <a:t> janvier</a:t>
            </a:r>
            <a:endParaRPr lang="fr-BE" sz="1700" i="1" dirty="0"/>
          </a:p>
          <a:p>
            <a:pPr marL="285750" lvl="1" indent="-285750" algn="just">
              <a:lnSpc>
                <a:spcPts val="2000"/>
              </a:lnSpc>
              <a:buFont typeface="Arial" panose="020B0604020202020204" pitchFamily="34" charset="0"/>
              <a:buChar char="•"/>
            </a:pPr>
            <a:r>
              <a:rPr lang="fr-BE" sz="1450" dirty="0"/>
              <a:t>Le travailleur était initialement entré au service de la </a:t>
            </a:r>
            <a:r>
              <a:rPr lang="fr-BE" sz="1450" i="1" dirty="0"/>
              <a:t>société A </a:t>
            </a:r>
            <a:r>
              <a:rPr lang="fr-BE" sz="1450" dirty="0"/>
              <a:t>avant le 1</a:t>
            </a:r>
            <a:r>
              <a:rPr lang="fr-BE" sz="1450" baseline="30000" dirty="0"/>
              <a:t>er</a:t>
            </a:r>
            <a:r>
              <a:rPr lang="fr-BE" sz="1450" dirty="0"/>
              <a:t> janvier 2014</a:t>
            </a:r>
          </a:p>
          <a:p>
            <a:pPr marL="285750" lvl="1" indent="-285750" algn="just">
              <a:lnSpc>
                <a:spcPts val="2000"/>
              </a:lnSpc>
              <a:buFont typeface="Arial" panose="020B0604020202020204" pitchFamily="34" charset="0"/>
              <a:buChar char="•"/>
            </a:pPr>
            <a:r>
              <a:rPr lang="fr-BE" sz="1450" dirty="0"/>
              <a:t>Après le 1</a:t>
            </a:r>
            <a:r>
              <a:rPr lang="fr-BE" sz="1450" baseline="30000" dirty="0"/>
              <a:t>er</a:t>
            </a:r>
            <a:r>
              <a:rPr lang="fr-BE" sz="1450" dirty="0"/>
              <a:t> janvier 2014 </a:t>
            </a:r>
            <a:r>
              <a:rPr lang="fr-BE" sz="1450" dirty="0">
                <a:sym typeface="Symbol"/>
              </a:rPr>
              <a:t> transfert de commun accord à la </a:t>
            </a:r>
            <a:r>
              <a:rPr lang="fr-BE" sz="1450" i="1" dirty="0">
                <a:sym typeface="Symbol"/>
              </a:rPr>
              <a:t>société B </a:t>
            </a:r>
          </a:p>
          <a:p>
            <a:pPr marL="285750" lvl="1" indent="-285750" algn="just">
              <a:lnSpc>
                <a:spcPts val="2000"/>
              </a:lnSpc>
              <a:buFont typeface="Arial" panose="020B0604020202020204" pitchFamily="34" charset="0"/>
              <a:buChar char="•"/>
            </a:pPr>
            <a:r>
              <a:rPr lang="fr-BE" sz="1450" i="1" dirty="0">
                <a:sym typeface="Symbol"/>
              </a:rPr>
              <a:t>Société A </a:t>
            </a:r>
            <a:r>
              <a:rPr lang="fr-BE" sz="1450" dirty="0">
                <a:sym typeface="Symbol"/>
              </a:rPr>
              <a:t>et</a:t>
            </a:r>
            <a:r>
              <a:rPr lang="fr-BE" sz="1450" i="1" dirty="0">
                <a:sym typeface="Symbol"/>
              </a:rPr>
              <a:t> société B </a:t>
            </a:r>
            <a:r>
              <a:rPr lang="fr-BE" sz="1450" dirty="0">
                <a:sym typeface="Symbol"/>
              </a:rPr>
              <a:t> même groupe de sociétés </a:t>
            </a:r>
          </a:p>
          <a:p>
            <a:pPr marL="352425" lvl="1" algn="just">
              <a:lnSpc>
                <a:spcPts val="2000"/>
              </a:lnSpc>
            </a:pPr>
            <a:r>
              <a:rPr lang="fr-BE" sz="1450" dirty="0">
                <a:sym typeface="Symbol"/>
              </a:rPr>
              <a:t>	+ « </a:t>
            </a:r>
            <a:r>
              <a:rPr lang="fr-BE" sz="1450" i="1" dirty="0">
                <a:sym typeface="Symbol"/>
              </a:rPr>
              <a:t>même employeur </a:t>
            </a:r>
            <a:r>
              <a:rPr lang="fr-BE" sz="1450" dirty="0">
                <a:sym typeface="Symbol"/>
              </a:rPr>
              <a:t>» / « </a:t>
            </a:r>
            <a:r>
              <a:rPr lang="fr-BE" sz="1450" i="1" dirty="0">
                <a:sym typeface="Symbol"/>
              </a:rPr>
              <a:t>même entreprise </a:t>
            </a:r>
            <a:r>
              <a:rPr lang="fr-BE" sz="1450" dirty="0">
                <a:sym typeface="Symbol"/>
              </a:rPr>
              <a:t>» dans le cadre de la détermination de 	l’ancienneté </a:t>
            </a:r>
          </a:p>
          <a:p>
            <a:pPr marL="285750" lvl="1" indent="-285750" algn="just">
              <a:lnSpc>
                <a:spcPts val="2000"/>
              </a:lnSpc>
              <a:buFont typeface="Arial" panose="020B0604020202020204" pitchFamily="34" charset="0"/>
              <a:buChar char="•"/>
            </a:pPr>
            <a:r>
              <a:rPr lang="fr-BE" sz="1450" dirty="0">
                <a:sym typeface="Symbol"/>
              </a:rPr>
              <a:t>La</a:t>
            </a:r>
            <a:r>
              <a:rPr lang="fr-BE" sz="1450" i="1" dirty="0">
                <a:sym typeface="Symbol"/>
              </a:rPr>
              <a:t> société B </a:t>
            </a:r>
            <a:r>
              <a:rPr lang="fr-BE" sz="1450" dirty="0">
                <a:sym typeface="Symbol"/>
              </a:rPr>
              <a:t>licencie le travailleur </a:t>
            </a:r>
          </a:p>
          <a:p>
            <a:pPr marL="352425" lvl="1" algn="just">
              <a:lnSpc>
                <a:spcPts val="1700"/>
              </a:lnSpc>
            </a:pPr>
            <a:endParaRPr lang="fr-BE" sz="1200" dirty="0">
              <a:sym typeface="Symbol"/>
            </a:endParaRPr>
          </a:p>
          <a:p>
            <a:pPr marL="352425" lvl="1" algn="just">
              <a:lnSpc>
                <a:spcPts val="2000"/>
              </a:lnSpc>
            </a:pPr>
            <a:r>
              <a:rPr lang="fr-BE" sz="1550" b="1" dirty="0">
                <a:solidFill>
                  <a:srgbClr val="FF0000"/>
                </a:solidFill>
                <a:sym typeface="Symbol"/>
              </a:rPr>
              <a:t>Jurisprudence :</a:t>
            </a:r>
            <a:endParaRPr lang="fr-BE" sz="1550" b="1" dirty="0">
              <a:solidFill>
                <a:srgbClr val="FF0000"/>
              </a:solidFill>
            </a:endParaRPr>
          </a:p>
          <a:p>
            <a:pPr marL="823899" lvl="2" indent="-285750" algn="just">
              <a:lnSpc>
                <a:spcPts val="2000"/>
              </a:lnSpc>
              <a:buFont typeface="Arial" panose="020B0604020202020204" pitchFamily="34" charset="0"/>
              <a:buChar char="‒"/>
            </a:pPr>
            <a:r>
              <a:rPr lang="fr-FR" sz="1450" dirty="0"/>
              <a:t>Le régime transitoire n'est </a:t>
            </a:r>
            <a:r>
              <a:rPr lang="fr-FR" sz="1450" u="sng" dirty="0"/>
              <a:t>pas</a:t>
            </a:r>
            <a:r>
              <a:rPr lang="fr-FR" sz="1450" dirty="0"/>
              <a:t> applicable car le contrat de travail entre le travailleur et la </a:t>
            </a:r>
            <a:r>
              <a:rPr lang="fr-FR" sz="1450" i="1" dirty="0"/>
              <a:t>société B </a:t>
            </a:r>
            <a:r>
              <a:rPr lang="fr-FR" sz="1450" dirty="0"/>
              <a:t>n'a pas pris cours avant le 1</a:t>
            </a:r>
            <a:r>
              <a:rPr lang="fr-FR" sz="1450" baseline="30000" dirty="0"/>
              <a:t>er</a:t>
            </a:r>
            <a:r>
              <a:rPr lang="fr-FR" sz="1450" dirty="0"/>
              <a:t> janvier 2014</a:t>
            </a:r>
          </a:p>
          <a:p>
            <a:pPr marL="823899" lvl="2" indent="-285750" algn="just">
              <a:lnSpc>
                <a:spcPts val="2000"/>
              </a:lnSpc>
              <a:buFont typeface="Arial" panose="020B0604020202020204" pitchFamily="34" charset="0"/>
              <a:buChar char="‒"/>
            </a:pPr>
            <a:r>
              <a:rPr lang="fr-FR" sz="1450" dirty="0"/>
              <a:t>« Nouveaux » délais de préavis (slide 7) MAIS en tenant compte de l'ancienneté totale remontant à l'entrée en service initiale auprès de la </a:t>
            </a:r>
            <a:r>
              <a:rPr lang="fr-FR" sz="1450" i="1" dirty="0"/>
              <a:t>société A</a:t>
            </a:r>
            <a:endParaRPr lang="fr-BE" sz="1450" i="1" dirty="0"/>
          </a:p>
          <a:p>
            <a:pPr lvl="2" algn="just">
              <a:lnSpc>
                <a:spcPts val="1700"/>
              </a:lnSpc>
            </a:pPr>
            <a:endParaRPr lang="fr-BE" sz="1450" i="1" dirty="0"/>
          </a:p>
          <a:p>
            <a:pPr marL="352425" lvl="1" algn="just">
              <a:lnSpc>
                <a:spcPts val="2000"/>
              </a:lnSpc>
            </a:pPr>
            <a:r>
              <a:rPr lang="fr-BE" sz="1550" b="1" dirty="0">
                <a:sym typeface="Symbol"/>
              </a:rPr>
              <a:t>Exception : transfert d’entreprise (CCT n° 32</a:t>
            </a:r>
            <a:r>
              <a:rPr lang="fr-BE" sz="1550" b="1" i="1" dirty="0">
                <a:sym typeface="Symbol"/>
              </a:rPr>
              <a:t>bis</a:t>
            </a:r>
            <a:r>
              <a:rPr lang="fr-BE" sz="1550" b="1" dirty="0">
                <a:sym typeface="Symbol"/>
              </a:rPr>
              <a:t>)</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nl-BE" dirty="0" err="1"/>
              <a:t>Jurisprudence</a:t>
            </a:r>
            <a:r>
              <a:rPr lang="nl-BE" dirty="0"/>
              <a:t> (2)</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944301"/>
            <a:ext cx="8268788" cy="735001"/>
          </a:xfrm>
        </p:spPr>
        <p:txBody>
          <a:bodyPr>
            <a:normAutofit fontScale="90000"/>
          </a:bodyPr>
          <a:lstStyle/>
          <a:p>
            <a:r>
              <a:rPr lang="fr-BE" sz="2400" dirty="0"/>
              <a:t>Cas particuliers </a:t>
            </a:r>
            <a:br>
              <a:rPr lang="fr-BE" sz="2400" dirty="0"/>
            </a:br>
            <a:r>
              <a:rPr lang="fr-BE" sz="2400" dirty="0"/>
              <a:t>Le régime transitoire est-il ou non d’application ? </a:t>
            </a:r>
            <a:endParaRPr lang="nl-BE" sz="2400" dirty="0"/>
          </a:p>
        </p:txBody>
      </p:sp>
      <p:pic>
        <p:nvPicPr>
          <p:cNvPr id="6" name="Picture 5">
            <a:extLst>
              <a:ext uri="{FF2B5EF4-FFF2-40B4-BE49-F238E27FC236}">
                <a16:creationId xmlns:a16="http://schemas.microsoft.com/office/drawing/2014/main" xmlns=""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470" y="1770381"/>
            <a:ext cx="257024" cy="308429"/>
          </a:xfrm>
          <a:prstGeom prst="rect">
            <a:avLst/>
          </a:prstGeom>
        </p:spPr>
      </p:pic>
    </p:spTree>
    <p:extLst>
      <p:ext uri="{BB962C8B-B14F-4D97-AF65-F5344CB8AC3E}">
        <p14:creationId xmlns:p14="http://schemas.microsoft.com/office/powerpoint/2010/main" val="3547387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56180" y="1770381"/>
            <a:ext cx="8297029" cy="4675557"/>
          </a:xfrm>
        </p:spPr>
        <p:txBody>
          <a:bodyPr>
            <a:noAutofit/>
          </a:bodyPr>
          <a:lstStyle/>
          <a:p>
            <a:pPr algn="just">
              <a:lnSpc>
                <a:spcPts val="2600"/>
              </a:lnSpc>
            </a:pPr>
            <a:r>
              <a:rPr lang="fr-BE" sz="1700" dirty="0">
                <a:solidFill>
                  <a:srgbClr val="FF0000"/>
                </a:solidFill>
              </a:rPr>
              <a:t>Scenario 2 </a:t>
            </a:r>
            <a:r>
              <a:rPr lang="fr-BE" sz="1700" dirty="0"/>
              <a:t>: nouveau contrat de travail après le 1</a:t>
            </a:r>
            <a:r>
              <a:rPr lang="fr-BE" sz="1700" baseline="30000" dirty="0"/>
              <a:t>er</a:t>
            </a:r>
            <a:r>
              <a:rPr lang="fr-BE" sz="1700" dirty="0"/>
              <a:t> janvier 2014 </a:t>
            </a:r>
          </a:p>
          <a:p>
            <a:pPr marL="285750" lvl="1" indent="-285750" algn="just">
              <a:lnSpc>
                <a:spcPts val="2000"/>
              </a:lnSpc>
              <a:buFont typeface="Arial" panose="020B0604020202020204" pitchFamily="34" charset="0"/>
              <a:buChar char="•"/>
            </a:pPr>
            <a:r>
              <a:rPr lang="fr-BE" sz="1450" dirty="0"/>
              <a:t>Le travailleur était entré au service de la </a:t>
            </a:r>
            <a:r>
              <a:rPr lang="fr-BE" sz="1450" i="1" dirty="0"/>
              <a:t>société A</a:t>
            </a:r>
            <a:r>
              <a:rPr lang="fr-BE" sz="1450" dirty="0"/>
              <a:t> avant le 1</a:t>
            </a:r>
            <a:r>
              <a:rPr lang="fr-BE" sz="1450" baseline="30000" dirty="0"/>
              <a:t>er</a:t>
            </a:r>
            <a:r>
              <a:rPr lang="fr-BE" sz="1450" dirty="0"/>
              <a:t> janvier 2014</a:t>
            </a:r>
          </a:p>
          <a:p>
            <a:pPr marL="285750" lvl="1" indent="-285750" algn="just">
              <a:lnSpc>
                <a:spcPts val="2000"/>
              </a:lnSpc>
              <a:buFont typeface="Arial" panose="020B0604020202020204" pitchFamily="34" charset="0"/>
              <a:buChar char="•"/>
            </a:pPr>
            <a:r>
              <a:rPr lang="fr-BE" sz="1450" dirty="0"/>
              <a:t>Après le 1</a:t>
            </a:r>
            <a:r>
              <a:rPr lang="fr-BE" sz="1450" baseline="30000" dirty="0"/>
              <a:t>er</a:t>
            </a:r>
            <a:r>
              <a:rPr lang="fr-BE" sz="1450" dirty="0"/>
              <a:t> janvier 2014 </a:t>
            </a:r>
            <a:r>
              <a:rPr lang="fr-BE" sz="1450" dirty="0">
                <a:sym typeface="Symbol"/>
              </a:rPr>
              <a:t> nouveau contrat de travail entre le travailleur et la </a:t>
            </a:r>
            <a:r>
              <a:rPr lang="fr-BE" sz="1450" i="1" dirty="0">
                <a:sym typeface="Symbol"/>
              </a:rPr>
              <a:t>société A </a:t>
            </a:r>
          </a:p>
          <a:p>
            <a:pPr marL="823899" lvl="2" indent="-285750" algn="just">
              <a:lnSpc>
                <a:spcPts val="2000"/>
              </a:lnSpc>
              <a:buFontTx/>
              <a:buChar char="-"/>
            </a:pPr>
            <a:r>
              <a:rPr lang="fr-BE" sz="1450" dirty="0"/>
              <a:t>ex. contrat de travail à durée déterminée </a:t>
            </a:r>
            <a:r>
              <a:rPr lang="fr-BE" sz="1450" dirty="0">
                <a:sym typeface="Symbol"/>
              </a:rPr>
              <a:t> </a:t>
            </a:r>
            <a:r>
              <a:rPr lang="fr-BE" sz="1450" dirty="0"/>
              <a:t>contrat de travail à durée indéterminée</a:t>
            </a:r>
            <a:r>
              <a:rPr lang="fr-BE" sz="1450" dirty="0">
                <a:sym typeface="Symbol"/>
              </a:rPr>
              <a:t> </a:t>
            </a:r>
          </a:p>
          <a:p>
            <a:pPr marL="823899" lvl="2" indent="-285750" algn="just">
              <a:lnSpc>
                <a:spcPts val="2000"/>
              </a:lnSpc>
              <a:buFontTx/>
              <a:buChar char="-"/>
            </a:pPr>
            <a:r>
              <a:rPr lang="fr-BE" sz="1450" dirty="0">
                <a:solidFill>
                  <a:schemeClr val="tx1"/>
                </a:solidFill>
                <a:sym typeface="Symbol"/>
              </a:rPr>
              <a:t>ex. nouveau statut </a:t>
            </a:r>
            <a:r>
              <a:rPr lang="fr-BE" sz="1200" dirty="0">
                <a:solidFill>
                  <a:schemeClr val="tx1"/>
                </a:solidFill>
                <a:sym typeface="Symbol"/>
              </a:rPr>
              <a:t>(ouvrier/employé),</a:t>
            </a:r>
            <a:r>
              <a:rPr lang="fr-BE" sz="1400" dirty="0">
                <a:solidFill>
                  <a:schemeClr val="tx1"/>
                </a:solidFill>
                <a:sym typeface="Symbol"/>
              </a:rPr>
              <a:t> </a:t>
            </a:r>
            <a:r>
              <a:rPr lang="fr-BE" sz="1450" dirty="0">
                <a:solidFill>
                  <a:schemeClr val="tx1"/>
                </a:solidFill>
                <a:sym typeface="Symbol"/>
              </a:rPr>
              <a:t>nouvelle fonction </a:t>
            </a:r>
            <a:r>
              <a:rPr lang="fr-BE" sz="1200" dirty="0">
                <a:solidFill>
                  <a:schemeClr val="tx1"/>
                </a:solidFill>
                <a:sym typeface="Symbol"/>
              </a:rPr>
              <a:t>(promotion), </a:t>
            </a:r>
            <a:r>
              <a:rPr lang="fr-BE" sz="1450" dirty="0">
                <a:solidFill>
                  <a:schemeClr val="tx1"/>
                </a:solidFill>
                <a:sym typeface="Symbol"/>
              </a:rPr>
              <a:t>nouveau salaire</a:t>
            </a:r>
          </a:p>
          <a:p>
            <a:pPr marL="285750" lvl="1" indent="-285750" algn="just">
              <a:lnSpc>
                <a:spcPts val="2000"/>
              </a:lnSpc>
              <a:buFont typeface="Arial" panose="020B0604020202020204" pitchFamily="34" charset="0"/>
              <a:buChar char="•"/>
            </a:pPr>
            <a:r>
              <a:rPr lang="fr-BE" sz="1450" dirty="0">
                <a:sym typeface="Symbol"/>
              </a:rPr>
              <a:t>La</a:t>
            </a:r>
            <a:r>
              <a:rPr lang="fr-BE" sz="1450" i="1" dirty="0">
                <a:sym typeface="Symbol"/>
              </a:rPr>
              <a:t> société A </a:t>
            </a:r>
            <a:r>
              <a:rPr lang="fr-BE" sz="1450" dirty="0">
                <a:sym typeface="Symbol"/>
              </a:rPr>
              <a:t>licencie le travailleur </a:t>
            </a:r>
          </a:p>
          <a:p>
            <a:pPr lvl="1" algn="just">
              <a:lnSpc>
                <a:spcPts val="800"/>
              </a:lnSpc>
            </a:pPr>
            <a:endParaRPr lang="fr-BE" sz="1450" dirty="0">
              <a:sym typeface="Symbol"/>
            </a:endParaRPr>
          </a:p>
          <a:p>
            <a:pPr marL="352425" lvl="1" algn="just">
              <a:lnSpc>
                <a:spcPts val="2000"/>
              </a:lnSpc>
            </a:pPr>
            <a:r>
              <a:rPr lang="fr-BE" sz="1550" b="1" dirty="0">
                <a:solidFill>
                  <a:schemeClr val="tx2"/>
                </a:solidFill>
                <a:sym typeface="Symbol"/>
              </a:rPr>
              <a:t>Jurisprudence</a:t>
            </a:r>
            <a:r>
              <a:rPr lang="fr-BE" sz="1550" b="1" dirty="0">
                <a:sym typeface="Symbol"/>
              </a:rPr>
              <a:t> : </a:t>
            </a:r>
            <a:r>
              <a:rPr lang="fr-BE" dirty="0"/>
              <a:t>contrat de travail à durée déterminée </a:t>
            </a:r>
            <a:r>
              <a:rPr lang="fr-BE" dirty="0">
                <a:sym typeface="Symbol"/>
              </a:rPr>
              <a:t> </a:t>
            </a:r>
            <a:r>
              <a:rPr lang="fr-BE" dirty="0"/>
              <a:t>contrat de travail à durée indéterminée</a:t>
            </a:r>
          </a:p>
          <a:p>
            <a:pPr marL="638175" lvl="1" indent="-285750" algn="just">
              <a:lnSpc>
                <a:spcPts val="2000"/>
              </a:lnSpc>
              <a:buFont typeface="Arial" panose="020B0604020202020204" pitchFamily="34" charset="0"/>
              <a:buChar char="‒"/>
            </a:pPr>
            <a:r>
              <a:rPr lang="fr-FR" dirty="0"/>
              <a:t>Le régime transitoire n'est </a:t>
            </a:r>
            <a:r>
              <a:rPr lang="fr-FR" u="sng" dirty="0"/>
              <a:t>pas</a:t>
            </a:r>
            <a:r>
              <a:rPr lang="fr-FR" dirty="0"/>
              <a:t> applicable car le contrat de travail (à durée indéterminée) n'a pas pris cours avant le 1</a:t>
            </a:r>
            <a:r>
              <a:rPr lang="fr-FR" baseline="30000" dirty="0"/>
              <a:t>er</a:t>
            </a:r>
            <a:r>
              <a:rPr lang="fr-FR" dirty="0"/>
              <a:t> janvier 2014</a:t>
            </a:r>
          </a:p>
          <a:p>
            <a:pPr marL="638175" lvl="1" indent="-285750" algn="just">
              <a:lnSpc>
                <a:spcPts val="2000"/>
              </a:lnSpc>
              <a:buFont typeface="Arial" panose="020B0604020202020204" pitchFamily="34" charset="0"/>
              <a:buChar char="‒"/>
            </a:pPr>
            <a:r>
              <a:rPr lang="fr-FR" dirty="0"/>
              <a:t>« Nouveaux » délais de préavis (slide 7) MAIS en tenant compte de l'ancienneté totale remontant à l'entrée en service initiale</a:t>
            </a:r>
          </a:p>
          <a:p>
            <a:pPr marL="352425" lvl="1" algn="just">
              <a:lnSpc>
                <a:spcPts val="2000"/>
              </a:lnSpc>
            </a:pPr>
            <a:r>
              <a:rPr lang="fr-BE" sz="1550" b="1" dirty="0">
                <a:sym typeface="Symbol"/>
              </a:rPr>
              <a:t>Et quid en cas de nouveau statut, nouvelle fonction, nouveau salaire, … ? </a:t>
            </a:r>
            <a:r>
              <a:rPr lang="fr-BE" sz="1550" dirty="0">
                <a:sym typeface="Symbol"/>
              </a:rPr>
              <a:t>(« novation ») </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nl-BE" dirty="0" err="1"/>
              <a:t>Jurisprudence</a:t>
            </a:r>
            <a:r>
              <a:rPr lang="nl-BE" dirty="0"/>
              <a:t> (3)</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944301"/>
            <a:ext cx="8268788" cy="735001"/>
          </a:xfrm>
        </p:spPr>
        <p:txBody>
          <a:bodyPr>
            <a:normAutofit fontScale="90000"/>
          </a:bodyPr>
          <a:lstStyle/>
          <a:p>
            <a:r>
              <a:rPr lang="fr-BE" sz="2400" dirty="0"/>
              <a:t>Cas particuliers </a:t>
            </a:r>
            <a:br>
              <a:rPr lang="fr-BE" sz="2400" dirty="0"/>
            </a:br>
            <a:r>
              <a:rPr lang="fr-BE" sz="2400" dirty="0"/>
              <a:t>Le régime transitoire est-il ou non d’application ? </a:t>
            </a:r>
            <a:endParaRPr lang="nl-BE" sz="2400" dirty="0"/>
          </a:p>
        </p:txBody>
      </p:sp>
      <p:pic>
        <p:nvPicPr>
          <p:cNvPr id="6" name="Picture 5">
            <a:extLst>
              <a:ext uri="{FF2B5EF4-FFF2-40B4-BE49-F238E27FC236}">
                <a16:creationId xmlns:a16="http://schemas.microsoft.com/office/drawing/2014/main" xmlns=""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279" y="2030475"/>
            <a:ext cx="257024" cy="308429"/>
          </a:xfrm>
          <a:prstGeom prst="rect">
            <a:avLst/>
          </a:prstGeom>
        </p:spPr>
      </p:pic>
    </p:spTree>
    <p:extLst>
      <p:ext uri="{BB962C8B-B14F-4D97-AF65-F5344CB8AC3E}">
        <p14:creationId xmlns:p14="http://schemas.microsoft.com/office/powerpoint/2010/main" val="378797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23485" y="1679302"/>
            <a:ext cx="8297029" cy="4675557"/>
          </a:xfrm>
        </p:spPr>
        <p:txBody>
          <a:bodyPr>
            <a:noAutofit/>
          </a:bodyPr>
          <a:lstStyle/>
          <a:p>
            <a:pPr algn="just">
              <a:lnSpc>
                <a:spcPts val="2600"/>
              </a:lnSpc>
            </a:pPr>
            <a:r>
              <a:rPr lang="fr-BE" sz="1700" dirty="0">
                <a:solidFill>
                  <a:srgbClr val="FF0000"/>
                </a:solidFill>
              </a:rPr>
              <a:t>Scenario 3 </a:t>
            </a:r>
            <a:r>
              <a:rPr lang="fr-BE" sz="1700" dirty="0"/>
              <a:t>: ancienneté « fictive » remontant à avant le 1</a:t>
            </a:r>
            <a:r>
              <a:rPr lang="fr-BE" sz="1700" baseline="30000" dirty="0"/>
              <a:t>er </a:t>
            </a:r>
            <a:r>
              <a:rPr lang="fr-BE" sz="1700" dirty="0"/>
              <a:t>janvier 2014  </a:t>
            </a:r>
          </a:p>
          <a:p>
            <a:pPr marL="285750" lvl="1" indent="-285750" algn="just">
              <a:lnSpc>
                <a:spcPts val="2600"/>
              </a:lnSpc>
              <a:buFont typeface="Arial" panose="020B0604020202020204" pitchFamily="34" charset="0"/>
              <a:buChar char="•"/>
            </a:pPr>
            <a:r>
              <a:rPr lang="fr-BE" b="0" dirty="0"/>
              <a:t>Le travailleur est entré au service de la </a:t>
            </a:r>
            <a:r>
              <a:rPr lang="fr-BE" b="0" i="1" dirty="0"/>
              <a:t>société A </a:t>
            </a:r>
            <a:r>
              <a:rPr lang="fr-BE" dirty="0"/>
              <a:t>après le 1</a:t>
            </a:r>
            <a:r>
              <a:rPr lang="fr-BE" baseline="30000" dirty="0"/>
              <a:t>er</a:t>
            </a:r>
            <a:r>
              <a:rPr lang="fr-BE" dirty="0"/>
              <a:t> janvier 2014 </a:t>
            </a:r>
          </a:p>
          <a:p>
            <a:pPr marL="285750" lvl="1" indent="-285750" algn="just">
              <a:lnSpc>
                <a:spcPts val="2600"/>
              </a:lnSpc>
              <a:buFont typeface="Arial" panose="020B0604020202020204" pitchFamily="34" charset="0"/>
              <a:buChar char="•"/>
            </a:pPr>
            <a:r>
              <a:rPr lang="fr-BE" b="0" dirty="0"/>
              <a:t>MAIS </a:t>
            </a:r>
            <a:r>
              <a:rPr lang="fr-BE" dirty="0">
                <a:sym typeface="Symbol"/>
              </a:rPr>
              <a:t> ancienneté « fictive » remontant à avant le 1</a:t>
            </a:r>
            <a:r>
              <a:rPr lang="fr-BE" baseline="30000" dirty="0">
                <a:sym typeface="Symbol"/>
              </a:rPr>
              <a:t>er</a:t>
            </a:r>
            <a:r>
              <a:rPr lang="fr-BE" dirty="0">
                <a:sym typeface="Symbol"/>
              </a:rPr>
              <a:t> janvier 2014 </a:t>
            </a:r>
          </a:p>
          <a:p>
            <a:pPr marL="823899" lvl="2" indent="-285750" algn="just">
              <a:lnSpc>
                <a:spcPts val="2000"/>
              </a:lnSpc>
              <a:buFontTx/>
              <a:buChar char="-"/>
            </a:pPr>
            <a:r>
              <a:rPr lang="fr-BE" sz="1450" dirty="0">
                <a:sym typeface="Symbol"/>
              </a:rPr>
              <a:t>Ancienneté conventionnelle convenue dans le contrat de travail </a:t>
            </a:r>
          </a:p>
          <a:p>
            <a:pPr marL="533400" lvl="2" algn="just">
              <a:lnSpc>
                <a:spcPts val="1300"/>
              </a:lnSpc>
            </a:pPr>
            <a:r>
              <a:rPr lang="fr-BE" sz="1450" i="1" dirty="0">
                <a:sym typeface="Symbol"/>
              </a:rPr>
              <a:t>	</a:t>
            </a:r>
            <a:r>
              <a:rPr lang="fr-BE" sz="1450" dirty="0">
                <a:sym typeface="Symbol"/>
              </a:rPr>
              <a:t>ou</a:t>
            </a:r>
          </a:p>
          <a:p>
            <a:pPr marL="823899" lvl="2" indent="-285750" algn="just">
              <a:lnSpc>
                <a:spcPts val="2000"/>
              </a:lnSpc>
              <a:buFontTx/>
              <a:buChar char="-"/>
            </a:pPr>
            <a:r>
              <a:rPr lang="fr-BE" sz="1450" dirty="0">
                <a:sym typeface="Symbol"/>
              </a:rPr>
              <a:t>Ancienneté assimilée en tant qu’intérimaire </a:t>
            </a:r>
          </a:p>
          <a:p>
            <a:pPr marL="285750" lvl="1" indent="-285750" algn="just">
              <a:lnSpc>
                <a:spcPts val="2000"/>
              </a:lnSpc>
              <a:buFont typeface="Arial" panose="020B0604020202020204" pitchFamily="34" charset="0"/>
              <a:buChar char="•"/>
            </a:pPr>
            <a:r>
              <a:rPr lang="fr-BE" sz="1450" dirty="0">
                <a:sym typeface="Symbol"/>
              </a:rPr>
              <a:t>La </a:t>
            </a:r>
            <a:r>
              <a:rPr lang="fr-BE" sz="1450" i="1" dirty="0">
                <a:sym typeface="Symbol"/>
              </a:rPr>
              <a:t>société A </a:t>
            </a:r>
            <a:r>
              <a:rPr lang="fr-BE" sz="1450" dirty="0">
                <a:sym typeface="Symbol"/>
              </a:rPr>
              <a:t>licencie le travailleur </a:t>
            </a:r>
          </a:p>
          <a:p>
            <a:pPr lvl="1" algn="just">
              <a:lnSpc>
                <a:spcPts val="800"/>
              </a:lnSpc>
            </a:pPr>
            <a:endParaRPr lang="fr-BE" sz="1450" dirty="0">
              <a:sym typeface="Symbol"/>
            </a:endParaRPr>
          </a:p>
          <a:p>
            <a:pPr marL="352425" lvl="1" algn="just">
              <a:lnSpc>
                <a:spcPts val="2000"/>
              </a:lnSpc>
            </a:pPr>
            <a:r>
              <a:rPr lang="fr-BE" sz="1550" b="1" dirty="0">
                <a:solidFill>
                  <a:schemeClr val="tx2"/>
                </a:solidFill>
                <a:sym typeface="Symbol"/>
              </a:rPr>
              <a:t>Jurisprudence majoritaire </a:t>
            </a:r>
            <a:r>
              <a:rPr lang="fr-BE" sz="1550" b="1" dirty="0">
                <a:sym typeface="Symbol"/>
              </a:rPr>
              <a:t>: </a:t>
            </a:r>
          </a:p>
          <a:p>
            <a:pPr marL="638175" lvl="1" indent="-285750" algn="just">
              <a:lnSpc>
                <a:spcPts val="2000"/>
              </a:lnSpc>
              <a:buFont typeface="Arial" panose="020B0604020202020204" pitchFamily="34" charset="0"/>
              <a:buChar char="‒"/>
            </a:pPr>
            <a:r>
              <a:rPr lang="fr-FR" dirty="0"/>
              <a:t>Le régime transitoire n'est </a:t>
            </a:r>
            <a:r>
              <a:rPr lang="fr-FR" u="sng" dirty="0"/>
              <a:t>pas</a:t>
            </a:r>
            <a:r>
              <a:rPr lang="fr-FR" dirty="0"/>
              <a:t> applicable car le contrat de travail n'a pas pris cours avant le 1</a:t>
            </a:r>
            <a:r>
              <a:rPr lang="fr-FR" baseline="30000" dirty="0"/>
              <a:t>er</a:t>
            </a:r>
            <a:r>
              <a:rPr lang="fr-FR" dirty="0"/>
              <a:t> janvier 2014</a:t>
            </a:r>
          </a:p>
          <a:p>
            <a:pPr marL="638175" lvl="1" indent="-285750" algn="just">
              <a:lnSpc>
                <a:spcPts val="2000"/>
              </a:lnSpc>
              <a:buFont typeface="Arial" panose="020B0604020202020204" pitchFamily="34" charset="0"/>
              <a:buChar char="‒"/>
            </a:pPr>
            <a:r>
              <a:rPr lang="fr-FR" dirty="0"/>
              <a:t>« Nouveaux » délais de préavis (slide 7) MAIS en tenant compte de l'ancienneté totale, en ce compris l’ancienneté « </a:t>
            </a:r>
            <a:r>
              <a:rPr lang="fr-FR" i="1" dirty="0"/>
              <a:t>fictive</a:t>
            </a:r>
            <a:r>
              <a:rPr lang="fr-FR" dirty="0"/>
              <a:t> » </a:t>
            </a:r>
            <a:endParaRPr lang="fr-BE" sz="1450" dirty="0"/>
          </a:p>
          <a:p>
            <a:pPr marL="638175" lvl="1" indent="-285750" algn="just">
              <a:lnSpc>
                <a:spcPts val="2000"/>
              </a:lnSpc>
              <a:buFont typeface="Arial" panose="020B0604020202020204" pitchFamily="34" charset="0"/>
              <a:buChar char="‒"/>
            </a:pPr>
            <a:endParaRPr lang="fr-FR" dirty="0"/>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nl-BE" dirty="0" err="1"/>
              <a:t>Jurisprudence</a:t>
            </a:r>
            <a:r>
              <a:rPr lang="nl-BE" dirty="0"/>
              <a:t> (4)</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944301"/>
            <a:ext cx="8268788" cy="735001"/>
          </a:xfrm>
        </p:spPr>
        <p:txBody>
          <a:bodyPr>
            <a:normAutofit fontScale="90000"/>
          </a:bodyPr>
          <a:lstStyle/>
          <a:p>
            <a:r>
              <a:rPr lang="fr-BE" sz="2400" dirty="0"/>
              <a:t>Cas particuliers </a:t>
            </a:r>
            <a:br>
              <a:rPr lang="fr-BE" sz="2400" dirty="0"/>
            </a:br>
            <a:r>
              <a:rPr lang="fr-BE" sz="2400" dirty="0"/>
              <a:t>Le régime transitoire est-il ou non d’application ? </a:t>
            </a:r>
            <a:endParaRPr lang="nl-BE" sz="2400" dirty="0"/>
          </a:p>
        </p:txBody>
      </p:sp>
      <p:pic>
        <p:nvPicPr>
          <p:cNvPr id="6" name="Picture 5">
            <a:extLst>
              <a:ext uri="{FF2B5EF4-FFF2-40B4-BE49-F238E27FC236}">
                <a16:creationId xmlns:a16="http://schemas.microsoft.com/office/drawing/2014/main" xmlns=""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967" y="1946873"/>
            <a:ext cx="257024" cy="308429"/>
          </a:xfrm>
          <a:prstGeom prst="rect">
            <a:avLst/>
          </a:prstGeom>
        </p:spPr>
      </p:pic>
    </p:spTree>
    <p:extLst>
      <p:ext uri="{BB962C8B-B14F-4D97-AF65-F5344CB8AC3E}">
        <p14:creationId xmlns:p14="http://schemas.microsoft.com/office/powerpoint/2010/main" val="3510578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23485" y="1679302"/>
            <a:ext cx="8297029" cy="4675557"/>
          </a:xfrm>
        </p:spPr>
        <p:txBody>
          <a:bodyPr>
            <a:noAutofit/>
          </a:bodyPr>
          <a:lstStyle/>
          <a:p>
            <a:pPr algn="just">
              <a:lnSpc>
                <a:spcPts val="2700"/>
              </a:lnSpc>
            </a:pPr>
            <a:r>
              <a:rPr lang="fr-BE" dirty="0"/>
              <a:t>Clause sur préavis convenue avant le 1</a:t>
            </a:r>
            <a:r>
              <a:rPr lang="fr-BE" baseline="30000" dirty="0"/>
              <a:t>er</a:t>
            </a:r>
            <a:r>
              <a:rPr lang="fr-BE" dirty="0"/>
              <a:t> janvier 2014 (employé &gt; 32.254 EUR bruts au 31 décembre  op 31 2013) </a:t>
            </a:r>
          </a:p>
          <a:p>
            <a:pPr algn="just">
              <a:lnSpc>
                <a:spcPts val="2700"/>
              </a:lnSpc>
            </a:pPr>
            <a:r>
              <a:rPr lang="fr-BE" dirty="0"/>
              <a:t>Loi (LSU) :</a:t>
            </a:r>
          </a:p>
          <a:p>
            <a:pPr marL="285750" lvl="1" indent="-285750" algn="just">
              <a:lnSpc>
                <a:spcPts val="2700"/>
              </a:lnSpc>
              <a:buFont typeface="Arial" panose="020B0604020202020204" pitchFamily="34" charset="0"/>
              <a:buChar char="•"/>
            </a:pPr>
            <a:r>
              <a:rPr lang="fr-BE" dirty="0"/>
              <a:t>Etape 1 LSU</a:t>
            </a:r>
          </a:p>
          <a:p>
            <a:pPr marL="823899" lvl="2" indent="-285750" algn="just">
              <a:lnSpc>
                <a:spcPts val="2700"/>
              </a:lnSpc>
              <a:buFontTx/>
              <a:buChar char="-"/>
            </a:pPr>
            <a:r>
              <a:rPr lang="fr-BE" sz="1400" i="1" dirty="0"/>
              <a:t>« règles légales, réglementaires et </a:t>
            </a:r>
            <a:r>
              <a:rPr lang="fr-BE" sz="1400" b="1" i="1" dirty="0"/>
              <a:t>conventionnelles</a:t>
            </a:r>
            <a:r>
              <a:rPr lang="fr-BE" sz="1400" i="1" dirty="0"/>
              <a:t> »</a:t>
            </a:r>
          </a:p>
          <a:p>
            <a:pPr marL="823899" lvl="2" indent="-285750" algn="just">
              <a:lnSpc>
                <a:spcPts val="2700"/>
              </a:lnSpc>
              <a:buFontTx/>
              <a:buChar char="-"/>
            </a:pPr>
            <a:r>
              <a:rPr lang="fr-BE" sz="1400" dirty="0"/>
              <a:t>MAIS : exception expresse pour les employés &gt; 32.254 EUR bruts au 31 décembre 2013</a:t>
            </a:r>
          </a:p>
          <a:p>
            <a:pPr lvl="2" algn="just">
              <a:lnSpc>
                <a:spcPts val="2700"/>
              </a:lnSpc>
            </a:pPr>
            <a:r>
              <a:rPr lang="fr-BE" sz="1400" i="1" dirty="0"/>
              <a:t>       - « par dérogation au deuxième alinéa » </a:t>
            </a:r>
          </a:p>
          <a:p>
            <a:pPr marL="823899" lvl="2" indent="-285750" algn="just">
              <a:lnSpc>
                <a:spcPts val="2700"/>
              </a:lnSpc>
              <a:buFontTx/>
              <a:buChar char="-"/>
            </a:pPr>
            <a:r>
              <a:rPr lang="fr-BE" sz="1400" dirty="0"/>
              <a:t>Un mois par année d’ancienneté entamée en cas de congé donné par l’employeur, avec un min. de 3 mois</a:t>
            </a:r>
          </a:p>
          <a:p>
            <a:pPr marL="1006475" lvl="3" indent="-285750" algn="just">
              <a:lnSpc>
                <a:spcPts val="2700"/>
              </a:lnSpc>
              <a:buFont typeface="Symbol" panose="05050102010706020507" pitchFamily="18" charset="2"/>
              <a:buChar char="®"/>
            </a:pPr>
            <a:r>
              <a:rPr lang="fr-BE" sz="1400" dirty="0">
                <a:sym typeface="Symbol"/>
              </a:rPr>
              <a:t>La loi est claire : la clause sur préavis ne peut </a:t>
            </a:r>
            <a:r>
              <a:rPr lang="fr-BE" sz="1400" u="sng" dirty="0">
                <a:sym typeface="Symbol"/>
              </a:rPr>
              <a:t>pas</a:t>
            </a:r>
            <a:r>
              <a:rPr lang="fr-BE" sz="1400" dirty="0">
                <a:sym typeface="Symbol"/>
              </a:rPr>
              <a:t> être appliquée </a:t>
            </a:r>
          </a:p>
          <a:p>
            <a:pPr lvl="3" algn="just">
              <a:lnSpc>
                <a:spcPts val="2700"/>
              </a:lnSpc>
              <a:buFont typeface="Wingdings"/>
              <a:buChar char="è"/>
            </a:pPr>
            <a:endParaRPr lang="fr-BE" b="1" dirty="0">
              <a:sym typeface="Wingdings" panose="05000000000000000000" pitchFamily="2" charset="2"/>
            </a:endParaRP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nl-BE" dirty="0" err="1"/>
              <a:t>Jurisprudence</a:t>
            </a:r>
            <a:r>
              <a:rPr lang="nl-BE" dirty="0"/>
              <a:t> (5)</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944301"/>
            <a:ext cx="8268788" cy="735001"/>
          </a:xfrm>
        </p:spPr>
        <p:txBody>
          <a:bodyPr>
            <a:normAutofit fontScale="90000"/>
          </a:bodyPr>
          <a:lstStyle/>
          <a:p>
            <a:pPr algn="just"/>
            <a:r>
              <a:rPr lang="fr-BE" sz="2400" dirty="0"/>
              <a:t>Une clause sur préavis peut-elle être appliquée dans le cadre du régime transitoire ? </a:t>
            </a:r>
          </a:p>
        </p:txBody>
      </p:sp>
      <p:pic>
        <p:nvPicPr>
          <p:cNvPr id="6" name="Picture 5">
            <a:extLst>
              <a:ext uri="{FF2B5EF4-FFF2-40B4-BE49-F238E27FC236}">
                <a16:creationId xmlns:a16="http://schemas.microsoft.com/office/drawing/2014/main" xmlns=""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461" y="1829308"/>
            <a:ext cx="257024" cy="308429"/>
          </a:xfrm>
          <a:prstGeom prst="rect">
            <a:avLst/>
          </a:prstGeom>
        </p:spPr>
      </p:pic>
      <p:pic>
        <p:nvPicPr>
          <p:cNvPr id="7" name="Picture 6">
            <a:extLst>
              <a:ext uri="{FF2B5EF4-FFF2-40B4-BE49-F238E27FC236}">
                <a16:creationId xmlns:a16="http://schemas.microsoft.com/office/drawing/2014/main" xmlns="" id="{2024591D-FB6A-4B36-9152-558E0811EC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58" y="2621788"/>
            <a:ext cx="257024" cy="308429"/>
          </a:xfrm>
          <a:prstGeom prst="rect">
            <a:avLst/>
          </a:prstGeom>
        </p:spPr>
      </p:pic>
    </p:spTree>
    <p:extLst>
      <p:ext uri="{BB962C8B-B14F-4D97-AF65-F5344CB8AC3E}">
        <p14:creationId xmlns:p14="http://schemas.microsoft.com/office/powerpoint/2010/main" val="2411527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23485" y="1660433"/>
            <a:ext cx="8297029" cy="4675557"/>
          </a:xfrm>
        </p:spPr>
        <p:txBody>
          <a:bodyPr>
            <a:noAutofit/>
          </a:bodyPr>
          <a:lstStyle/>
          <a:p>
            <a:pPr marL="285750" lvl="1" indent="-285750" algn="just">
              <a:lnSpc>
                <a:spcPts val="2500"/>
              </a:lnSpc>
              <a:buFont typeface="Arial" panose="020B0604020202020204" pitchFamily="34" charset="0"/>
              <a:buChar char="•"/>
            </a:pPr>
            <a:r>
              <a:rPr lang="fr-BE" sz="1500" dirty="0"/>
              <a:t>Etape 2 LSU</a:t>
            </a:r>
          </a:p>
          <a:p>
            <a:pPr marL="823899" lvl="2" indent="-285750" algn="just">
              <a:lnSpc>
                <a:spcPts val="2500"/>
              </a:lnSpc>
              <a:buFontTx/>
              <a:buChar char="-"/>
            </a:pPr>
            <a:r>
              <a:rPr lang="fr-BE" i="1" dirty="0"/>
              <a:t>« règles légales ou réglementaires »</a:t>
            </a:r>
          </a:p>
          <a:p>
            <a:pPr marL="823899" lvl="2" indent="-285750" algn="just">
              <a:lnSpc>
                <a:spcPts val="2500"/>
              </a:lnSpc>
              <a:buFontTx/>
              <a:buChar char="-"/>
            </a:pPr>
            <a:r>
              <a:rPr lang="fr-BE" dirty="0"/>
              <a:t>Pas de référence à des règles conventionnelles </a:t>
            </a:r>
          </a:p>
          <a:p>
            <a:pPr marL="1006475" lvl="3" indent="-285750" algn="just">
              <a:lnSpc>
                <a:spcPts val="2500"/>
              </a:lnSpc>
              <a:buFont typeface="Symbol" panose="05050102010706020507" pitchFamily="18" charset="2"/>
              <a:buChar char="®"/>
            </a:pPr>
            <a:r>
              <a:rPr lang="fr-BE" dirty="0">
                <a:sym typeface="Wingdings" panose="05000000000000000000" pitchFamily="2" charset="2"/>
              </a:rPr>
              <a:t>Le loi est claire : la clause sur préavis ne peut </a:t>
            </a:r>
            <a:r>
              <a:rPr lang="fr-BE" u="sng" dirty="0">
                <a:sym typeface="Wingdings" panose="05000000000000000000" pitchFamily="2" charset="2"/>
              </a:rPr>
              <a:t>pas</a:t>
            </a:r>
            <a:r>
              <a:rPr lang="fr-BE" dirty="0">
                <a:sym typeface="Wingdings" panose="05000000000000000000" pitchFamily="2" charset="2"/>
              </a:rPr>
              <a:t> être appliquée </a:t>
            </a:r>
          </a:p>
          <a:p>
            <a:pPr marL="720725" lvl="3" algn="just">
              <a:lnSpc>
                <a:spcPts val="2500"/>
              </a:lnSpc>
            </a:pPr>
            <a:endParaRPr lang="fr-BE" dirty="0"/>
          </a:p>
          <a:p>
            <a:pPr algn="just">
              <a:lnSpc>
                <a:spcPts val="2500"/>
              </a:lnSpc>
            </a:pPr>
            <a:r>
              <a:rPr lang="fr-BE" b="0" dirty="0"/>
              <a:t>   Travaux préparatoires LSU : </a:t>
            </a:r>
          </a:p>
          <a:p>
            <a:pPr marL="285750" lvl="1" indent="-285750" algn="just">
              <a:lnSpc>
                <a:spcPts val="2500"/>
              </a:lnSpc>
              <a:buFont typeface="Arial" panose="020B0604020202020204" pitchFamily="34" charset="0"/>
              <a:buChar char="•"/>
            </a:pPr>
            <a:r>
              <a:rPr lang="fr-BE" dirty="0"/>
              <a:t>Avis du Conseil d’Etat </a:t>
            </a:r>
          </a:p>
          <a:p>
            <a:pPr marL="285750" lvl="1" indent="-285750" algn="just">
              <a:lnSpc>
                <a:spcPts val="2500"/>
              </a:lnSpc>
              <a:buFont typeface="Arial" panose="020B0604020202020204" pitchFamily="34" charset="0"/>
              <a:buChar char="•"/>
            </a:pPr>
            <a:r>
              <a:rPr lang="fr-BE" dirty="0"/>
              <a:t>Réaction du législateur : </a:t>
            </a:r>
          </a:p>
          <a:p>
            <a:pPr marL="823899" lvl="2" indent="-285750" algn="just">
              <a:lnSpc>
                <a:spcPts val="2500"/>
              </a:lnSpc>
              <a:buFontTx/>
              <a:buChar char="-"/>
            </a:pPr>
            <a:r>
              <a:rPr lang="fr-BE" sz="1400" dirty="0"/>
              <a:t>La clause sur préavis doit malgré tout être appliquée pour l’ETAPE 1, peu importe que le délai de préavis stipulé dans la clause sur préavis soit plus ou moins favorable que la loi. </a:t>
            </a:r>
          </a:p>
          <a:p>
            <a:pPr algn="just">
              <a:lnSpc>
                <a:spcPts val="2500"/>
              </a:lnSpc>
            </a:pPr>
            <a:r>
              <a:rPr lang="fr-BE" dirty="0"/>
              <a:t>Contradiction : loi </a:t>
            </a:r>
            <a:r>
              <a:rPr lang="fr-BE" dirty="0">
                <a:sym typeface="Symbol"/>
              </a:rPr>
              <a:t></a:t>
            </a:r>
            <a:r>
              <a:rPr lang="fr-BE" dirty="0">
                <a:sym typeface="Wingdings" panose="05000000000000000000" pitchFamily="2" charset="2"/>
              </a:rPr>
              <a:t> travaux préparatoires </a:t>
            </a:r>
          </a:p>
          <a:p>
            <a:pPr algn="just">
              <a:lnSpc>
                <a:spcPts val="2500"/>
              </a:lnSpc>
            </a:pPr>
            <a:endParaRPr lang="fr-BE" dirty="0"/>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nl-BE" dirty="0" err="1"/>
              <a:t>Jurisprudence</a:t>
            </a:r>
            <a:r>
              <a:rPr lang="nl-BE" dirty="0"/>
              <a:t> (6)</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944301"/>
            <a:ext cx="8268788" cy="735001"/>
          </a:xfrm>
        </p:spPr>
        <p:txBody>
          <a:bodyPr>
            <a:normAutofit fontScale="90000"/>
          </a:bodyPr>
          <a:lstStyle/>
          <a:p>
            <a:pPr algn="just"/>
            <a:r>
              <a:rPr lang="fr-BE" sz="2400" dirty="0"/>
              <a:t>Une clause sur préavis peut-elle être appliquée dans le cadre du régime transitoire ? </a:t>
            </a:r>
            <a:endParaRPr lang="nl-BE" sz="2400" dirty="0"/>
          </a:p>
        </p:txBody>
      </p:sp>
      <p:pic>
        <p:nvPicPr>
          <p:cNvPr id="8" name="Picture 7">
            <a:extLst>
              <a:ext uri="{FF2B5EF4-FFF2-40B4-BE49-F238E27FC236}">
                <a16:creationId xmlns:a16="http://schemas.microsoft.com/office/drawing/2014/main" xmlns=""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82" y="3689782"/>
            <a:ext cx="257024" cy="308429"/>
          </a:xfrm>
          <a:prstGeom prst="rect">
            <a:avLst/>
          </a:prstGeom>
        </p:spPr>
      </p:pic>
    </p:spTree>
    <p:extLst>
      <p:ext uri="{BB962C8B-B14F-4D97-AF65-F5344CB8AC3E}">
        <p14:creationId xmlns:p14="http://schemas.microsoft.com/office/powerpoint/2010/main" val="2115774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7245C15-A07D-4DFB-8D93-76C61BC6A0CD}"/>
              </a:ext>
            </a:extLst>
          </p:cNvPr>
          <p:cNvSpPr>
            <a:spLocks noGrp="1"/>
          </p:cNvSpPr>
          <p:nvPr>
            <p:ph type="title"/>
          </p:nvPr>
        </p:nvSpPr>
        <p:spPr>
          <a:xfrm>
            <a:off x="1147354" y="754436"/>
            <a:ext cx="7787640" cy="787913"/>
          </a:xfrm>
        </p:spPr>
        <p:txBody>
          <a:bodyPr>
            <a:normAutofit fontScale="90000"/>
          </a:bodyPr>
          <a:lstStyle/>
          <a:p>
            <a:r>
              <a:rPr lang="en-US" sz="2400" dirty="0">
                <a:solidFill>
                  <a:schemeClr val="tx1"/>
                </a:solidFill>
              </a:rPr>
              <a:t>1. </a:t>
            </a:r>
            <a:r>
              <a:rPr lang="fr-BE" sz="2400" dirty="0">
                <a:solidFill>
                  <a:schemeClr val="tx1"/>
                </a:solidFill>
              </a:rPr>
              <a:t>Quelles sont les règles en matière de licenciement qui sont entrées en application le 1</a:t>
            </a:r>
            <a:r>
              <a:rPr lang="fr-BE" sz="2400" baseline="30000" dirty="0">
                <a:solidFill>
                  <a:schemeClr val="tx1"/>
                </a:solidFill>
              </a:rPr>
              <a:t>er</a:t>
            </a:r>
            <a:r>
              <a:rPr lang="fr-BE" sz="2400" dirty="0">
                <a:solidFill>
                  <a:schemeClr val="tx1"/>
                </a:solidFill>
              </a:rPr>
              <a:t> janvier 2014 ? </a:t>
            </a:r>
            <a:endParaRPr lang="nl-BE" sz="2400" dirty="0">
              <a:solidFill>
                <a:schemeClr val="tx1"/>
              </a:solidFill>
            </a:endParaRPr>
          </a:p>
        </p:txBody>
      </p:sp>
      <p:pic>
        <p:nvPicPr>
          <p:cNvPr id="5" name="Picture Placeholder 5" descr="A picture containing arrow&#10;&#10;Description automatically generated">
            <a:extLst>
              <a:ext uri="{FF2B5EF4-FFF2-40B4-BE49-F238E27FC236}">
                <a16:creationId xmlns:a16="http://schemas.microsoft.com/office/drawing/2014/main" xmlns="" id="{F279BE68-6030-4812-B6AB-35F585372E8B}"/>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514815" y="2456750"/>
            <a:ext cx="8124983" cy="3784601"/>
          </a:xfrm>
        </p:spPr>
      </p:pic>
      <p:pic>
        <p:nvPicPr>
          <p:cNvPr id="6" name="Picture 5">
            <a:extLst>
              <a:ext uri="{FF2B5EF4-FFF2-40B4-BE49-F238E27FC236}">
                <a16:creationId xmlns:a16="http://schemas.microsoft.com/office/drawing/2014/main" xmlns="" id="{46DC93D9-53AD-44D5-8044-97B3C0E73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68" y="754436"/>
            <a:ext cx="762000" cy="914401"/>
          </a:xfrm>
          <a:prstGeom prst="rect">
            <a:avLst/>
          </a:prstGeom>
        </p:spPr>
      </p:pic>
    </p:spTree>
    <p:extLst>
      <p:ext uri="{BB962C8B-B14F-4D97-AF65-F5344CB8AC3E}">
        <p14:creationId xmlns:p14="http://schemas.microsoft.com/office/powerpoint/2010/main" val="1496750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23485" y="1520301"/>
            <a:ext cx="8297029" cy="4675557"/>
          </a:xfrm>
        </p:spPr>
        <p:txBody>
          <a:bodyPr>
            <a:noAutofit/>
          </a:bodyPr>
          <a:lstStyle/>
          <a:p>
            <a:pPr algn="just">
              <a:lnSpc>
                <a:spcPts val="2700"/>
              </a:lnSpc>
            </a:pPr>
            <a:endParaRPr lang="fr-BE" dirty="0"/>
          </a:p>
          <a:p>
            <a:pPr algn="just">
              <a:lnSpc>
                <a:spcPts val="2700"/>
              </a:lnSpc>
            </a:pPr>
            <a:r>
              <a:rPr lang="fr-BE" dirty="0"/>
              <a:t>   Options :</a:t>
            </a:r>
          </a:p>
          <a:p>
            <a:pPr marL="285750" lvl="1" indent="-285750" algn="just">
              <a:lnSpc>
                <a:spcPts val="2700"/>
              </a:lnSpc>
              <a:buFont typeface="Arial" panose="020B0604020202020204" pitchFamily="34" charset="0"/>
              <a:buChar char="•"/>
            </a:pPr>
            <a:r>
              <a:rPr lang="fr-BE" dirty="0"/>
              <a:t>Appliquer la clause sur préavis uniquement pour l’étape 1</a:t>
            </a:r>
          </a:p>
          <a:p>
            <a:pPr marL="285750" lvl="1" indent="-285750" algn="just">
              <a:lnSpc>
                <a:spcPts val="2700"/>
              </a:lnSpc>
              <a:buFont typeface="Arial" panose="020B0604020202020204" pitchFamily="34" charset="0"/>
              <a:buChar char="•"/>
            </a:pPr>
            <a:r>
              <a:rPr lang="fr-BE" dirty="0"/>
              <a:t>Appliquer la clause sur préavis sur le tout </a:t>
            </a:r>
          </a:p>
          <a:p>
            <a:pPr marL="285750" lvl="1" indent="-285750" algn="just">
              <a:lnSpc>
                <a:spcPts val="2700"/>
              </a:lnSpc>
              <a:buFont typeface="Arial" panose="020B0604020202020204" pitchFamily="34" charset="0"/>
              <a:buChar char="•"/>
            </a:pPr>
            <a:r>
              <a:rPr lang="fr-BE" dirty="0"/>
              <a:t>Appliquer la clause sur préavis pour l’étape 1 et pour l’étape 2</a:t>
            </a:r>
          </a:p>
          <a:p>
            <a:pPr marL="285750" lvl="1" indent="-285750" algn="just">
              <a:lnSpc>
                <a:spcPts val="2700"/>
              </a:lnSpc>
              <a:buFont typeface="Arial" panose="020B0604020202020204" pitchFamily="34" charset="0"/>
              <a:buChar char="•"/>
            </a:pPr>
            <a:r>
              <a:rPr lang="fr-BE" dirty="0"/>
              <a:t>Ne pas appliquer la clause sur préavis</a:t>
            </a:r>
          </a:p>
          <a:p>
            <a:pPr marL="285750" lvl="1" indent="-285750" algn="just">
              <a:lnSpc>
                <a:spcPts val="2700"/>
              </a:lnSpc>
              <a:buFont typeface="Arial" panose="020B0604020202020204" pitchFamily="34" charset="0"/>
              <a:buChar char="•"/>
            </a:pPr>
            <a:endParaRPr lang="fr-BE" dirty="0"/>
          </a:p>
          <a:p>
            <a:pPr algn="just">
              <a:lnSpc>
                <a:spcPts val="2700"/>
              </a:lnSpc>
            </a:pPr>
            <a:r>
              <a:rPr lang="fr-BE" dirty="0"/>
              <a:t>   Jurisprudence :</a:t>
            </a:r>
          </a:p>
          <a:p>
            <a:pPr marL="285750" lvl="1" indent="-285750" algn="just">
              <a:lnSpc>
                <a:spcPts val="2700"/>
              </a:lnSpc>
              <a:buFont typeface="Arial" panose="020B0604020202020204" pitchFamily="34" charset="0"/>
              <a:buChar char="•"/>
            </a:pPr>
            <a:r>
              <a:rPr lang="fr-BE" dirty="0"/>
              <a:t>Pas unanime : jurisprudence dans toutes les directions </a:t>
            </a:r>
          </a:p>
          <a:p>
            <a:pPr marL="285750" lvl="1" indent="-285750" algn="just">
              <a:lnSpc>
                <a:spcPts val="2700"/>
              </a:lnSpc>
              <a:buFont typeface="Arial" panose="020B0604020202020204" pitchFamily="34" charset="0"/>
              <a:buChar char="•"/>
            </a:pPr>
            <a:r>
              <a:rPr lang="fr-BE" dirty="0"/>
              <a:t>Sujet à la critique</a:t>
            </a:r>
          </a:p>
          <a:p>
            <a:pPr marL="352425" lvl="1" algn="just">
              <a:lnSpc>
                <a:spcPts val="2700"/>
              </a:lnSpc>
            </a:pPr>
            <a:endParaRPr lang="fr-BE" dirty="0"/>
          </a:p>
          <a:p>
            <a:pPr algn="just">
              <a:lnSpc>
                <a:spcPts val="2700"/>
              </a:lnSpc>
            </a:pPr>
            <a:endParaRPr lang="fr-BE" dirty="0"/>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nl-BE" dirty="0" err="1"/>
              <a:t>Jurisprudence</a:t>
            </a:r>
            <a:r>
              <a:rPr lang="nl-BE" dirty="0"/>
              <a:t> (7)</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944301"/>
            <a:ext cx="8268788" cy="735001"/>
          </a:xfrm>
        </p:spPr>
        <p:txBody>
          <a:bodyPr>
            <a:normAutofit fontScale="90000"/>
          </a:bodyPr>
          <a:lstStyle/>
          <a:p>
            <a:pPr algn="just"/>
            <a:r>
              <a:rPr lang="fr-BE" sz="2400" dirty="0"/>
              <a:t>Une clause sur préavis peut-elle être appliquée dans le cadre du régime transitoire ? </a:t>
            </a:r>
            <a:endParaRPr lang="nl-BE" sz="2400" dirty="0"/>
          </a:p>
        </p:txBody>
      </p:sp>
      <p:pic>
        <p:nvPicPr>
          <p:cNvPr id="8" name="Picture 7">
            <a:extLst>
              <a:ext uri="{FF2B5EF4-FFF2-40B4-BE49-F238E27FC236}">
                <a16:creationId xmlns:a16="http://schemas.microsoft.com/office/drawing/2014/main" xmlns=""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710" y="1816552"/>
            <a:ext cx="257024" cy="308429"/>
          </a:xfrm>
          <a:prstGeom prst="rect">
            <a:avLst/>
          </a:prstGeom>
        </p:spPr>
      </p:pic>
      <p:pic>
        <p:nvPicPr>
          <p:cNvPr id="6" name="Picture 5">
            <a:extLst>
              <a:ext uri="{FF2B5EF4-FFF2-40B4-BE49-F238E27FC236}">
                <a16:creationId xmlns:a16="http://schemas.microsoft.com/office/drawing/2014/main" xmlns="" id="{101A3979-FD27-4430-9209-1086BEE041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46" y="4349092"/>
            <a:ext cx="195588" cy="308429"/>
          </a:xfrm>
          <a:prstGeom prst="rect">
            <a:avLst/>
          </a:prstGeom>
        </p:spPr>
      </p:pic>
    </p:spTree>
    <p:extLst>
      <p:ext uri="{BB962C8B-B14F-4D97-AF65-F5344CB8AC3E}">
        <p14:creationId xmlns:p14="http://schemas.microsoft.com/office/powerpoint/2010/main" val="1563702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23485" y="1660433"/>
            <a:ext cx="8297029" cy="4675557"/>
          </a:xfrm>
        </p:spPr>
        <p:txBody>
          <a:bodyPr>
            <a:noAutofit/>
          </a:bodyPr>
          <a:lstStyle/>
          <a:p>
            <a:pPr algn="just">
              <a:lnSpc>
                <a:spcPts val="2000"/>
              </a:lnSpc>
            </a:pPr>
            <a:r>
              <a:rPr lang="fr-BE" dirty="0"/>
              <a:t>Arrêts de la Cour constitutionnelle du 18 octobre 2018 et du 6 juin 2019 </a:t>
            </a:r>
          </a:p>
          <a:p>
            <a:pPr algn="just">
              <a:lnSpc>
                <a:spcPts val="2000"/>
              </a:lnSpc>
            </a:pPr>
            <a:endParaRPr lang="fr-BE" dirty="0"/>
          </a:p>
          <a:p>
            <a:pPr marL="285750" lvl="1" indent="-285750" algn="just">
              <a:lnSpc>
                <a:spcPts val="2000"/>
              </a:lnSpc>
              <a:buFont typeface="Arial" panose="020B0604020202020204" pitchFamily="34" charset="0"/>
              <a:buChar char="•"/>
            </a:pPr>
            <a:r>
              <a:rPr lang="fr-BE" dirty="0"/>
              <a:t>Deux affaires différentes mais faits similaires </a:t>
            </a:r>
          </a:p>
          <a:p>
            <a:pPr marL="823899" lvl="2" indent="-285750" algn="just">
              <a:lnSpc>
                <a:spcPts val="2000"/>
              </a:lnSpc>
              <a:buFontTx/>
              <a:buChar char="-"/>
            </a:pPr>
            <a:r>
              <a:rPr lang="fr-BE" sz="1400" dirty="0"/>
              <a:t>Contrat de travail ayant pris cours avant le 1</a:t>
            </a:r>
            <a:r>
              <a:rPr lang="fr-BE" sz="1400" baseline="30000" dirty="0"/>
              <a:t>er</a:t>
            </a:r>
            <a:r>
              <a:rPr lang="fr-BE" sz="1400" dirty="0"/>
              <a:t> janvier 2014 </a:t>
            </a:r>
          </a:p>
          <a:p>
            <a:pPr marL="823899" lvl="2" indent="-285750" algn="just">
              <a:lnSpc>
                <a:spcPts val="2000"/>
              </a:lnSpc>
              <a:buFontTx/>
              <a:buChar char="-"/>
            </a:pPr>
            <a:r>
              <a:rPr lang="fr-BE" sz="1400" dirty="0"/>
              <a:t>Clause sur préavis (fortement) en faveur du travailleur </a:t>
            </a:r>
            <a:r>
              <a:rPr lang="fr-BE" sz="1050" dirty="0"/>
              <a:t>(par rapport à la loi) </a:t>
            </a:r>
          </a:p>
          <a:p>
            <a:pPr marL="533400" lvl="2" algn="just">
              <a:lnSpc>
                <a:spcPts val="2000"/>
              </a:lnSpc>
            </a:pPr>
            <a:endParaRPr lang="fr-BE" sz="1150" dirty="0"/>
          </a:p>
          <a:p>
            <a:pPr marL="285750" lvl="1" indent="-285750" algn="just">
              <a:lnSpc>
                <a:spcPts val="2000"/>
              </a:lnSpc>
              <a:buFont typeface="Arial" panose="020B0604020202020204" pitchFamily="34" charset="0"/>
              <a:buChar char="•"/>
            </a:pPr>
            <a:r>
              <a:rPr lang="fr-BE" dirty="0"/>
              <a:t>La clause sur préavis doit-elle être appliquée pour l’étape 1 ? </a:t>
            </a:r>
          </a:p>
          <a:p>
            <a:pPr marL="823899" lvl="2" indent="-285750" algn="just">
              <a:lnSpc>
                <a:spcPts val="2000"/>
              </a:lnSpc>
              <a:buFontTx/>
              <a:buChar char="-"/>
            </a:pPr>
            <a:r>
              <a:rPr lang="fr-BE" sz="1400" dirty="0"/>
              <a:t>Pas de discussion concernant l’étape 2 : « nouveaux » délais de préavis pour l’étape 2… </a:t>
            </a:r>
          </a:p>
          <a:p>
            <a:pPr marL="823899" lvl="2" indent="-285750" algn="just">
              <a:lnSpc>
                <a:spcPts val="2000"/>
              </a:lnSpc>
              <a:buFontTx/>
              <a:buChar char="-"/>
            </a:pPr>
            <a:r>
              <a:rPr lang="fr-BE" sz="1400" dirty="0"/>
              <a:t>Etape 1</a:t>
            </a:r>
          </a:p>
          <a:p>
            <a:pPr lvl="3" algn="just">
              <a:lnSpc>
                <a:spcPts val="2000"/>
              </a:lnSpc>
              <a:buFont typeface="Symbol" panose="05050102010706020507" pitchFamily="18" charset="2"/>
              <a:buChar char="®"/>
            </a:pPr>
            <a:r>
              <a:rPr lang="fr-BE" sz="1400" dirty="0">
                <a:sym typeface="Wingdings" panose="05000000000000000000" pitchFamily="2" charset="2"/>
              </a:rPr>
              <a:t> travailleur : application de la clause sur préavis </a:t>
            </a:r>
          </a:p>
          <a:p>
            <a:pPr lvl="3" algn="just">
              <a:lnSpc>
                <a:spcPts val="2000"/>
              </a:lnSpc>
              <a:buFont typeface="Symbol" panose="05050102010706020507" pitchFamily="18" charset="2"/>
              <a:buChar char="®"/>
            </a:pPr>
            <a:r>
              <a:rPr lang="fr-BE" sz="1400" dirty="0">
                <a:sym typeface="Wingdings" panose="05000000000000000000" pitchFamily="2" charset="2"/>
              </a:rPr>
              <a:t> employeur : la clause sur préavis ne peut pas être appliquée </a:t>
            </a:r>
          </a:p>
          <a:p>
            <a:pPr lvl="4" algn="just">
              <a:lnSpc>
                <a:spcPts val="2000"/>
              </a:lnSpc>
              <a:buFont typeface="Symbol" panose="05050102010706020507" pitchFamily="18" charset="2"/>
              <a:buChar char="®"/>
            </a:pPr>
            <a:r>
              <a:rPr lang="fr-BE" sz="1400" dirty="0">
                <a:sym typeface="Wingdings" panose="05000000000000000000" pitchFamily="2" charset="2"/>
              </a:rPr>
              <a:t> un mois par année d’ancienneté (avec min. 3 mois) </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nl-BE" dirty="0" err="1"/>
              <a:t>Jurisprudence</a:t>
            </a:r>
            <a:r>
              <a:rPr lang="nl-BE" dirty="0"/>
              <a:t> (8)</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944301"/>
            <a:ext cx="8268788" cy="735001"/>
          </a:xfrm>
        </p:spPr>
        <p:txBody>
          <a:bodyPr>
            <a:normAutofit fontScale="90000"/>
          </a:bodyPr>
          <a:lstStyle/>
          <a:p>
            <a:pPr algn="just"/>
            <a:r>
              <a:rPr lang="fr-BE" sz="2400" dirty="0"/>
              <a:t>Une clause sur préavis peut-elle être appliquée dans le cadre du régime transitoire ? </a:t>
            </a:r>
            <a:endParaRPr lang="nl-BE" sz="2400" dirty="0"/>
          </a:p>
        </p:txBody>
      </p:sp>
      <p:pic>
        <p:nvPicPr>
          <p:cNvPr id="8" name="Picture 7">
            <a:extLst>
              <a:ext uri="{FF2B5EF4-FFF2-40B4-BE49-F238E27FC236}">
                <a16:creationId xmlns:a16="http://schemas.microsoft.com/office/drawing/2014/main" xmlns=""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92" y="1946873"/>
            <a:ext cx="257024" cy="308429"/>
          </a:xfrm>
          <a:prstGeom prst="rect">
            <a:avLst/>
          </a:prstGeom>
        </p:spPr>
      </p:pic>
    </p:spTree>
    <p:extLst>
      <p:ext uri="{BB962C8B-B14F-4D97-AF65-F5344CB8AC3E}">
        <p14:creationId xmlns:p14="http://schemas.microsoft.com/office/powerpoint/2010/main" val="1018224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23485" y="1660433"/>
            <a:ext cx="8297029" cy="4675557"/>
          </a:xfrm>
        </p:spPr>
        <p:txBody>
          <a:bodyPr>
            <a:noAutofit/>
          </a:bodyPr>
          <a:lstStyle/>
          <a:p>
            <a:pPr algn="just">
              <a:lnSpc>
                <a:spcPts val="2000"/>
              </a:lnSpc>
            </a:pPr>
            <a:r>
              <a:rPr lang="fr-BE" dirty="0"/>
              <a:t>Arrêts de la Cour constitutionnelle du 18 octobre 2018 et du 6 juin 2019 </a:t>
            </a:r>
          </a:p>
          <a:p>
            <a:pPr algn="just">
              <a:lnSpc>
                <a:spcPts val="2000"/>
              </a:lnSpc>
            </a:pPr>
            <a:endParaRPr lang="fr-BE" dirty="0"/>
          </a:p>
          <a:p>
            <a:pPr marL="285750" lvl="1" indent="-285750" algn="just">
              <a:lnSpc>
                <a:spcPts val="2000"/>
              </a:lnSpc>
              <a:buFont typeface="Arial" panose="020B0604020202020204" pitchFamily="34" charset="0"/>
              <a:buChar char="•"/>
            </a:pPr>
            <a:r>
              <a:rPr lang="fr-BE" dirty="0"/>
              <a:t>La Cour constitutionnelle ne statue que sur l’étape 1 : </a:t>
            </a:r>
          </a:p>
          <a:p>
            <a:pPr marL="823899" lvl="2" indent="-285750" algn="just">
              <a:lnSpc>
                <a:spcPts val="2000"/>
              </a:lnSpc>
              <a:buFontTx/>
              <a:buChar char="-"/>
            </a:pPr>
            <a:r>
              <a:rPr lang="fr-BE" sz="1400" dirty="0"/>
              <a:t>La loi est claire « </a:t>
            </a:r>
            <a:r>
              <a:rPr lang="fr-BE" sz="1400" i="1" dirty="0"/>
              <a:t>un mois par année d’ancienneté entamée, avec un minimum de trois mois </a:t>
            </a:r>
            <a:r>
              <a:rPr lang="fr-BE" sz="1400" dirty="0"/>
              <a:t>» un </a:t>
            </a:r>
          </a:p>
          <a:p>
            <a:pPr marL="823899" lvl="2" indent="-285750" algn="just">
              <a:lnSpc>
                <a:spcPts val="2000"/>
              </a:lnSpc>
              <a:buFontTx/>
              <a:buChar char="-"/>
            </a:pPr>
            <a:r>
              <a:rPr lang="fr-BE" sz="1400" dirty="0">
                <a:solidFill>
                  <a:schemeClr val="accent5"/>
                </a:solidFill>
              </a:rPr>
              <a:t>La loi ne permet pas d’exception à cette règle</a:t>
            </a:r>
          </a:p>
          <a:p>
            <a:pPr marL="823899" lvl="2" indent="-285750" algn="just">
              <a:lnSpc>
                <a:spcPts val="2000"/>
              </a:lnSpc>
              <a:buFontTx/>
              <a:buChar char="-"/>
            </a:pPr>
            <a:r>
              <a:rPr lang="fr-BE" sz="1400" dirty="0">
                <a:solidFill>
                  <a:schemeClr val="accent5"/>
                </a:solidFill>
              </a:rPr>
              <a:t>Les travaux préparatoires ne peuvent pas être pris en compte </a:t>
            </a:r>
          </a:p>
          <a:p>
            <a:pPr marL="533400" lvl="2" algn="just">
              <a:lnSpc>
                <a:spcPts val="1700"/>
              </a:lnSpc>
            </a:pPr>
            <a:endParaRPr lang="fr-BE" sz="1150" dirty="0"/>
          </a:p>
          <a:p>
            <a:pPr marL="285750" lvl="1" indent="-285750" algn="just">
              <a:lnSpc>
                <a:spcPts val="2000"/>
              </a:lnSpc>
              <a:buFont typeface="Arial" panose="020B0604020202020204" pitchFamily="34" charset="0"/>
              <a:buChar char="•"/>
            </a:pPr>
            <a:r>
              <a:rPr lang="fr-BE" dirty="0"/>
              <a:t>Cour constitutionnelle </a:t>
            </a:r>
          </a:p>
          <a:p>
            <a:pPr marL="533400" lvl="2" algn="just">
              <a:lnSpc>
                <a:spcPts val="2000"/>
              </a:lnSpc>
            </a:pPr>
            <a:r>
              <a:rPr lang="fr-BE" sz="1400" dirty="0"/>
              <a:t>MAIS :</a:t>
            </a:r>
          </a:p>
          <a:p>
            <a:pPr marL="823899" lvl="2" indent="-285750" algn="just">
              <a:lnSpc>
                <a:spcPts val="2000"/>
              </a:lnSpc>
              <a:buFontTx/>
              <a:buChar char="-"/>
            </a:pPr>
            <a:r>
              <a:rPr lang="fr-BE" sz="1400" dirty="0"/>
              <a:t>La loi (‘étape 1’) est contraire au principe constitutionnel d’égalité </a:t>
            </a:r>
          </a:p>
          <a:p>
            <a:pPr marL="823899" lvl="2" indent="-285750" algn="just">
              <a:lnSpc>
                <a:spcPts val="2000"/>
              </a:lnSpc>
              <a:buFontTx/>
              <a:buChar char="-"/>
            </a:pPr>
            <a:r>
              <a:rPr lang="fr-FR" sz="1400" dirty="0"/>
              <a:t>Il n'est pas normal que la clause sur préavis soit appliquée aux « employés inférieurs », alors que cela ne serait pas possible pour les « employés supérieurs »</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nl-BE" dirty="0" err="1"/>
              <a:t>Jurisprudence</a:t>
            </a:r>
            <a:r>
              <a:rPr lang="nl-BE" dirty="0"/>
              <a:t> (9)</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944301"/>
            <a:ext cx="8268788" cy="735001"/>
          </a:xfrm>
        </p:spPr>
        <p:txBody>
          <a:bodyPr>
            <a:normAutofit fontScale="90000"/>
          </a:bodyPr>
          <a:lstStyle/>
          <a:p>
            <a:pPr algn="just"/>
            <a:r>
              <a:rPr lang="fr-BE" sz="2400" dirty="0"/>
              <a:t>Une clause sur préavis peut-elle être appliquée dans le cadre du régime transitoire ? </a:t>
            </a:r>
            <a:endParaRPr lang="nl-BE" sz="2400" dirty="0"/>
          </a:p>
        </p:txBody>
      </p:sp>
      <p:pic>
        <p:nvPicPr>
          <p:cNvPr id="8" name="Picture 7">
            <a:extLst>
              <a:ext uri="{FF2B5EF4-FFF2-40B4-BE49-F238E27FC236}">
                <a16:creationId xmlns:a16="http://schemas.microsoft.com/office/drawing/2014/main" xmlns=""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92" y="1946873"/>
            <a:ext cx="257024" cy="308429"/>
          </a:xfrm>
          <a:prstGeom prst="rect">
            <a:avLst/>
          </a:prstGeom>
        </p:spPr>
      </p:pic>
    </p:spTree>
    <p:extLst>
      <p:ext uri="{BB962C8B-B14F-4D97-AF65-F5344CB8AC3E}">
        <p14:creationId xmlns:p14="http://schemas.microsoft.com/office/powerpoint/2010/main" val="3608197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549733" y="1679302"/>
            <a:ext cx="8297029" cy="3813117"/>
          </a:xfrm>
        </p:spPr>
        <p:txBody>
          <a:bodyPr>
            <a:noAutofit/>
          </a:bodyPr>
          <a:lstStyle/>
          <a:p>
            <a:pPr algn="just">
              <a:lnSpc>
                <a:spcPts val="2000"/>
              </a:lnSpc>
            </a:pPr>
            <a:r>
              <a:rPr lang="fr-BE" dirty="0"/>
              <a:t>Arrêts de la Cour constitutionnelle du 18 octobre 2018 et du 6 juin 2019 </a:t>
            </a:r>
          </a:p>
          <a:p>
            <a:pPr algn="just">
              <a:lnSpc>
                <a:spcPts val="2000"/>
              </a:lnSpc>
            </a:pPr>
            <a:endParaRPr lang="fr-BE" dirty="0"/>
          </a:p>
          <a:p>
            <a:pPr marL="285750" lvl="1" indent="-285750" algn="just">
              <a:lnSpc>
                <a:spcPts val="2000"/>
              </a:lnSpc>
              <a:buFont typeface="Arial" panose="020B0604020202020204" pitchFamily="34" charset="0"/>
              <a:buChar char="•"/>
            </a:pPr>
            <a:r>
              <a:rPr lang="fr-BE" b="1" dirty="0"/>
              <a:t>Conclusion</a:t>
            </a:r>
          </a:p>
          <a:p>
            <a:pPr marL="823899" lvl="2" indent="-285750" algn="just">
              <a:lnSpc>
                <a:spcPts val="2000"/>
              </a:lnSpc>
              <a:buFontTx/>
              <a:buChar char="-"/>
            </a:pPr>
            <a:r>
              <a:rPr lang="fr-BE" dirty="0"/>
              <a:t>Tenir compte de la clause sur préavis pour l’étape 1</a:t>
            </a:r>
          </a:p>
          <a:p>
            <a:pPr marL="823899" lvl="2" indent="-285750" algn="just">
              <a:lnSpc>
                <a:spcPts val="2000"/>
              </a:lnSpc>
              <a:buFontTx/>
              <a:buChar char="-"/>
            </a:pPr>
            <a:r>
              <a:rPr lang="fr-BE" sz="1400" dirty="0"/>
              <a:t>Tant pour les « employés inférieurs » que pour les « employés supérieurs »</a:t>
            </a:r>
          </a:p>
          <a:p>
            <a:pPr marL="823899" lvl="2" indent="-285750" algn="just">
              <a:lnSpc>
                <a:spcPts val="2000"/>
              </a:lnSpc>
              <a:buFontTx/>
              <a:buChar char="-"/>
            </a:pPr>
            <a:r>
              <a:rPr lang="fr-BE" sz="1400" dirty="0"/>
              <a:t>Et quid si la clause sur préavis est défavorable au travailleur ?  </a:t>
            </a:r>
          </a:p>
          <a:p>
            <a:pPr lvl="2" algn="just">
              <a:lnSpc>
                <a:spcPts val="2000"/>
              </a:lnSpc>
            </a:pPr>
            <a:endParaRPr lang="fr-BE" sz="1150" dirty="0"/>
          </a:p>
          <a:p>
            <a:pPr marL="285750" lvl="1" indent="-285750" algn="just">
              <a:lnSpc>
                <a:spcPts val="2000"/>
              </a:lnSpc>
              <a:buFont typeface="Arial" panose="020B0604020202020204" pitchFamily="34" charset="0"/>
              <a:buChar char="•"/>
            </a:pPr>
            <a:r>
              <a:rPr lang="fr-FR" dirty="0"/>
              <a:t>S’agit-il du dernier mot sur le sort des clauses sur préavis conclues avant le 1</a:t>
            </a:r>
            <a:r>
              <a:rPr lang="fr-FR" baseline="30000" dirty="0"/>
              <a:t>er</a:t>
            </a:r>
            <a:r>
              <a:rPr lang="fr-FR" dirty="0"/>
              <a:t> janvier 2014 ?</a:t>
            </a:r>
          </a:p>
          <a:p>
            <a:pPr marL="823899" lvl="2" indent="-285750" algn="just">
              <a:lnSpc>
                <a:spcPts val="2000"/>
              </a:lnSpc>
              <a:buFontTx/>
              <a:buChar char="-"/>
            </a:pPr>
            <a:r>
              <a:rPr lang="fr-BE" sz="1400" dirty="0"/>
              <a:t>Quid de l’étape 2 ? Faut-il aussi appliquer la clause sur préavis pour l’étape 2 ?</a:t>
            </a:r>
          </a:p>
          <a:p>
            <a:pPr marL="823899" lvl="2" indent="-285750" algn="just">
              <a:lnSpc>
                <a:spcPts val="2000"/>
              </a:lnSpc>
              <a:buFontTx/>
              <a:buChar char="-"/>
            </a:pPr>
            <a:r>
              <a:rPr lang="fr-BE" sz="1400" dirty="0"/>
              <a:t>Faut-il appliquer la clause sur préavis sur l’entièreté de l’ancienneté (étape 1 + étape 2) ? </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nl-BE" dirty="0" err="1"/>
              <a:t>Jurisprudence</a:t>
            </a:r>
            <a:r>
              <a:rPr lang="nl-BE" dirty="0"/>
              <a:t> (10)</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944301"/>
            <a:ext cx="8268788" cy="735001"/>
          </a:xfrm>
        </p:spPr>
        <p:txBody>
          <a:bodyPr>
            <a:normAutofit fontScale="90000"/>
          </a:bodyPr>
          <a:lstStyle/>
          <a:p>
            <a:pPr algn="just"/>
            <a:r>
              <a:rPr lang="fr-BE" sz="2400" dirty="0"/>
              <a:t>Une clause sur préavis peut-elle être appliquée dans le cadre du régime transitoire ? </a:t>
            </a:r>
            <a:endParaRPr lang="nl-BE" sz="2400" dirty="0"/>
          </a:p>
        </p:txBody>
      </p:sp>
      <p:pic>
        <p:nvPicPr>
          <p:cNvPr id="8" name="Picture 7">
            <a:extLst>
              <a:ext uri="{FF2B5EF4-FFF2-40B4-BE49-F238E27FC236}">
                <a16:creationId xmlns:a16="http://schemas.microsoft.com/office/drawing/2014/main" xmlns=""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92" y="1946873"/>
            <a:ext cx="257024" cy="308429"/>
          </a:xfrm>
          <a:prstGeom prst="rect">
            <a:avLst/>
          </a:prstGeom>
        </p:spPr>
      </p:pic>
    </p:spTree>
    <p:extLst>
      <p:ext uri="{BB962C8B-B14F-4D97-AF65-F5344CB8AC3E}">
        <p14:creationId xmlns:p14="http://schemas.microsoft.com/office/powerpoint/2010/main" val="342671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509452" y="1711234"/>
            <a:ext cx="8297029" cy="2683905"/>
          </a:xfrm>
        </p:spPr>
        <p:txBody>
          <a:bodyPr>
            <a:noAutofit/>
          </a:bodyPr>
          <a:lstStyle/>
          <a:p>
            <a:pPr algn="just">
              <a:lnSpc>
                <a:spcPts val="2000"/>
              </a:lnSpc>
            </a:pPr>
            <a:r>
              <a:rPr lang="fr-BE" dirty="0"/>
              <a:t>Comment calculer ‘l’étape 1’ ?</a:t>
            </a:r>
          </a:p>
          <a:p>
            <a:pPr marL="285750" lvl="1" indent="-285750" algn="just">
              <a:lnSpc>
                <a:spcPts val="2000"/>
              </a:lnSpc>
              <a:buFont typeface="Arial" panose="020B0604020202020204" pitchFamily="34" charset="0"/>
              <a:buChar char="•"/>
            </a:pPr>
            <a:r>
              <a:rPr lang="fr-BE" dirty="0"/>
              <a:t>Délai de préavis réduit (7 jours) pour ‘l’étape 1’ ? </a:t>
            </a:r>
          </a:p>
          <a:p>
            <a:pPr marL="285750" lvl="1" indent="-285750" algn="just">
              <a:lnSpc>
                <a:spcPts val="2000"/>
              </a:lnSpc>
              <a:buFont typeface="Arial" panose="020B0604020202020204" pitchFamily="34" charset="0"/>
              <a:buChar char="•"/>
            </a:pPr>
            <a:r>
              <a:rPr lang="fr-BE" dirty="0"/>
              <a:t>Jurisprudence : </a:t>
            </a:r>
          </a:p>
          <a:p>
            <a:pPr marL="823899" lvl="2" indent="-285750" algn="just">
              <a:lnSpc>
                <a:spcPts val="2000"/>
              </a:lnSpc>
              <a:buFontTx/>
              <a:buChar char="-"/>
            </a:pPr>
            <a:r>
              <a:rPr lang="fr-FR" sz="1400" dirty="0"/>
              <a:t>Le délai de préavis réduit ne peut être pris en compte que si le licenciement lui-même a lieu avant la fin de la période d'essai.</a:t>
            </a:r>
            <a:endParaRPr lang="fr-BE" sz="1400" dirty="0"/>
          </a:p>
          <a:p>
            <a:pPr marL="823899" lvl="2" indent="-285750" algn="just">
              <a:lnSpc>
                <a:spcPts val="2000"/>
              </a:lnSpc>
              <a:buFontTx/>
              <a:buChar char="-"/>
            </a:pPr>
            <a:r>
              <a:rPr lang="fr-BE" sz="1400" dirty="0"/>
              <a:t>Dans tous les autres cas : règles normales de la « double photo » </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nl-BE" dirty="0" err="1"/>
              <a:t>Jurisprudence</a:t>
            </a:r>
            <a:r>
              <a:rPr lang="nl-BE" dirty="0"/>
              <a:t> (11)</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25479" y="731521"/>
            <a:ext cx="8268788" cy="1215352"/>
          </a:xfrm>
        </p:spPr>
        <p:txBody>
          <a:bodyPr>
            <a:normAutofit/>
          </a:bodyPr>
          <a:lstStyle/>
          <a:p>
            <a:r>
              <a:rPr lang="fr-BE" sz="2400" dirty="0"/>
              <a:t>Quid si la période d’essai n’a pas encore expiré au 31 décembre 2013 ?</a:t>
            </a:r>
            <a:br>
              <a:rPr lang="fr-BE" sz="2400" dirty="0"/>
            </a:br>
            <a:endParaRPr lang="fr-BE" sz="2400" dirty="0"/>
          </a:p>
        </p:txBody>
      </p:sp>
      <p:pic>
        <p:nvPicPr>
          <p:cNvPr id="8" name="Picture 7">
            <a:extLst>
              <a:ext uri="{FF2B5EF4-FFF2-40B4-BE49-F238E27FC236}">
                <a16:creationId xmlns:a16="http://schemas.microsoft.com/office/drawing/2014/main" xmlns=""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428" y="2155878"/>
            <a:ext cx="257024" cy="308429"/>
          </a:xfrm>
          <a:prstGeom prst="rect">
            <a:avLst/>
          </a:prstGeom>
        </p:spPr>
      </p:pic>
    </p:spTree>
    <p:extLst>
      <p:ext uri="{BB962C8B-B14F-4D97-AF65-F5344CB8AC3E}">
        <p14:creationId xmlns:p14="http://schemas.microsoft.com/office/powerpoint/2010/main" val="2834187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509452" y="1711234"/>
            <a:ext cx="8297029" cy="3579223"/>
          </a:xfrm>
        </p:spPr>
        <p:txBody>
          <a:bodyPr>
            <a:noAutofit/>
          </a:bodyPr>
          <a:lstStyle/>
          <a:p>
            <a:pPr algn="just">
              <a:lnSpc>
                <a:spcPts val="2200"/>
              </a:lnSpc>
            </a:pPr>
            <a:r>
              <a:rPr lang="fr-BE" dirty="0"/>
              <a:t>Faits :</a:t>
            </a:r>
          </a:p>
          <a:p>
            <a:pPr marL="285750" lvl="1" indent="-285750" algn="just">
              <a:lnSpc>
                <a:spcPts val="2200"/>
              </a:lnSpc>
              <a:buFont typeface="Arial" panose="020B0604020202020204" pitchFamily="34" charset="0"/>
              <a:buChar char="•"/>
            </a:pPr>
            <a:r>
              <a:rPr lang="fr-BE" dirty="0"/>
              <a:t>Contrat de travail à durée indéterminée entre l’employeur et le travailleur, ayant pris cours le 23 janvier 2007 </a:t>
            </a:r>
            <a:r>
              <a:rPr lang="fr-BE" sz="1200" dirty="0"/>
              <a:t>(= avant le 1</a:t>
            </a:r>
            <a:r>
              <a:rPr lang="fr-BE" sz="1200" baseline="30000" dirty="0"/>
              <a:t>er</a:t>
            </a:r>
            <a:r>
              <a:rPr lang="fr-BE" sz="1200" dirty="0"/>
              <a:t> janvier 2014) </a:t>
            </a:r>
          </a:p>
          <a:p>
            <a:pPr marL="285750" lvl="1" indent="-285750" algn="just">
              <a:lnSpc>
                <a:spcPts val="2200"/>
              </a:lnSpc>
              <a:buFont typeface="Arial" panose="020B0604020202020204" pitchFamily="34" charset="0"/>
              <a:buChar char="•"/>
            </a:pPr>
            <a:r>
              <a:rPr lang="fr-BE" dirty="0" err="1"/>
              <a:t>Etait</a:t>
            </a:r>
            <a:r>
              <a:rPr lang="fr-BE" dirty="0"/>
              <a:t> préalablement occupé en tant que travailleur intérimaire auprès du même employeur (du 4 septembre 2006 au 22 janvier 2007 inclus) </a:t>
            </a:r>
          </a:p>
          <a:p>
            <a:pPr marL="285750" lvl="1" indent="-285750" algn="just">
              <a:lnSpc>
                <a:spcPts val="2200"/>
              </a:lnSpc>
              <a:buFont typeface="Arial" panose="020B0604020202020204" pitchFamily="34" charset="0"/>
              <a:buChar char="•"/>
            </a:pPr>
            <a:r>
              <a:rPr lang="fr-BE" dirty="0"/>
              <a:t>L’employeur rompt le contrat de travail le 8 septembre 2017 </a:t>
            </a:r>
            <a:r>
              <a:rPr lang="fr-BE" sz="1200" dirty="0"/>
              <a:t>(= après le 1</a:t>
            </a:r>
            <a:r>
              <a:rPr lang="fr-BE" sz="1200" baseline="30000" dirty="0"/>
              <a:t>er</a:t>
            </a:r>
            <a:r>
              <a:rPr lang="fr-BE" sz="1200" dirty="0"/>
              <a:t> janvier 2014) </a:t>
            </a:r>
            <a:endParaRPr lang="fr-BE" sz="1600" dirty="0"/>
          </a:p>
          <a:p>
            <a:pPr lvl="1" algn="just">
              <a:lnSpc>
                <a:spcPts val="2200"/>
              </a:lnSpc>
            </a:pPr>
            <a:endParaRPr lang="fr-BE" sz="1200" dirty="0"/>
          </a:p>
          <a:p>
            <a:pPr algn="just">
              <a:lnSpc>
                <a:spcPts val="2200"/>
              </a:lnSpc>
            </a:pPr>
            <a:r>
              <a:rPr lang="fr-BE" dirty="0"/>
              <a:t>L’ancienneté assimilée en tant que travailleur intérimaire peut-elle être prise en compte </a:t>
            </a:r>
            <a:r>
              <a:rPr lang="fr-BE" sz="1400" dirty="0"/>
              <a:t>(voir slide 6) </a:t>
            </a:r>
            <a:r>
              <a:rPr lang="fr-BE" dirty="0"/>
              <a:t>? </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nl-BE" dirty="0" err="1"/>
              <a:t>Jurisprudence</a:t>
            </a:r>
            <a:r>
              <a:rPr lang="nl-BE" dirty="0"/>
              <a:t> (12)</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37519" y="955731"/>
            <a:ext cx="8268788" cy="1215352"/>
          </a:xfrm>
        </p:spPr>
        <p:txBody>
          <a:bodyPr>
            <a:normAutofit fontScale="90000"/>
          </a:bodyPr>
          <a:lstStyle/>
          <a:p>
            <a:r>
              <a:rPr lang="fr-FR" sz="2400" dirty="0"/>
              <a:t>L'ancienneté assimilée en tant que travailleur intérimaire acquise avant le 1</a:t>
            </a:r>
            <a:r>
              <a:rPr lang="fr-FR" sz="2400" baseline="30000" dirty="0"/>
              <a:t>er</a:t>
            </a:r>
            <a:r>
              <a:rPr lang="fr-FR" sz="2400" dirty="0"/>
              <a:t> janvier 2014 peut-elle être prise en compte ?</a:t>
            </a:r>
            <a:r>
              <a:rPr lang="nl-BE" sz="2400" dirty="0"/>
              <a:t/>
            </a:r>
            <a:br>
              <a:rPr lang="nl-BE" sz="2400" dirty="0"/>
            </a:br>
            <a:endParaRPr lang="nl-BE" sz="2400" dirty="0"/>
          </a:p>
        </p:txBody>
      </p:sp>
      <p:pic>
        <p:nvPicPr>
          <p:cNvPr id="8" name="Picture 7">
            <a:extLst>
              <a:ext uri="{FF2B5EF4-FFF2-40B4-BE49-F238E27FC236}">
                <a16:creationId xmlns:a16="http://schemas.microsoft.com/office/drawing/2014/main" xmlns=""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187" y="2028298"/>
            <a:ext cx="257024" cy="308429"/>
          </a:xfrm>
          <a:prstGeom prst="rect">
            <a:avLst/>
          </a:prstGeom>
        </p:spPr>
      </p:pic>
      <p:pic>
        <p:nvPicPr>
          <p:cNvPr id="6" name="Picture 5">
            <a:extLst>
              <a:ext uri="{FF2B5EF4-FFF2-40B4-BE49-F238E27FC236}">
                <a16:creationId xmlns:a16="http://schemas.microsoft.com/office/drawing/2014/main" xmlns="" id="{BC6BF805-549F-4604-B64C-B961EEEFD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187" y="4367059"/>
            <a:ext cx="257024" cy="308429"/>
          </a:xfrm>
          <a:prstGeom prst="rect">
            <a:avLst/>
          </a:prstGeom>
        </p:spPr>
      </p:pic>
    </p:spTree>
    <p:extLst>
      <p:ext uri="{BB962C8B-B14F-4D97-AF65-F5344CB8AC3E}">
        <p14:creationId xmlns:p14="http://schemas.microsoft.com/office/powerpoint/2010/main" val="1397311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559588" y="1933303"/>
            <a:ext cx="8297029" cy="3579223"/>
          </a:xfrm>
        </p:spPr>
        <p:txBody>
          <a:bodyPr>
            <a:noAutofit/>
          </a:bodyPr>
          <a:lstStyle/>
          <a:p>
            <a:pPr algn="just">
              <a:lnSpc>
                <a:spcPts val="2600"/>
              </a:lnSpc>
            </a:pPr>
            <a:endParaRPr lang="fr-BE" dirty="0"/>
          </a:p>
          <a:p>
            <a:pPr algn="just">
              <a:lnSpc>
                <a:spcPts val="2600"/>
              </a:lnSpc>
            </a:pPr>
            <a:r>
              <a:rPr lang="fr-BE" dirty="0"/>
              <a:t>Tribunal du travail de Charleroi (9 mars 2020) :</a:t>
            </a:r>
          </a:p>
          <a:p>
            <a:pPr marL="285750" lvl="1" indent="-285750" algn="just">
              <a:lnSpc>
                <a:spcPts val="2200"/>
              </a:lnSpc>
              <a:buFont typeface="Arial" panose="020B0604020202020204" pitchFamily="34" charset="0"/>
              <a:buChar char="•"/>
            </a:pPr>
            <a:r>
              <a:rPr lang="fr-BE" dirty="0"/>
              <a:t>Non, car la règle concernant l’ancienneté assimilée en tant que travailleur intérimaire n’était pas encore d’application en 2007 </a:t>
            </a:r>
          </a:p>
          <a:p>
            <a:pPr marL="285750" lvl="1" indent="-285750" algn="just">
              <a:lnSpc>
                <a:spcPts val="2200"/>
              </a:lnSpc>
              <a:buFont typeface="Arial" panose="020B0604020202020204" pitchFamily="34" charset="0"/>
              <a:buChar char="•"/>
            </a:pPr>
            <a:r>
              <a:rPr lang="fr-BE" dirty="0"/>
              <a:t>La règle concernant l’ancienneté assimilée n’a été introduite que par la loi AIP entrée en vigueur le 1</a:t>
            </a:r>
            <a:r>
              <a:rPr lang="fr-BE" baseline="30000" dirty="0"/>
              <a:t>er</a:t>
            </a:r>
            <a:r>
              <a:rPr lang="fr-BE" dirty="0"/>
              <a:t> janvier 2012 </a:t>
            </a:r>
            <a:r>
              <a:rPr lang="fr-BE" dirty="0">
                <a:sym typeface="Symbol"/>
              </a:rPr>
              <a:t> 3 possibilités en pratique :</a:t>
            </a:r>
            <a:endParaRPr lang="fr-BE" dirty="0"/>
          </a:p>
          <a:p>
            <a:pPr marL="823899" lvl="2" indent="-285750" algn="just">
              <a:lnSpc>
                <a:spcPts val="2200"/>
              </a:lnSpc>
              <a:buFontTx/>
              <a:buChar char="-"/>
            </a:pPr>
            <a:r>
              <a:rPr lang="fr-BE" sz="1400" dirty="0"/>
              <a:t>Contrat de travail ayant pris cours le 1</a:t>
            </a:r>
            <a:r>
              <a:rPr lang="fr-BE" sz="1400" baseline="30000" dirty="0"/>
              <a:t>er</a:t>
            </a:r>
            <a:r>
              <a:rPr lang="fr-BE" sz="1400" dirty="0"/>
              <a:t> janvier 2014 ou après : prise en compte de l’ancienneté assimilée en tant que travailleur intérimaire (conformément à l’art. 37/4 LCT ; LSU) </a:t>
            </a:r>
          </a:p>
          <a:p>
            <a:pPr marL="823899" lvl="2" indent="-285750" algn="just">
              <a:lnSpc>
                <a:spcPts val="2200"/>
              </a:lnSpc>
              <a:buFontTx/>
              <a:buChar char="-"/>
            </a:pPr>
            <a:r>
              <a:rPr lang="fr-BE" sz="1400" dirty="0"/>
              <a:t>Contrat de travail ayant pris cours après le 31 décembre 2011 mais avant le 1</a:t>
            </a:r>
            <a:r>
              <a:rPr lang="fr-BE" sz="1400" baseline="30000" dirty="0"/>
              <a:t>er</a:t>
            </a:r>
            <a:r>
              <a:rPr lang="fr-BE" sz="1400" dirty="0"/>
              <a:t> janvier 2014 : prise en compte de l’ancienneté assimilée en tant que travailleur intérimaire (conformément à l’art. 86/2 LCT ; loi AIP) </a:t>
            </a:r>
          </a:p>
          <a:p>
            <a:pPr marL="823899" lvl="2" indent="-285750" algn="just">
              <a:lnSpc>
                <a:spcPts val="2200"/>
              </a:lnSpc>
              <a:buFontTx/>
              <a:buChar char="-"/>
            </a:pPr>
            <a:r>
              <a:rPr lang="fr-BE" sz="1400" dirty="0"/>
              <a:t>Contrat de travail ayant pris cours avant le 1</a:t>
            </a:r>
            <a:r>
              <a:rPr lang="fr-BE" sz="1400" baseline="30000" dirty="0"/>
              <a:t>er</a:t>
            </a:r>
            <a:r>
              <a:rPr lang="fr-BE" sz="1400" dirty="0"/>
              <a:t> janvier 2012 : l’ancienneté assimilée en tant que travailleur intérimaire n’est </a:t>
            </a:r>
            <a:r>
              <a:rPr lang="fr-BE" sz="1400" u="sng" dirty="0"/>
              <a:t>pas</a:t>
            </a:r>
            <a:r>
              <a:rPr lang="fr-BE" sz="1400" dirty="0"/>
              <a:t> prise en compte</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a:bodyPr>
          <a:lstStyle/>
          <a:p>
            <a:r>
              <a:rPr lang="nl-BE" dirty="0" err="1"/>
              <a:t>Jurisprudence</a:t>
            </a:r>
            <a:r>
              <a:rPr lang="nl-BE" dirty="0"/>
              <a:t> (13)</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37519" y="955731"/>
            <a:ext cx="8268788" cy="1215352"/>
          </a:xfrm>
        </p:spPr>
        <p:txBody>
          <a:bodyPr>
            <a:normAutofit fontScale="90000"/>
          </a:bodyPr>
          <a:lstStyle/>
          <a:p>
            <a:r>
              <a:rPr lang="fr-FR" sz="2400" dirty="0"/>
              <a:t>L'ancienneté assimilée en tant que travailleur intérimaire acquise avant le 1</a:t>
            </a:r>
            <a:r>
              <a:rPr lang="fr-FR" sz="2400" baseline="30000" dirty="0"/>
              <a:t>er</a:t>
            </a:r>
            <a:r>
              <a:rPr lang="fr-FR" sz="2400" dirty="0"/>
              <a:t> janvier 2014 peut-elle être prise en compte ?</a:t>
            </a:r>
            <a:r>
              <a:rPr lang="nl-BE" sz="2400" dirty="0"/>
              <a:t/>
            </a:r>
            <a:br>
              <a:rPr lang="nl-BE" sz="2400" dirty="0"/>
            </a:br>
            <a:endParaRPr lang="nl-BE" sz="2400" dirty="0"/>
          </a:p>
        </p:txBody>
      </p:sp>
      <p:pic>
        <p:nvPicPr>
          <p:cNvPr id="8" name="Picture 7">
            <a:extLst>
              <a:ext uri="{FF2B5EF4-FFF2-40B4-BE49-F238E27FC236}">
                <a16:creationId xmlns:a16="http://schemas.microsoft.com/office/drawing/2014/main" xmlns=""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187" y="2028298"/>
            <a:ext cx="257024" cy="308429"/>
          </a:xfrm>
          <a:prstGeom prst="rect">
            <a:avLst/>
          </a:prstGeom>
        </p:spPr>
      </p:pic>
    </p:spTree>
    <p:extLst>
      <p:ext uri="{BB962C8B-B14F-4D97-AF65-F5344CB8AC3E}">
        <p14:creationId xmlns:p14="http://schemas.microsoft.com/office/powerpoint/2010/main" val="105107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ACBB4883-2E85-42CB-9018-65714931EE76}"/>
              </a:ext>
            </a:extLst>
          </p:cNvPr>
          <p:cNvSpPr>
            <a:spLocks noGrp="1"/>
          </p:cNvSpPr>
          <p:nvPr>
            <p:ph type="body" sz="quarter" idx="10"/>
          </p:nvPr>
        </p:nvSpPr>
        <p:spPr>
          <a:xfrm>
            <a:off x="1227910" y="1296225"/>
            <a:ext cx="7759334" cy="914400"/>
          </a:xfrm>
        </p:spPr>
        <p:txBody>
          <a:bodyPr/>
          <a:lstStyle/>
          <a:p>
            <a:r>
              <a:rPr lang="fr-BE" dirty="0"/>
              <a:t>Quels sont les « </a:t>
            </a:r>
            <a:r>
              <a:rPr lang="fr-BE" i="1" dirty="0"/>
              <a:t>in &amp; </a:t>
            </a:r>
            <a:r>
              <a:rPr lang="fr-BE" i="1" dirty="0" err="1"/>
              <a:t>outs</a:t>
            </a:r>
            <a:r>
              <a:rPr lang="fr-BE" dirty="0"/>
              <a:t> » ? </a:t>
            </a:r>
          </a:p>
        </p:txBody>
      </p:sp>
      <p:sp>
        <p:nvSpPr>
          <p:cNvPr id="4" name="Title 3">
            <a:extLst>
              <a:ext uri="{FF2B5EF4-FFF2-40B4-BE49-F238E27FC236}">
                <a16:creationId xmlns:a16="http://schemas.microsoft.com/office/drawing/2014/main" xmlns="" id="{9DCAD537-A383-4786-9966-A7F98C1076AE}"/>
              </a:ext>
            </a:extLst>
          </p:cNvPr>
          <p:cNvSpPr>
            <a:spLocks noGrp="1"/>
          </p:cNvSpPr>
          <p:nvPr>
            <p:ph type="title"/>
          </p:nvPr>
        </p:nvSpPr>
        <p:spPr>
          <a:xfrm>
            <a:off x="521494" y="241364"/>
            <a:ext cx="8465750" cy="808737"/>
          </a:xfrm>
        </p:spPr>
        <p:txBody>
          <a:bodyPr>
            <a:normAutofit fontScale="90000"/>
          </a:bodyPr>
          <a:lstStyle/>
          <a:p>
            <a:r>
              <a:rPr lang="fr-BE" sz="3200" dirty="0"/>
              <a:t>Partie 3 : Comment calculer l’indemnité compensatoire de préavis ?</a:t>
            </a:r>
          </a:p>
        </p:txBody>
      </p:sp>
      <p:pic>
        <p:nvPicPr>
          <p:cNvPr id="7" name="Picture 6">
            <a:extLst>
              <a:ext uri="{FF2B5EF4-FFF2-40B4-BE49-F238E27FC236}">
                <a16:creationId xmlns:a16="http://schemas.microsoft.com/office/drawing/2014/main" xmlns="" id="{1658907F-22B7-4E83-B1A7-49D0E3CE7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05" y="1338415"/>
            <a:ext cx="762000" cy="914401"/>
          </a:xfrm>
          <a:prstGeom prst="rect">
            <a:avLst/>
          </a:prstGeom>
        </p:spPr>
      </p:pic>
      <p:pic>
        <p:nvPicPr>
          <p:cNvPr id="8" name="Picture Placeholder 7" descr="A picture containing indoor&#10;&#10;Description automatically generated">
            <a:extLst>
              <a:ext uri="{FF2B5EF4-FFF2-40B4-BE49-F238E27FC236}">
                <a16:creationId xmlns:a16="http://schemas.microsoft.com/office/drawing/2014/main" xmlns="" id="{ADB96DE9-E100-4AAC-A77F-36746096B28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4572000" y="1296225"/>
            <a:ext cx="3781044" cy="4498848"/>
          </a:xfrm>
        </p:spPr>
      </p:pic>
    </p:spTree>
    <p:extLst>
      <p:ext uri="{BB962C8B-B14F-4D97-AF65-F5344CB8AC3E}">
        <p14:creationId xmlns:p14="http://schemas.microsoft.com/office/powerpoint/2010/main" val="2752225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559588" y="1933303"/>
            <a:ext cx="8297029" cy="3579223"/>
          </a:xfrm>
        </p:spPr>
        <p:txBody>
          <a:bodyPr>
            <a:noAutofit/>
          </a:bodyPr>
          <a:lstStyle/>
          <a:p>
            <a:pPr algn="just"/>
            <a:r>
              <a:rPr lang="fr-BE" kern="0" dirty="0"/>
              <a:t>Rémunération en cours</a:t>
            </a:r>
          </a:p>
          <a:p>
            <a:pPr marL="266700" lvl="1" indent="-266700">
              <a:buFont typeface="Arial" panose="020B0604020202020204" pitchFamily="34" charset="0"/>
              <a:buChar char="•"/>
            </a:pPr>
            <a:r>
              <a:rPr lang="fr-BE" kern="0" dirty="0"/>
              <a:t>= rémunération à laquelle le travailleur a droit au moment de la rupture du contrat de travail</a:t>
            </a:r>
          </a:p>
          <a:p>
            <a:pPr marL="812800" lvl="3" indent="-285750">
              <a:buFont typeface="Arial" panose="020B0604020202020204" pitchFamily="34" charset="0"/>
              <a:buChar char="‒"/>
            </a:pPr>
            <a:r>
              <a:rPr lang="fr-BE" sz="1400" kern="0" dirty="0"/>
              <a:t>rémunération fixe  </a:t>
            </a:r>
          </a:p>
          <a:p>
            <a:pPr marL="812800" lvl="3" indent="-285750">
              <a:buFont typeface="Arial" panose="020B0604020202020204" pitchFamily="34" charset="0"/>
              <a:buChar char="‒"/>
            </a:pPr>
            <a:r>
              <a:rPr lang="fr-BE" sz="1400" kern="0" dirty="0">
                <a:sym typeface="Wingdings" panose="05000000000000000000" pitchFamily="2" charset="2"/>
              </a:rPr>
              <a:t>rémunération variable   12 mois qui précèdent  («</a:t>
            </a:r>
            <a:r>
              <a:rPr lang="fr-BE" sz="1400" i="1" kern="0" dirty="0">
                <a:sym typeface="Wingdings" panose="05000000000000000000" pitchFamily="2" charset="2"/>
              </a:rPr>
              <a:t> dont le droit au paiement est exigible dans les 12 mois qui précèdent le licenciement </a:t>
            </a:r>
            <a:r>
              <a:rPr lang="fr-BE" sz="1400" kern="0" dirty="0">
                <a:sym typeface="Wingdings" panose="05000000000000000000" pitchFamily="2" charset="2"/>
              </a:rPr>
              <a:t>»)</a:t>
            </a:r>
          </a:p>
          <a:p>
            <a:pPr marL="527050" lvl="3"/>
            <a:endParaRPr lang="fr-BE" kern="0" dirty="0">
              <a:sym typeface="Wingdings" panose="05000000000000000000" pitchFamily="2" charset="2"/>
            </a:endParaRPr>
          </a:p>
          <a:p>
            <a:pPr marL="285750" lvl="1" indent="-285750" algn="just">
              <a:buFont typeface="Arial" panose="020B0604020202020204" pitchFamily="34" charset="0"/>
              <a:buChar char="•"/>
            </a:pPr>
            <a:r>
              <a:rPr lang="fr-BE" kern="0" dirty="0">
                <a:sym typeface="Wingdings" panose="05000000000000000000" pitchFamily="2" charset="2"/>
              </a:rPr>
              <a:t>Toute rémunération variable (ou avantage variable) payée dans les 12 mois qui précèdent le licenciement ne doit nécessairement être prise en compte : </a:t>
            </a:r>
          </a:p>
          <a:p>
            <a:pPr marL="823899" lvl="2" indent="-285750" algn="just">
              <a:lnSpc>
                <a:spcPts val="2200"/>
              </a:lnSpc>
              <a:buFontTx/>
              <a:buChar char="-"/>
            </a:pPr>
            <a:r>
              <a:rPr lang="fr-BE" sz="1400" kern="0" dirty="0">
                <a:solidFill>
                  <a:schemeClr val="accent5"/>
                </a:solidFill>
              </a:rPr>
              <a:t>Prime unique ou exceptionnelle ? </a:t>
            </a:r>
          </a:p>
          <a:p>
            <a:pPr marL="823899" lvl="2" indent="-285750" algn="just">
              <a:lnSpc>
                <a:spcPts val="2200"/>
              </a:lnSpc>
              <a:buFontTx/>
              <a:buChar char="-"/>
            </a:pPr>
            <a:r>
              <a:rPr lang="fr-BE" sz="1400" kern="0" dirty="0">
                <a:solidFill>
                  <a:schemeClr val="accent5"/>
                </a:solidFill>
              </a:rPr>
              <a:t>Pas ou plus droit à la prime au moment du licenciement ? </a:t>
            </a:r>
            <a:r>
              <a:rPr lang="fr-BE" sz="1200" kern="0" dirty="0">
                <a:solidFill>
                  <a:schemeClr val="accent5"/>
                </a:solidFill>
              </a:rPr>
              <a:t>(Cass. 6 mai 2019) </a:t>
            </a:r>
          </a:p>
          <a:p>
            <a:pPr algn="just"/>
            <a:endParaRPr lang="fr-BE" dirty="0"/>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fontScale="77500" lnSpcReduction="20000"/>
          </a:bodyPr>
          <a:lstStyle/>
          <a:p>
            <a:r>
              <a:rPr lang="fr-BE" dirty="0"/>
              <a:t>Base de calcul de l’indemnité compensatoire de préavis (1)</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37519" y="955731"/>
            <a:ext cx="8268788" cy="1215352"/>
          </a:xfrm>
        </p:spPr>
        <p:txBody>
          <a:bodyPr>
            <a:normAutofit/>
          </a:bodyPr>
          <a:lstStyle/>
          <a:p>
            <a:r>
              <a:rPr lang="nl-BE" sz="2400" dirty="0"/>
              <a:t>De </a:t>
            </a:r>
            <a:r>
              <a:rPr lang="nl-BE" sz="2400" dirty="0" err="1"/>
              <a:t>quoi</a:t>
            </a:r>
            <a:r>
              <a:rPr lang="nl-BE" sz="2400" dirty="0"/>
              <a:t> se </a:t>
            </a:r>
            <a:r>
              <a:rPr lang="nl-BE" sz="2400" dirty="0" err="1"/>
              <a:t>compose</a:t>
            </a:r>
            <a:r>
              <a:rPr lang="nl-BE" sz="2400" dirty="0"/>
              <a:t> la r</a:t>
            </a:r>
            <a:r>
              <a:rPr lang="fr-BE" sz="2400" dirty="0" err="1"/>
              <a:t>émunération</a:t>
            </a:r>
            <a:r>
              <a:rPr lang="fr-BE" sz="2400" dirty="0"/>
              <a:t> annuelle brute de référence ? </a:t>
            </a:r>
            <a:br>
              <a:rPr lang="fr-BE" sz="2400" dirty="0"/>
            </a:br>
            <a:endParaRPr lang="nl-BE" sz="2400" dirty="0"/>
          </a:p>
        </p:txBody>
      </p:sp>
      <p:pic>
        <p:nvPicPr>
          <p:cNvPr id="8" name="Picture 7">
            <a:extLst>
              <a:ext uri="{FF2B5EF4-FFF2-40B4-BE49-F238E27FC236}">
                <a16:creationId xmlns:a16="http://schemas.microsoft.com/office/drawing/2014/main" xmlns=""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007" y="2134543"/>
            <a:ext cx="257024" cy="308429"/>
          </a:xfrm>
          <a:prstGeom prst="rect">
            <a:avLst/>
          </a:prstGeom>
        </p:spPr>
      </p:pic>
    </p:spTree>
    <p:extLst>
      <p:ext uri="{BB962C8B-B14F-4D97-AF65-F5344CB8AC3E}">
        <p14:creationId xmlns:p14="http://schemas.microsoft.com/office/powerpoint/2010/main" val="3471548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622784" y="1867988"/>
            <a:ext cx="8297029" cy="4820195"/>
          </a:xfrm>
        </p:spPr>
        <p:txBody>
          <a:bodyPr>
            <a:noAutofit/>
          </a:bodyPr>
          <a:lstStyle/>
          <a:p>
            <a:r>
              <a:rPr lang="fr-BE" kern="0" dirty="0"/>
              <a:t>Avantages acquis en vertu du contrat de travail  </a:t>
            </a:r>
          </a:p>
          <a:p>
            <a:pPr marL="812800" lvl="1" indent="-279400">
              <a:buFont typeface="Arial" panose="020B0604020202020204" pitchFamily="34" charset="0"/>
              <a:buChar char="•"/>
            </a:pPr>
            <a:r>
              <a:rPr lang="fr-BE" kern="0" dirty="0"/>
              <a:t>usage privé du véhicule de société, PC, smartphone ...</a:t>
            </a:r>
          </a:p>
          <a:p>
            <a:pPr marL="812800" lvl="1" indent="-279400">
              <a:buFont typeface="Arial" panose="020B0604020202020204" pitchFamily="34" charset="0"/>
              <a:buChar char="•"/>
            </a:pPr>
            <a:r>
              <a:rPr lang="fr-BE" kern="0" dirty="0"/>
              <a:t>pécules de vacances (aussi sur rémunération variable)</a:t>
            </a:r>
          </a:p>
          <a:p>
            <a:pPr marL="812800" lvl="1" indent="-279400">
              <a:buFont typeface="Arial" panose="020B0604020202020204" pitchFamily="34" charset="0"/>
              <a:buChar char="•"/>
            </a:pPr>
            <a:r>
              <a:rPr lang="fr-BE" kern="0" dirty="0"/>
              <a:t>cotisation patronale à l’assurance de groupe, assurance </a:t>
            </a:r>
            <a:r>
              <a:rPr lang="fr-BE" kern="0" dirty="0" err="1"/>
              <a:t>hospitalsation</a:t>
            </a:r>
            <a:r>
              <a:rPr lang="fr-BE" kern="0" dirty="0"/>
              <a:t>, ...</a:t>
            </a:r>
          </a:p>
          <a:p>
            <a:pPr marL="812800" lvl="1" indent="-279400">
              <a:buFont typeface="Arial" panose="020B0604020202020204" pitchFamily="34" charset="0"/>
              <a:buChar char="•"/>
            </a:pPr>
            <a:r>
              <a:rPr lang="fr-BE" kern="0" dirty="0"/>
              <a:t>cotisation patronale titres-repas</a:t>
            </a:r>
          </a:p>
          <a:p>
            <a:pPr marL="812800" lvl="1" indent="-279400">
              <a:buFont typeface="Arial" panose="020B0604020202020204" pitchFamily="34" charset="0"/>
              <a:buChar char="•"/>
            </a:pPr>
            <a:r>
              <a:rPr lang="fr-BE" kern="0" dirty="0"/>
              <a:t>éco-chèques</a:t>
            </a:r>
          </a:p>
          <a:p>
            <a:pPr marL="812800" lvl="1" indent="-279400">
              <a:buFont typeface="Arial" panose="020B0604020202020204" pitchFamily="34" charset="0"/>
              <a:buChar char="•"/>
            </a:pPr>
            <a:r>
              <a:rPr lang="fr-BE" kern="0" dirty="0"/>
              <a:t>Actions / options sur actions / </a:t>
            </a:r>
            <a:r>
              <a:rPr lang="fr-BE" kern="0" dirty="0" err="1"/>
              <a:t>RSUs</a:t>
            </a:r>
            <a:r>
              <a:rPr lang="fr-BE" kern="0" dirty="0"/>
              <a:t> / </a:t>
            </a:r>
            <a:r>
              <a:rPr lang="fr-BE" kern="0" dirty="0" err="1"/>
              <a:t>PSUs</a:t>
            </a:r>
            <a:r>
              <a:rPr lang="fr-BE" kern="0" dirty="0"/>
              <a:t> (jurisprudence divergente)</a:t>
            </a:r>
          </a:p>
          <a:p>
            <a:pPr marL="812800" lvl="1" indent="-279400">
              <a:buFont typeface="Arial" panose="020B0604020202020204" pitchFamily="34" charset="0"/>
              <a:buChar char="•"/>
            </a:pPr>
            <a:r>
              <a:rPr lang="fr-BE" kern="0" dirty="0"/>
              <a:t>...</a:t>
            </a:r>
          </a:p>
          <a:p>
            <a:pPr lvl="1" algn="just"/>
            <a:endParaRPr lang="fr-BE" kern="0" dirty="0"/>
          </a:p>
          <a:p>
            <a:pPr>
              <a:lnSpc>
                <a:spcPts val="2500"/>
              </a:lnSpc>
            </a:pPr>
            <a:r>
              <a:rPr lang="fr-BE" kern="0" dirty="0"/>
              <a:t> Certains « avantages » ne constituent </a:t>
            </a:r>
            <a:r>
              <a:rPr lang="fr-BE" i="1" kern="0" dirty="0"/>
              <a:t>pas</a:t>
            </a:r>
            <a:r>
              <a:rPr lang="fr-BE" kern="0" dirty="0"/>
              <a:t> de la rémunération </a:t>
            </a:r>
          </a:p>
          <a:p>
            <a:pPr marL="823899" lvl="2" indent="-285750">
              <a:lnSpc>
                <a:spcPts val="2500"/>
              </a:lnSpc>
              <a:buFont typeface="Arial" panose="020B0604020202020204" pitchFamily="34" charset="0"/>
              <a:buChar char="•"/>
            </a:pPr>
            <a:r>
              <a:rPr lang="fr-BE" sz="1400" kern="0" dirty="0"/>
              <a:t>Bonus collectif accordé dans le cadre de la CCT n° 90 </a:t>
            </a:r>
          </a:p>
          <a:p>
            <a:pPr marL="823899" lvl="2" indent="-285750">
              <a:lnSpc>
                <a:spcPts val="2500"/>
              </a:lnSpc>
              <a:buFont typeface="Arial" panose="020B0604020202020204" pitchFamily="34" charset="0"/>
              <a:buChar char="•"/>
            </a:pPr>
            <a:r>
              <a:rPr lang="fr-BE" sz="1400" kern="0" dirty="0"/>
              <a:t>Remboursement de frais propres à l’employeur </a:t>
            </a:r>
          </a:p>
          <a:p>
            <a:pPr algn="just"/>
            <a:endParaRPr lang="fr-BE" kern="0" dirty="0"/>
          </a:p>
          <a:p>
            <a:pPr algn="just"/>
            <a:endParaRPr lang="fr-BE" dirty="0"/>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fontScale="77500" lnSpcReduction="20000"/>
          </a:bodyPr>
          <a:lstStyle/>
          <a:p>
            <a:r>
              <a:rPr lang="fr-BE" dirty="0"/>
              <a:t>Base de calcul de l’indemnité compensatoire de préavis </a:t>
            </a:r>
            <a:r>
              <a:rPr lang="nl-BE" dirty="0"/>
              <a:t>(2)</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37519" y="955731"/>
            <a:ext cx="8268788" cy="1215352"/>
          </a:xfrm>
        </p:spPr>
        <p:txBody>
          <a:bodyPr>
            <a:normAutofit/>
          </a:bodyPr>
          <a:lstStyle/>
          <a:p>
            <a:r>
              <a:rPr lang="nl-BE" sz="2400" dirty="0"/>
              <a:t>De </a:t>
            </a:r>
            <a:r>
              <a:rPr lang="nl-BE" sz="2400" dirty="0" err="1"/>
              <a:t>quoi</a:t>
            </a:r>
            <a:r>
              <a:rPr lang="nl-BE" sz="2400" dirty="0"/>
              <a:t> se </a:t>
            </a:r>
            <a:r>
              <a:rPr lang="nl-BE" sz="2400" dirty="0" err="1"/>
              <a:t>compose</a:t>
            </a:r>
            <a:r>
              <a:rPr lang="nl-BE" sz="2400" dirty="0"/>
              <a:t> la r</a:t>
            </a:r>
            <a:r>
              <a:rPr lang="fr-BE" sz="2400" dirty="0" err="1"/>
              <a:t>émunération</a:t>
            </a:r>
            <a:r>
              <a:rPr lang="fr-BE" sz="2400" dirty="0"/>
              <a:t> annuelle brute de référence ? </a:t>
            </a:r>
            <a:br>
              <a:rPr lang="fr-BE" sz="2400" dirty="0"/>
            </a:br>
            <a:endParaRPr lang="nl-BE" sz="2400" dirty="0"/>
          </a:p>
        </p:txBody>
      </p:sp>
      <p:pic>
        <p:nvPicPr>
          <p:cNvPr id="8" name="Picture 7">
            <a:extLst>
              <a:ext uri="{FF2B5EF4-FFF2-40B4-BE49-F238E27FC236}">
                <a16:creationId xmlns:a16="http://schemas.microsoft.com/office/drawing/2014/main" xmlns=""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82" y="2028298"/>
            <a:ext cx="257024" cy="308429"/>
          </a:xfrm>
          <a:prstGeom prst="rect">
            <a:avLst/>
          </a:prstGeom>
        </p:spPr>
      </p:pic>
      <p:pic>
        <p:nvPicPr>
          <p:cNvPr id="6" name="Picture 5">
            <a:extLst>
              <a:ext uri="{FF2B5EF4-FFF2-40B4-BE49-F238E27FC236}">
                <a16:creationId xmlns:a16="http://schemas.microsoft.com/office/drawing/2014/main" xmlns="" id="{0A37590B-98EA-4EE0-8D82-AC5EDEE3B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82" y="4707708"/>
            <a:ext cx="257024" cy="308429"/>
          </a:xfrm>
          <a:prstGeom prst="rect">
            <a:avLst/>
          </a:prstGeom>
        </p:spPr>
      </p:pic>
    </p:spTree>
    <p:extLst>
      <p:ext uri="{BB962C8B-B14F-4D97-AF65-F5344CB8AC3E}">
        <p14:creationId xmlns:p14="http://schemas.microsoft.com/office/powerpoint/2010/main" val="3565198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2E49FCBD-D323-4A94-A7D2-908B8F2B6AC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156756" y="0"/>
            <a:ext cx="9300756" cy="6134100"/>
          </a:xfrm>
        </p:spPr>
      </p:pic>
      <p:sp>
        <p:nvSpPr>
          <p:cNvPr id="3" name="Text Placeholder 2">
            <a:extLst>
              <a:ext uri="{FF2B5EF4-FFF2-40B4-BE49-F238E27FC236}">
                <a16:creationId xmlns:a16="http://schemas.microsoft.com/office/drawing/2014/main" xmlns="" id="{ACBB4883-2E85-42CB-9018-65714931EE76}"/>
              </a:ext>
            </a:extLst>
          </p:cNvPr>
          <p:cNvSpPr>
            <a:spLocks noGrp="1"/>
          </p:cNvSpPr>
          <p:nvPr>
            <p:ph type="body" sz="quarter" idx="10"/>
          </p:nvPr>
        </p:nvSpPr>
        <p:spPr>
          <a:xfrm>
            <a:off x="1227910" y="1296225"/>
            <a:ext cx="7759334" cy="914400"/>
          </a:xfrm>
        </p:spPr>
        <p:txBody>
          <a:bodyPr/>
          <a:lstStyle/>
          <a:p>
            <a:r>
              <a:rPr lang="fr-BE" dirty="0"/>
              <a:t>Quels sont les délais de préavis depuis l’introduction de la loi sur le statut unique ? </a:t>
            </a:r>
          </a:p>
        </p:txBody>
      </p:sp>
      <p:sp>
        <p:nvSpPr>
          <p:cNvPr id="4" name="Title 3">
            <a:extLst>
              <a:ext uri="{FF2B5EF4-FFF2-40B4-BE49-F238E27FC236}">
                <a16:creationId xmlns:a16="http://schemas.microsoft.com/office/drawing/2014/main" xmlns="" id="{9DCAD537-A383-4786-9966-A7F98C1076AE}"/>
              </a:ext>
            </a:extLst>
          </p:cNvPr>
          <p:cNvSpPr>
            <a:spLocks noGrp="1"/>
          </p:cNvSpPr>
          <p:nvPr>
            <p:ph type="title"/>
          </p:nvPr>
        </p:nvSpPr>
        <p:spPr>
          <a:xfrm>
            <a:off x="521494" y="241364"/>
            <a:ext cx="8465750" cy="808737"/>
          </a:xfrm>
        </p:spPr>
        <p:txBody>
          <a:bodyPr>
            <a:normAutofit/>
          </a:bodyPr>
          <a:lstStyle/>
          <a:p>
            <a:r>
              <a:rPr lang="fr-BE" sz="3200" dirty="0"/>
              <a:t>Partie 1 : délais de préavis</a:t>
            </a:r>
          </a:p>
        </p:txBody>
      </p:sp>
      <p:pic>
        <p:nvPicPr>
          <p:cNvPr id="7" name="Picture 6">
            <a:extLst>
              <a:ext uri="{FF2B5EF4-FFF2-40B4-BE49-F238E27FC236}">
                <a16:creationId xmlns:a16="http://schemas.microsoft.com/office/drawing/2014/main" xmlns="" id="{1658907F-22B7-4E83-B1A7-49D0E3CE7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05" y="1338415"/>
            <a:ext cx="762000" cy="914401"/>
          </a:xfrm>
          <a:prstGeom prst="rect">
            <a:avLst/>
          </a:prstGeom>
        </p:spPr>
      </p:pic>
    </p:spTree>
    <p:extLst>
      <p:ext uri="{BB962C8B-B14F-4D97-AF65-F5344CB8AC3E}">
        <p14:creationId xmlns:p14="http://schemas.microsoft.com/office/powerpoint/2010/main" val="2255979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xmlns="" id="{E436A87E-91CC-4146-B068-AE97FE31E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5628"/>
            <a:ext cx="7776864" cy="5773507"/>
          </a:xfrm>
          <a:prstGeom prst="rect">
            <a:avLst/>
          </a:prstGeom>
        </p:spPr>
      </p:pic>
    </p:spTree>
    <p:extLst>
      <p:ext uri="{BB962C8B-B14F-4D97-AF65-F5344CB8AC3E}">
        <p14:creationId xmlns:p14="http://schemas.microsoft.com/office/powerpoint/2010/main" val="339711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xmlns="" id="{184C1B8C-FE4B-4F82-BE5F-00C498C74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8" y="1584846"/>
            <a:ext cx="9086884" cy="3688308"/>
          </a:xfrm>
          <a:prstGeom prst="rect">
            <a:avLst/>
          </a:prstGeom>
        </p:spPr>
      </p:pic>
    </p:spTree>
    <p:extLst>
      <p:ext uri="{BB962C8B-B14F-4D97-AF65-F5344CB8AC3E}">
        <p14:creationId xmlns:p14="http://schemas.microsoft.com/office/powerpoint/2010/main" val="2574060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fontScale="77500" lnSpcReduction="20000"/>
          </a:bodyPr>
          <a:lstStyle/>
          <a:p>
            <a:r>
              <a:rPr lang="fr-BE" dirty="0"/>
              <a:t>Base de calcul de l’indemnité compensatoire de préavis </a:t>
            </a:r>
            <a:r>
              <a:rPr lang="nl-BE" dirty="0"/>
              <a:t>(3)</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875212" y="1069154"/>
            <a:ext cx="8268788" cy="864515"/>
          </a:xfrm>
        </p:spPr>
        <p:txBody>
          <a:bodyPr>
            <a:normAutofit/>
          </a:bodyPr>
          <a:lstStyle/>
          <a:p>
            <a:r>
              <a:rPr lang="fr-BE" sz="1600" dirty="0">
                <a:solidFill>
                  <a:schemeClr val="tx1"/>
                </a:solidFill>
              </a:rPr>
              <a:t>     Exemple : rémunération annuelle brute </a:t>
            </a:r>
            <a:br>
              <a:rPr lang="fr-BE" sz="1600" dirty="0">
                <a:solidFill>
                  <a:schemeClr val="tx1"/>
                </a:solidFill>
              </a:rPr>
            </a:br>
            <a:endParaRPr lang="fr-BE" sz="2400" dirty="0"/>
          </a:p>
        </p:txBody>
      </p:sp>
      <p:pic>
        <p:nvPicPr>
          <p:cNvPr id="8" name="Picture 7">
            <a:extLst>
              <a:ext uri="{FF2B5EF4-FFF2-40B4-BE49-F238E27FC236}">
                <a16:creationId xmlns:a16="http://schemas.microsoft.com/office/drawing/2014/main" xmlns=""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380" y="1276352"/>
            <a:ext cx="257024" cy="308429"/>
          </a:xfrm>
          <a:prstGeom prst="rect">
            <a:avLst/>
          </a:prstGeom>
        </p:spPr>
      </p:pic>
      <p:graphicFrame>
        <p:nvGraphicFramePr>
          <p:cNvPr id="9" name="Table 8">
            <a:extLst>
              <a:ext uri="{FF2B5EF4-FFF2-40B4-BE49-F238E27FC236}">
                <a16:creationId xmlns:a16="http://schemas.microsoft.com/office/drawing/2014/main" xmlns="" id="{0D149D85-139C-4D5C-9CD3-1152DDDE9A22}"/>
              </a:ext>
            </a:extLst>
          </p:cNvPr>
          <p:cNvGraphicFramePr>
            <a:graphicFrameLocks noGrp="1"/>
          </p:cNvGraphicFramePr>
          <p:nvPr>
            <p:extLst>
              <p:ext uri="{D42A27DB-BD31-4B8C-83A1-F6EECF244321}">
                <p14:modId xmlns:p14="http://schemas.microsoft.com/office/powerpoint/2010/main" val="27670345"/>
              </p:ext>
            </p:extLst>
          </p:nvPr>
        </p:nvGraphicFramePr>
        <p:xfrm>
          <a:off x="863600" y="1916832"/>
          <a:ext cx="7595992" cy="3868439"/>
        </p:xfrm>
        <a:graphic>
          <a:graphicData uri="http://schemas.openxmlformats.org/drawingml/2006/table">
            <a:tbl>
              <a:tblPr firstRow="1" bandRow="1">
                <a:tableStyleId>{5C22544A-7EE6-4342-B048-85BDC9FD1C3A}</a:tableStyleId>
              </a:tblPr>
              <a:tblGrid>
                <a:gridCol w="3864788">
                  <a:extLst>
                    <a:ext uri="{9D8B030D-6E8A-4147-A177-3AD203B41FA5}">
                      <a16:colId xmlns:a16="http://schemas.microsoft.com/office/drawing/2014/main" xmlns="" val="20000"/>
                    </a:ext>
                  </a:extLst>
                </a:gridCol>
                <a:gridCol w="2204802">
                  <a:extLst>
                    <a:ext uri="{9D8B030D-6E8A-4147-A177-3AD203B41FA5}">
                      <a16:colId xmlns:a16="http://schemas.microsoft.com/office/drawing/2014/main" xmlns="" val="20001"/>
                    </a:ext>
                  </a:extLst>
                </a:gridCol>
                <a:gridCol w="1526402">
                  <a:extLst>
                    <a:ext uri="{9D8B030D-6E8A-4147-A177-3AD203B41FA5}">
                      <a16:colId xmlns:a16="http://schemas.microsoft.com/office/drawing/2014/main" xmlns="" val="20002"/>
                    </a:ext>
                  </a:extLst>
                </a:gridCol>
              </a:tblGrid>
              <a:tr h="277699">
                <a:tc>
                  <a:txBody>
                    <a:bodyPr/>
                    <a:lstStyle/>
                    <a:p>
                      <a:pPr>
                        <a:lnSpc>
                          <a:spcPct val="115000"/>
                        </a:lnSpc>
                        <a:spcAft>
                          <a:spcPts val="0"/>
                        </a:spcAft>
                      </a:pPr>
                      <a:r>
                        <a:rPr lang="fr-BE" sz="1200" b="0" noProof="0" dirty="0">
                          <a:solidFill>
                            <a:schemeClr val="accent5"/>
                          </a:solidFill>
                          <a:effectLst/>
                          <a:latin typeface="+mj-lt"/>
                          <a:ea typeface="Calibri"/>
                          <a:cs typeface="Times New Roman"/>
                        </a:rPr>
                        <a:t>Rémunération fixe</a:t>
                      </a:r>
                    </a:p>
                  </a:txBody>
                  <a:tcPr marL="68580" marR="68580" marT="0"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fr-BE" sz="1200" b="0" kern="1200" noProof="0">
                          <a:solidFill>
                            <a:schemeClr val="dk1"/>
                          </a:solidFill>
                          <a:latin typeface="+mn-lt"/>
                          <a:ea typeface="+mn-ea"/>
                          <a:cs typeface="+mn-cs"/>
                        </a:rPr>
                        <a:t>9.202,10 EUR × 13,92</a:t>
                      </a:r>
                    </a:p>
                  </a:txBody>
                  <a:tcPr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14400" rtl="0" eaLnBrk="1" latinLnBrk="0" hangingPunct="1"/>
                      <a:r>
                        <a:rPr lang="fr-BE" sz="1200" b="0" kern="1200" noProof="0">
                          <a:solidFill>
                            <a:schemeClr val="dk1"/>
                          </a:solidFill>
                          <a:latin typeface="+mn-lt"/>
                          <a:ea typeface="+mn-ea"/>
                          <a:cs typeface="+mn-cs"/>
                        </a:rPr>
                        <a:t>128.093,23 EUR</a:t>
                      </a:r>
                    </a:p>
                  </a:txBody>
                  <a:tcPr anchor="ct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272176">
                <a:tc>
                  <a:txBody>
                    <a:bodyPr/>
                    <a:lstStyle/>
                    <a:p>
                      <a:pPr>
                        <a:lnSpc>
                          <a:spcPct val="115000"/>
                        </a:lnSpc>
                        <a:spcAft>
                          <a:spcPts val="0"/>
                        </a:spcAft>
                      </a:pPr>
                      <a:r>
                        <a:rPr lang="fr-BE" sz="1200" b="0" noProof="0">
                          <a:solidFill>
                            <a:schemeClr val="accent5"/>
                          </a:solidFill>
                          <a:effectLst/>
                          <a:latin typeface="+mj-lt"/>
                          <a:ea typeface="Calibri"/>
                          <a:cs typeface="Times New Roman"/>
                        </a:rPr>
                        <a:t>Rémunération variable</a:t>
                      </a:r>
                    </a:p>
                  </a:txBody>
                  <a:tcPr marL="68580" marR="68580" marT="0"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algn="l" defTabSz="914400" rtl="0" eaLnBrk="1" latinLnBrk="0" hangingPunct="1"/>
                      <a:r>
                        <a:rPr lang="fr-BE" sz="1200" kern="1200" noProof="0">
                          <a:solidFill>
                            <a:schemeClr val="dk1"/>
                          </a:solidFill>
                          <a:latin typeface="+mn-lt"/>
                          <a:ea typeface="+mn-ea"/>
                          <a:cs typeface="+mn-cs"/>
                        </a:rPr>
                        <a:t>17.790,00 EUR</a:t>
                      </a:r>
                    </a:p>
                  </a:txBody>
                  <a:tcPr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200" kern="1200" noProof="0">
                          <a:solidFill>
                            <a:schemeClr val="dk1"/>
                          </a:solidFill>
                          <a:latin typeface="+mn-lt"/>
                          <a:ea typeface="+mn-ea"/>
                          <a:cs typeface="+mn-cs"/>
                        </a:rPr>
                        <a:t>17.790,00 EUR</a:t>
                      </a:r>
                    </a:p>
                  </a:txBody>
                  <a:tcPr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1"/>
                  </a:ext>
                </a:extLst>
              </a:tr>
              <a:tr h="290920">
                <a:tc>
                  <a:txBody>
                    <a:bodyPr/>
                    <a:lstStyle/>
                    <a:p>
                      <a:pPr>
                        <a:lnSpc>
                          <a:spcPct val="115000"/>
                        </a:lnSpc>
                        <a:spcAft>
                          <a:spcPts val="0"/>
                        </a:spcAft>
                      </a:pPr>
                      <a:r>
                        <a:rPr lang="fr-BE" sz="1200" b="0" noProof="0">
                          <a:solidFill>
                            <a:schemeClr val="accent5"/>
                          </a:solidFill>
                          <a:effectLst/>
                          <a:latin typeface="+mj-lt"/>
                          <a:ea typeface="Calibri"/>
                          <a:cs typeface="Times New Roman"/>
                        </a:rPr>
                        <a:t>Pécule de vacances sur variable</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noProof="0"/>
                        <a:t>17.790,00 EUR</a:t>
                      </a:r>
                      <a:r>
                        <a:rPr lang="fr-BE" sz="1200" baseline="0" noProof="0"/>
                        <a:t> × 15,67%</a:t>
                      </a:r>
                      <a:endParaRPr lang="fr-BE" sz="1200" noProof="0"/>
                    </a:p>
                  </a:txBody>
                  <a:tcPr anchor="ctr">
                    <a:solidFill>
                      <a:schemeClr val="bg1">
                        <a:lumMod val="95000"/>
                      </a:schemeClr>
                    </a:solidFill>
                  </a:tcPr>
                </a:tc>
                <a:tc>
                  <a:txBody>
                    <a:bodyPr/>
                    <a:lstStyle/>
                    <a:p>
                      <a:pPr algn="r"/>
                      <a:r>
                        <a:rPr lang="fr-BE" sz="1200" noProof="0"/>
                        <a:t>2.787,69 EUR</a:t>
                      </a:r>
                    </a:p>
                  </a:txBody>
                  <a:tcPr anchor="ctr">
                    <a:solidFill>
                      <a:schemeClr val="bg1">
                        <a:lumMod val="95000"/>
                      </a:schemeClr>
                    </a:solidFill>
                  </a:tcPr>
                </a:tc>
                <a:extLst>
                  <a:ext uri="{0D108BD9-81ED-4DB2-BD59-A6C34878D82A}">
                    <a16:rowId xmlns:a16="http://schemas.microsoft.com/office/drawing/2014/main" xmlns="" val="10002"/>
                  </a:ext>
                </a:extLst>
              </a:tr>
              <a:tr h="453626">
                <a:tc>
                  <a:txBody>
                    <a:bodyPr/>
                    <a:lstStyle/>
                    <a:p>
                      <a:r>
                        <a:rPr lang="fr-BE" sz="1200" b="0" noProof="0">
                          <a:solidFill>
                            <a:schemeClr val="accent5"/>
                          </a:solidFill>
                          <a:latin typeface="+mj-lt"/>
                        </a:rPr>
                        <a:t>Assurance de groupe (vie/décès + invalidité +exonération de prime) </a:t>
                      </a:r>
                    </a:p>
                  </a:txBody>
                  <a:tcPr anchor="ctr">
                    <a:solidFill>
                      <a:schemeClr val="bg1">
                        <a:lumMod val="85000"/>
                      </a:schemeClr>
                    </a:solidFill>
                  </a:tcPr>
                </a:tc>
                <a:tc>
                  <a:txBody>
                    <a:bodyPr/>
                    <a:lstStyle/>
                    <a:p>
                      <a:r>
                        <a:rPr lang="fr-BE" sz="1200" noProof="0"/>
                        <a:t>(938,46 EUR + 137,13 EUR + 48,26 EUR) × 12</a:t>
                      </a:r>
                    </a:p>
                  </a:txBody>
                  <a:tcPr anchor="ctr">
                    <a:solidFill>
                      <a:schemeClr val="bg1">
                        <a:lumMod val="85000"/>
                      </a:schemeClr>
                    </a:solidFill>
                  </a:tcPr>
                </a:tc>
                <a:tc>
                  <a:txBody>
                    <a:bodyPr/>
                    <a:lstStyle/>
                    <a:p>
                      <a:pPr algn="r"/>
                      <a:r>
                        <a:rPr lang="fr-BE" sz="1200" noProof="0"/>
                        <a:t>13.486,20</a:t>
                      </a:r>
                      <a:r>
                        <a:rPr lang="fr-BE" sz="1200" baseline="0" noProof="0"/>
                        <a:t> EUR</a:t>
                      </a:r>
                      <a:endParaRPr lang="fr-BE" sz="1200" noProof="0"/>
                    </a:p>
                  </a:txBody>
                  <a:tcPr anchor="ctr">
                    <a:solidFill>
                      <a:schemeClr val="bg1">
                        <a:lumMod val="85000"/>
                      </a:schemeClr>
                    </a:solidFill>
                  </a:tcPr>
                </a:tc>
                <a:extLst>
                  <a:ext uri="{0D108BD9-81ED-4DB2-BD59-A6C34878D82A}">
                    <a16:rowId xmlns:a16="http://schemas.microsoft.com/office/drawing/2014/main" xmlns="" val="10003"/>
                  </a:ext>
                </a:extLst>
              </a:tr>
              <a:tr h="453626">
                <a:tc>
                  <a:txBody>
                    <a:bodyPr/>
                    <a:lstStyle/>
                    <a:p>
                      <a:r>
                        <a:rPr lang="fr-BE" sz="1200" b="0" noProof="0" dirty="0">
                          <a:solidFill>
                            <a:schemeClr val="accent5"/>
                          </a:solidFill>
                          <a:latin typeface="+mj-lt"/>
                        </a:rPr>
                        <a:t>Assurance hospitalisation (frais médicaux) </a:t>
                      </a:r>
                    </a:p>
                  </a:txBody>
                  <a:tcPr anchor="ctr">
                    <a:solidFill>
                      <a:schemeClr val="bg1">
                        <a:lumMod val="95000"/>
                      </a:schemeClr>
                    </a:solidFill>
                  </a:tcPr>
                </a:tc>
                <a:tc>
                  <a:txBody>
                    <a:bodyPr/>
                    <a:lstStyle/>
                    <a:p>
                      <a:r>
                        <a:rPr lang="fr-BE" sz="1200" noProof="0"/>
                        <a:t>39,79 EUR × 12</a:t>
                      </a:r>
                    </a:p>
                  </a:txBody>
                  <a:tcPr anchor="ctr">
                    <a:solidFill>
                      <a:schemeClr val="bg1">
                        <a:lumMod val="95000"/>
                      </a:schemeClr>
                    </a:solidFill>
                  </a:tcPr>
                </a:tc>
                <a:tc>
                  <a:txBody>
                    <a:bodyPr/>
                    <a:lstStyle/>
                    <a:p>
                      <a:pPr algn="r"/>
                      <a:r>
                        <a:rPr lang="fr-BE" sz="1200" noProof="0"/>
                        <a:t>477,48 EUR</a:t>
                      </a:r>
                    </a:p>
                  </a:txBody>
                  <a:tcPr anchor="ctr">
                    <a:solidFill>
                      <a:schemeClr val="bg1">
                        <a:lumMod val="95000"/>
                      </a:schemeClr>
                    </a:solidFill>
                  </a:tcPr>
                </a:tc>
                <a:extLst>
                  <a:ext uri="{0D108BD9-81ED-4DB2-BD59-A6C34878D82A}">
                    <a16:rowId xmlns:a16="http://schemas.microsoft.com/office/drawing/2014/main" xmlns="" val="10004"/>
                  </a:ext>
                </a:extLst>
              </a:tr>
              <a:tr h="272176">
                <a:tc>
                  <a:txBody>
                    <a:bodyPr/>
                    <a:lstStyle/>
                    <a:p>
                      <a:r>
                        <a:rPr lang="fr-BE" sz="1200" b="0" noProof="0" dirty="0">
                          <a:solidFill>
                            <a:schemeClr val="accent5"/>
                          </a:solidFill>
                          <a:latin typeface="+mj-lt"/>
                        </a:rPr>
                        <a:t>Titres-repas</a:t>
                      </a:r>
                    </a:p>
                  </a:txBody>
                  <a:tcPr anchor="ctr">
                    <a:solidFill>
                      <a:schemeClr val="bg1">
                        <a:lumMod val="85000"/>
                      </a:schemeClr>
                    </a:solidFill>
                  </a:tcPr>
                </a:tc>
                <a:tc>
                  <a:txBody>
                    <a:bodyPr/>
                    <a:lstStyle/>
                    <a:p>
                      <a:r>
                        <a:rPr lang="fr-BE" sz="1200" noProof="0"/>
                        <a:t>4,91 EUR</a:t>
                      </a:r>
                      <a:r>
                        <a:rPr lang="fr-BE" sz="1200" baseline="0" noProof="0"/>
                        <a:t> </a:t>
                      </a:r>
                      <a:r>
                        <a:rPr lang="fr-BE" sz="1200" noProof="0"/>
                        <a:t>×</a:t>
                      </a:r>
                      <a:r>
                        <a:rPr lang="fr-BE" sz="1200" baseline="0" noProof="0"/>
                        <a:t> 231</a:t>
                      </a:r>
                      <a:endParaRPr lang="fr-BE" sz="1200" noProof="0"/>
                    </a:p>
                  </a:txBody>
                  <a:tcPr anchor="ctr">
                    <a:solidFill>
                      <a:schemeClr val="bg1">
                        <a:lumMod val="85000"/>
                      </a:schemeClr>
                    </a:solidFill>
                  </a:tcPr>
                </a:tc>
                <a:tc>
                  <a:txBody>
                    <a:bodyPr/>
                    <a:lstStyle/>
                    <a:p>
                      <a:pPr algn="r"/>
                      <a:r>
                        <a:rPr lang="fr-BE" sz="1200" noProof="0"/>
                        <a:t>1.134,21 EUR</a:t>
                      </a:r>
                    </a:p>
                  </a:txBody>
                  <a:tcPr anchor="ctr">
                    <a:solidFill>
                      <a:schemeClr val="bg1">
                        <a:lumMod val="85000"/>
                      </a:schemeClr>
                    </a:solidFill>
                  </a:tcPr>
                </a:tc>
                <a:extLst>
                  <a:ext uri="{0D108BD9-81ED-4DB2-BD59-A6C34878D82A}">
                    <a16:rowId xmlns:a16="http://schemas.microsoft.com/office/drawing/2014/main" xmlns="" val="10005"/>
                  </a:ext>
                </a:extLst>
              </a:tr>
              <a:tr h="272176">
                <a:tc>
                  <a:txBody>
                    <a:bodyPr/>
                    <a:lstStyle/>
                    <a:p>
                      <a:r>
                        <a:rPr lang="fr-BE" sz="1200" b="0" noProof="0" dirty="0">
                          <a:solidFill>
                            <a:schemeClr val="accent5"/>
                          </a:solidFill>
                          <a:latin typeface="+mj-lt"/>
                        </a:rPr>
                        <a:t>Usage privé de la voiture de société (et carte essence)</a:t>
                      </a:r>
                    </a:p>
                  </a:txBody>
                  <a:tcPr anchor="ctr">
                    <a:solidFill>
                      <a:schemeClr val="bg1">
                        <a:lumMod val="95000"/>
                      </a:schemeClr>
                    </a:solidFill>
                  </a:tcPr>
                </a:tc>
                <a:tc>
                  <a:txBody>
                    <a:bodyPr/>
                    <a:lstStyle/>
                    <a:p>
                      <a:r>
                        <a:rPr lang="fr-BE" sz="1200" noProof="0"/>
                        <a:t>450 EUR × 12</a:t>
                      </a:r>
                    </a:p>
                  </a:txBody>
                  <a:tcPr anchor="ctr">
                    <a:solidFill>
                      <a:schemeClr val="bg1">
                        <a:lumMod val="95000"/>
                      </a:schemeClr>
                    </a:solidFill>
                  </a:tcPr>
                </a:tc>
                <a:tc>
                  <a:txBody>
                    <a:bodyPr/>
                    <a:lstStyle/>
                    <a:p>
                      <a:pPr algn="r"/>
                      <a:r>
                        <a:rPr lang="fr-BE" sz="1200" noProof="0"/>
                        <a:t>5.400,00 EUR</a:t>
                      </a:r>
                    </a:p>
                  </a:txBody>
                  <a:tcPr anchor="ctr">
                    <a:solidFill>
                      <a:schemeClr val="bg1">
                        <a:lumMod val="95000"/>
                      </a:schemeClr>
                    </a:solidFill>
                  </a:tcPr>
                </a:tc>
                <a:extLst>
                  <a:ext uri="{0D108BD9-81ED-4DB2-BD59-A6C34878D82A}">
                    <a16:rowId xmlns:a16="http://schemas.microsoft.com/office/drawing/2014/main" xmlns="" val="10006"/>
                  </a:ext>
                </a:extLst>
              </a:tr>
              <a:tr h="272176">
                <a:tc>
                  <a:txBody>
                    <a:bodyPr/>
                    <a:lstStyle/>
                    <a:p>
                      <a:r>
                        <a:rPr lang="fr-BE" sz="1200" b="0" kern="1200" noProof="0" dirty="0">
                          <a:solidFill>
                            <a:schemeClr val="accent5"/>
                          </a:solidFill>
                          <a:latin typeface="+mn-lt"/>
                          <a:ea typeface="+mn-ea"/>
                          <a:cs typeface="+mn-cs"/>
                        </a:rPr>
                        <a:t>Usage privé du </a:t>
                      </a:r>
                      <a:r>
                        <a:rPr lang="fr-BE" sz="1200" b="0" noProof="0" dirty="0">
                          <a:solidFill>
                            <a:schemeClr val="accent5"/>
                          </a:solidFill>
                          <a:latin typeface="+mj-lt"/>
                        </a:rPr>
                        <a:t>GSM</a:t>
                      </a:r>
                    </a:p>
                  </a:txBody>
                  <a:tcPr anchor="ctr">
                    <a:solidFill>
                      <a:schemeClr val="bg1">
                        <a:lumMod val="85000"/>
                      </a:schemeClr>
                    </a:solidFill>
                  </a:tcPr>
                </a:tc>
                <a:tc>
                  <a:txBody>
                    <a:bodyPr/>
                    <a:lstStyle/>
                    <a:p>
                      <a:r>
                        <a:rPr lang="fr-BE" sz="1200" noProof="0"/>
                        <a:t>25 EUR × 12</a:t>
                      </a:r>
                    </a:p>
                  </a:txBody>
                  <a:tcPr anchor="ctr">
                    <a:solidFill>
                      <a:schemeClr val="bg1">
                        <a:lumMod val="85000"/>
                      </a:schemeClr>
                    </a:solidFill>
                  </a:tcPr>
                </a:tc>
                <a:tc>
                  <a:txBody>
                    <a:bodyPr/>
                    <a:lstStyle/>
                    <a:p>
                      <a:pPr algn="r"/>
                      <a:r>
                        <a:rPr lang="fr-BE" sz="1200" noProof="0"/>
                        <a:t>300,00 EUR</a:t>
                      </a:r>
                    </a:p>
                  </a:txBody>
                  <a:tcPr anchor="ctr">
                    <a:solidFill>
                      <a:schemeClr val="bg1">
                        <a:lumMod val="85000"/>
                      </a:schemeClr>
                    </a:solidFill>
                  </a:tcPr>
                </a:tc>
                <a:extLst>
                  <a:ext uri="{0D108BD9-81ED-4DB2-BD59-A6C34878D82A}">
                    <a16:rowId xmlns:a16="http://schemas.microsoft.com/office/drawing/2014/main" xmlns="" val="10007"/>
                  </a:ext>
                </a:extLst>
              </a:tr>
              <a:tr h="272176">
                <a:tc>
                  <a:txBody>
                    <a:bodyPr/>
                    <a:lstStyle/>
                    <a:p>
                      <a:r>
                        <a:rPr lang="fr-BE" sz="1200" b="0" kern="1200" noProof="0" dirty="0">
                          <a:solidFill>
                            <a:schemeClr val="accent5"/>
                          </a:solidFill>
                          <a:latin typeface="+mn-lt"/>
                          <a:ea typeface="+mn-ea"/>
                          <a:cs typeface="+mn-cs"/>
                        </a:rPr>
                        <a:t>Usage privé d’</a:t>
                      </a:r>
                      <a:r>
                        <a:rPr lang="fr-BE" sz="1200" b="0" noProof="0" dirty="0">
                          <a:solidFill>
                            <a:schemeClr val="accent5"/>
                          </a:solidFill>
                          <a:latin typeface="+mj-lt"/>
                        </a:rPr>
                        <a:t>internet</a:t>
                      </a:r>
                    </a:p>
                  </a:txBody>
                  <a:tcPr anchor="ctr">
                    <a:solidFill>
                      <a:schemeClr val="bg1">
                        <a:lumMod val="95000"/>
                      </a:schemeClr>
                    </a:solidFill>
                  </a:tcPr>
                </a:tc>
                <a:tc>
                  <a:txBody>
                    <a:bodyPr/>
                    <a:lstStyle/>
                    <a:p>
                      <a:r>
                        <a:rPr lang="fr-BE" sz="1200" noProof="0"/>
                        <a:t>25 EUR × 12</a:t>
                      </a:r>
                    </a:p>
                  </a:txBody>
                  <a:tcPr anchor="ctr">
                    <a:solidFill>
                      <a:schemeClr val="bg1">
                        <a:lumMod val="95000"/>
                      </a:schemeClr>
                    </a:solidFill>
                  </a:tcPr>
                </a:tc>
                <a:tc>
                  <a:txBody>
                    <a:bodyPr/>
                    <a:lstStyle/>
                    <a:p>
                      <a:pPr algn="r"/>
                      <a:r>
                        <a:rPr lang="fr-BE" sz="1200" noProof="0"/>
                        <a:t>300,00 EUR</a:t>
                      </a:r>
                    </a:p>
                  </a:txBody>
                  <a:tcPr anchor="ctr">
                    <a:solidFill>
                      <a:schemeClr val="bg1">
                        <a:lumMod val="95000"/>
                      </a:schemeClr>
                    </a:solidFill>
                  </a:tcPr>
                </a:tc>
                <a:extLst>
                  <a:ext uri="{0D108BD9-81ED-4DB2-BD59-A6C34878D82A}">
                    <a16:rowId xmlns:a16="http://schemas.microsoft.com/office/drawing/2014/main" xmlns="" val="10008"/>
                  </a:ext>
                </a:extLst>
              </a:tr>
              <a:tr h="272176">
                <a:tc>
                  <a:txBody>
                    <a:bodyPr/>
                    <a:lstStyle/>
                    <a:p>
                      <a:r>
                        <a:rPr lang="fr-BE" sz="1200" b="0" noProof="0" dirty="0">
                          <a:solidFill>
                            <a:schemeClr val="accent5"/>
                          </a:solidFill>
                          <a:latin typeface="+mj-lt"/>
                        </a:rPr>
                        <a:t>Eco-chèques</a:t>
                      </a:r>
                    </a:p>
                  </a:txBody>
                  <a:tcPr anchor="ctr">
                    <a:lnB w="12700" cmpd="sng">
                      <a:noFill/>
                    </a:lnB>
                    <a:solidFill>
                      <a:schemeClr val="bg1">
                        <a:lumMod val="85000"/>
                      </a:schemeClr>
                    </a:solidFill>
                  </a:tcPr>
                </a:tc>
                <a:tc>
                  <a:txBody>
                    <a:bodyPr/>
                    <a:lstStyle/>
                    <a:p>
                      <a:r>
                        <a:rPr lang="fr-BE" sz="1200" noProof="0"/>
                        <a:t>250 EUR</a:t>
                      </a:r>
                    </a:p>
                  </a:txBody>
                  <a:tcPr anchor="ctr">
                    <a:lnB w="12700" cmpd="sng">
                      <a:noFill/>
                    </a:lnB>
                    <a:solidFill>
                      <a:schemeClr val="bg1">
                        <a:lumMod val="85000"/>
                      </a:schemeClr>
                    </a:solidFill>
                  </a:tcPr>
                </a:tc>
                <a:tc>
                  <a:txBody>
                    <a:bodyPr/>
                    <a:lstStyle/>
                    <a:p>
                      <a:pPr algn="r"/>
                      <a:r>
                        <a:rPr lang="fr-BE" sz="1200" noProof="0"/>
                        <a:t>250,00 EUR</a:t>
                      </a:r>
                    </a:p>
                  </a:txBody>
                  <a:tcPr anchor="ctr">
                    <a:lnB w="12700" cmpd="sng">
                      <a:noFill/>
                    </a:lnB>
                    <a:solidFill>
                      <a:schemeClr val="bg1">
                        <a:lumMod val="85000"/>
                      </a:schemeClr>
                    </a:solidFill>
                  </a:tcPr>
                </a:tc>
                <a:extLst>
                  <a:ext uri="{0D108BD9-81ED-4DB2-BD59-A6C34878D82A}">
                    <a16:rowId xmlns:a16="http://schemas.microsoft.com/office/drawing/2014/main" xmlns="" val="10009"/>
                  </a:ext>
                </a:extLst>
              </a:tr>
              <a:tr h="289448">
                <a:tc>
                  <a:txBody>
                    <a:bodyPr/>
                    <a:lstStyle/>
                    <a:p>
                      <a:endParaRPr lang="fr-BE" sz="1200" b="0" noProof="0" dirty="0">
                        <a:solidFill>
                          <a:schemeClr val="accent5"/>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fr-BE" sz="1200" noProof="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endParaRPr lang="fr-BE" sz="1200" noProof="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r h="453626">
                <a:tc>
                  <a:txBody>
                    <a:bodyPr/>
                    <a:lstStyle/>
                    <a:p>
                      <a:r>
                        <a:rPr lang="fr-BE" sz="1200" b="0" noProof="0" dirty="0">
                          <a:solidFill>
                            <a:schemeClr val="accent5"/>
                          </a:solidFill>
                          <a:latin typeface="+mj-lt"/>
                        </a:rPr>
                        <a:t>Total</a:t>
                      </a:r>
                      <a:r>
                        <a:rPr lang="fr-BE" sz="1200" b="0" baseline="0" noProof="0" dirty="0">
                          <a:solidFill>
                            <a:schemeClr val="accent5"/>
                          </a:solidFill>
                          <a:latin typeface="+mj-lt"/>
                        </a:rPr>
                        <a:t> </a:t>
                      </a:r>
                      <a:r>
                        <a:rPr lang="fr-BE" sz="1200" b="0" noProof="0" dirty="0">
                          <a:solidFill>
                            <a:schemeClr val="accent5"/>
                          </a:solidFill>
                          <a:latin typeface="+mj-lt"/>
                        </a:rPr>
                        <a:t>(brut)</a:t>
                      </a:r>
                    </a:p>
                  </a:txBody>
                  <a:tcPr anchor="ctr">
                    <a:lnT w="12700" cmpd="sng">
                      <a:noFill/>
                    </a:lnT>
                    <a:solidFill>
                      <a:schemeClr val="bg1">
                        <a:lumMod val="95000"/>
                      </a:schemeClr>
                    </a:solidFill>
                  </a:tcPr>
                </a:tc>
                <a:tc>
                  <a:txBody>
                    <a:bodyPr/>
                    <a:lstStyle/>
                    <a:p>
                      <a:pPr algn="r"/>
                      <a:endParaRPr lang="fr-BE" sz="1200" b="1" noProof="0">
                        <a:solidFill>
                          <a:srgbClr val="FF0000"/>
                        </a:solidFill>
                      </a:endParaRPr>
                    </a:p>
                  </a:txBody>
                  <a:tcPr anchor="ctr">
                    <a:lnT w="12700" cmpd="sng">
                      <a:noFill/>
                    </a:lnT>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200" b="1" noProof="0" dirty="0">
                          <a:solidFill>
                            <a:srgbClr val="FF0000"/>
                          </a:solidFill>
                        </a:rPr>
                        <a:t>170.018,81 EUR</a:t>
                      </a:r>
                    </a:p>
                  </a:txBody>
                  <a:tcPr anchor="ctr">
                    <a:lnT w="12700" cmpd="sng">
                      <a:noFill/>
                    </a:lnT>
                    <a:solidFill>
                      <a:schemeClr val="bg1">
                        <a:lumMod val="95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545082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863244" y="1123406"/>
            <a:ext cx="8398319" cy="5617030"/>
          </a:xfrm>
        </p:spPr>
        <p:txBody>
          <a:bodyPr>
            <a:noAutofit/>
          </a:bodyPr>
          <a:lstStyle/>
          <a:p>
            <a:r>
              <a:rPr lang="fr-BE" sz="1400" dirty="0"/>
              <a:t>L’indemnité compensatoire de préavis au 1</a:t>
            </a:r>
            <a:r>
              <a:rPr lang="fr-BE" sz="1400" baseline="30000" dirty="0"/>
              <a:t>er</a:t>
            </a:r>
            <a:r>
              <a:rPr lang="fr-BE" sz="1400" dirty="0"/>
              <a:t> janvier 2014 en nombre de semaines de rémunération</a:t>
            </a:r>
          </a:p>
          <a:p>
            <a:endParaRPr lang="fr-BE" dirty="0"/>
          </a:p>
          <a:p>
            <a:r>
              <a:rPr lang="fr-BE" sz="1400" dirty="0"/>
              <a:t>Règle de conversion pour le travailleur qui reçoit une rémunération mensuelle : </a:t>
            </a:r>
          </a:p>
          <a:p>
            <a:pPr marL="269875" lvl="1">
              <a:lnSpc>
                <a:spcPct val="150000"/>
              </a:lnSpc>
            </a:pPr>
            <a:r>
              <a:rPr lang="fr-BE" sz="1500" dirty="0"/>
              <a:t>Rémunération mensuelle × 3 = rémunération hebdomadaire</a:t>
            </a:r>
          </a:p>
          <a:p>
            <a:pPr marL="352425" lvl="1">
              <a:lnSpc>
                <a:spcPct val="150000"/>
              </a:lnSpc>
            </a:pPr>
            <a:r>
              <a:rPr lang="fr-BE" sz="1500" dirty="0"/>
              <a:t>       13</a:t>
            </a:r>
          </a:p>
          <a:p>
            <a:r>
              <a:rPr lang="fr-BE" dirty="0"/>
              <a:t> </a:t>
            </a:r>
            <a:r>
              <a:rPr lang="fr-BE" sz="1400" dirty="0"/>
              <a:t>Exemple :</a:t>
            </a:r>
            <a:endParaRPr lang="fr-BE" dirty="0"/>
          </a:p>
          <a:p>
            <a:pPr marL="273050" indent="-273050"/>
            <a:r>
              <a:rPr lang="fr-BE" dirty="0"/>
              <a:t>	</a:t>
            </a:r>
            <a:r>
              <a:rPr lang="fr-BE" sz="1500" b="0" dirty="0"/>
              <a:t>Rémunération annuelle brute = 170.018,81 EUR </a:t>
            </a:r>
          </a:p>
          <a:p>
            <a:pPr marL="273050" indent="-273050"/>
            <a:r>
              <a:rPr lang="fr-BE" sz="1500" b="0" dirty="0"/>
              <a:t>	Indemnité compensatoire de préavis = 24 semaines de rémunération</a:t>
            </a:r>
          </a:p>
          <a:p>
            <a:endParaRPr lang="fr-BE" sz="1500" b="0" dirty="0"/>
          </a:p>
          <a:p>
            <a:pPr marL="273050" indent="-273050">
              <a:lnSpc>
                <a:spcPct val="150000"/>
              </a:lnSpc>
            </a:pPr>
            <a:r>
              <a:rPr lang="fr-BE" sz="1500" b="0" dirty="0"/>
              <a:t>	170.018,81 EUR ×  3  × 24 semaines 	= 3.269,59 EUR × 24</a:t>
            </a:r>
          </a:p>
          <a:p>
            <a:pPr marL="273050" indent="-273050">
              <a:lnSpc>
                <a:spcPct val="150000"/>
              </a:lnSpc>
            </a:pPr>
            <a:r>
              <a:rPr lang="fr-BE" sz="1500" b="0" dirty="0"/>
              <a:t>	         12	 13		= 78.470,22 EUR bruts</a:t>
            </a:r>
          </a:p>
          <a:p>
            <a:pPr marL="352425" lvl="1"/>
            <a:endParaRPr lang="fr-BE" sz="1800" dirty="0"/>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fontScale="77500" lnSpcReduction="20000"/>
          </a:bodyPr>
          <a:lstStyle/>
          <a:p>
            <a:r>
              <a:rPr lang="fr-BE" dirty="0"/>
              <a:t>Base de calcul de l’indemnité compensatoire de préavis </a:t>
            </a:r>
            <a:r>
              <a:rPr lang="nl-BE" dirty="0"/>
              <a:t>(4)</a:t>
            </a:r>
          </a:p>
        </p:txBody>
      </p:sp>
      <p:pic>
        <p:nvPicPr>
          <p:cNvPr id="8" name="Picture 7">
            <a:extLst>
              <a:ext uri="{FF2B5EF4-FFF2-40B4-BE49-F238E27FC236}">
                <a16:creationId xmlns:a16="http://schemas.microsoft.com/office/drawing/2014/main" xmlns="" id="{52D7C2A6-1F51-4934-B5C4-A7E235518C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32" y="1738994"/>
            <a:ext cx="257024" cy="308429"/>
          </a:xfrm>
          <a:prstGeom prst="rect">
            <a:avLst/>
          </a:prstGeom>
        </p:spPr>
      </p:pic>
      <p:pic>
        <p:nvPicPr>
          <p:cNvPr id="6" name="Picture 5">
            <a:extLst>
              <a:ext uri="{FF2B5EF4-FFF2-40B4-BE49-F238E27FC236}">
                <a16:creationId xmlns:a16="http://schemas.microsoft.com/office/drawing/2014/main" xmlns="" id="{0A37590B-98EA-4EE0-8D82-AC5EDEE3B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20" y="3578971"/>
            <a:ext cx="257024" cy="308429"/>
          </a:xfrm>
          <a:prstGeom prst="rect">
            <a:avLst/>
          </a:prstGeom>
        </p:spPr>
      </p:pic>
      <p:pic>
        <p:nvPicPr>
          <p:cNvPr id="9" name="Picture 8">
            <a:extLst>
              <a:ext uri="{FF2B5EF4-FFF2-40B4-BE49-F238E27FC236}">
                <a16:creationId xmlns:a16="http://schemas.microsoft.com/office/drawing/2014/main" xmlns="" id="{7DF443F1-EB7F-4135-A4C5-54E3435DA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20" y="2460974"/>
            <a:ext cx="257024" cy="308429"/>
          </a:xfrm>
          <a:prstGeom prst="rect">
            <a:avLst/>
          </a:prstGeom>
        </p:spPr>
      </p:pic>
      <p:cxnSp>
        <p:nvCxnSpPr>
          <p:cNvPr id="10" name="Straight Connector 9">
            <a:extLst>
              <a:ext uri="{FF2B5EF4-FFF2-40B4-BE49-F238E27FC236}">
                <a16:creationId xmlns:a16="http://schemas.microsoft.com/office/drawing/2014/main" xmlns="" id="{5CE4AE0E-4CF5-4D1B-93A4-6BCD57AEAD3E}"/>
              </a:ext>
            </a:extLst>
          </p:cNvPr>
          <p:cNvCxnSpPr>
            <a:cxnSpLocks/>
          </p:cNvCxnSpPr>
          <p:nvPr/>
        </p:nvCxnSpPr>
        <p:spPr>
          <a:xfrm>
            <a:off x="1187624" y="3172814"/>
            <a:ext cx="2183374" cy="0"/>
          </a:xfrm>
          <a:prstGeom prst="line">
            <a:avLst/>
          </a:prstGeom>
          <a:ln>
            <a:solidFill>
              <a:srgbClr val="4D4D4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4D89A1F6-F0C9-45FF-BDC6-D3D149242608}"/>
              </a:ext>
            </a:extLst>
          </p:cNvPr>
          <p:cNvCxnSpPr>
            <a:cxnSpLocks/>
          </p:cNvCxnSpPr>
          <p:nvPr/>
        </p:nvCxnSpPr>
        <p:spPr>
          <a:xfrm>
            <a:off x="1187624" y="5301208"/>
            <a:ext cx="1420728" cy="0"/>
          </a:xfrm>
          <a:prstGeom prst="line">
            <a:avLst/>
          </a:prstGeom>
          <a:ln>
            <a:solidFill>
              <a:srgbClr val="4D4D4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683A94B-D295-4008-9983-E89828A08E51}"/>
              </a:ext>
            </a:extLst>
          </p:cNvPr>
          <p:cNvCxnSpPr>
            <a:cxnSpLocks/>
          </p:cNvCxnSpPr>
          <p:nvPr/>
        </p:nvCxnSpPr>
        <p:spPr>
          <a:xfrm>
            <a:off x="2776939" y="5301208"/>
            <a:ext cx="371210" cy="0"/>
          </a:xfrm>
          <a:prstGeom prst="line">
            <a:avLst/>
          </a:prstGeom>
          <a:ln>
            <a:solidFill>
              <a:srgbClr val="4D4D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878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852257" y="2215550"/>
            <a:ext cx="6397587" cy="4267491"/>
          </a:xfrm>
        </p:spPr>
        <p:txBody>
          <a:bodyPr>
            <a:noAutofit/>
          </a:bodyPr>
          <a:lstStyle/>
          <a:p>
            <a:pPr algn="just">
              <a:lnSpc>
                <a:spcPts val="2500"/>
              </a:lnSpc>
            </a:pPr>
            <a:r>
              <a:rPr lang="fr-BE" sz="1600" b="0" kern="0" dirty="0"/>
              <a:t>Occupation “classique” à temps partiel : rémunération effective à </a:t>
            </a:r>
            <a:r>
              <a:rPr lang="fr-BE" sz="1600" b="0" i="1" kern="0" dirty="0">
                <a:solidFill>
                  <a:srgbClr val="FF0000"/>
                </a:solidFill>
              </a:rPr>
              <a:t>temps partiel</a:t>
            </a:r>
          </a:p>
          <a:p>
            <a:pPr algn="just">
              <a:lnSpc>
                <a:spcPts val="1200"/>
              </a:lnSpc>
            </a:pPr>
            <a:endParaRPr lang="fr-BE" sz="1500" b="0" kern="0" dirty="0"/>
          </a:p>
          <a:p>
            <a:r>
              <a:rPr lang="fr-BE" sz="1600" b="0" kern="0" dirty="0"/>
              <a:t>Crédit-temps/suspension de carrière: rémunération effective à </a:t>
            </a:r>
            <a:r>
              <a:rPr lang="fr-BE" sz="1600" b="0" i="1" kern="0" dirty="0">
                <a:solidFill>
                  <a:srgbClr val="FF0000"/>
                </a:solidFill>
              </a:rPr>
              <a:t>temps partiel </a:t>
            </a:r>
            <a:r>
              <a:rPr lang="fr-BE" sz="1600" b="0" kern="0" dirty="0"/>
              <a:t>(mais </a:t>
            </a:r>
            <a:r>
              <a:rPr lang="fr-BE" b="0" kern="0" dirty="0">
                <a:solidFill>
                  <a:srgbClr val="FF0000"/>
                </a:solidFill>
              </a:rPr>
              <a:t>!</a:t>
            </a:r>
            <a:r>
              <a:rPr lang="fr-BE" sz="1600" b="0" kern="0" dirty="0"/>
              <a:t> : jurisprudence minoritaire contraire)</a:t>
            </a:r>
          </a:p>
          <a:p>
            <a:endParaRPr lang="fr-BE" sz="1600" kern="0" dirty="0"/>
          </a:p>
          <a:p>
            <a:r>
              <a:rPr lang="fr-BE" sz="1600" b="0" kern="0" dirty="0"/>
              <a:t>Congé parental ou pour soins palliatifs : rémunération fictive à </a:t>
            </a:r>
            <a:r>
              <a:rPr lang="fr-BE" sz="1600" b="0" i="1" kern="0" dirty="0">
                <a:solidFill>
                  <a:srgbClr val="FF0000"/>
                </a:solidFill>
              </a:rPr>
              <a:t>temps plein</a:t>
            </a:r>
            <a:endParaRPr lang="fr-BE" sz="1600" b="0" kern="0" dirty="0"/>
          </a:p>
          <a:p>
            <a:pPr algn="just">
              <a:lnSpc>
                <a:spcPts val="2500"/>
              </a:lnSpc>
            </a:pPr>
            <a:endParaRPr lang="fr-BE" sz="1500" b="0" i="1" kern="0" dirty="0">
              <a:solidFill>
                <a:srgbClr val="FF0000"/>
              </a:solidFill>
            </a:endParaRPr>
          </a:p>
          <a:p>
            <a:pPr algn="just">
              <a:lnSpc>
                <a:spcPts val="2500"/>
              </a:lnSpc>
            </a:pPr>
            <a:r>
              <a:rPr lang="fr-BE" sz="1500" b="0" kern="0" dirty="0"/>
              <a:t>‘Travail adapté (nouvel article 31/1 de la loi relative aux contrats de travail) </a:t>
            </a:r>
            <a:endParaRPr lang="fr-BE" sz="1500" b="0" i="1" kern="0" dirty="0">
              <a:solidFill>
                <a:srgbClr val="FF0000"/>
              </a:solidFill>
            </a:endParaRPr>
          </a:p>
          <a:p>
            <a:pPr algn="just">
              <a:lnSpc>
                <a:spcPts val="2500"/>
              </a:lnSpc>
            </a:pPr>
            <a:endParaRPr lang="fr-BE" sz="1500" b="0" kern="0" dirty="0">
              <a:solidFill>
                <a:schemeClr val="tx1"/>
              </a:solidFill>
            </a:endParaRPr>
          </a:p>
          <a:p>
            <a:pPr algn="just">
              <a:lnSpc>
                <a:spcPts val="2500"/>
              </a:lnSpc>
            </a:pPr>
            <a:endParaRPr lang="fr-BE" sz="1500" b="0" dirty="0"/>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normAutofit fontScale="77500" lnSpcReduction="20000"/>
          </a:bodyPr>
          <a:lstStyle/>
          <a:p>
            <a:r>
              <a:rPr lang="fr-BE" dirty="0"/>
              <a:t>Base de calcul de l’indemnité compensatoire de préavis </a:t>
            </a:r>
            <a:r>
              <a:rPr lang="nl-BE" dirty="0"/>
              <a:t>(5)</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437606" y="1083017"/>
            <a:ext cx="8268788" cy="576001"/>
          </a:xfrm>
        </p:spPr>
        <p:txBody>
          <a:bodyPr>
            <a:normAutofit/>
          </a:bodyPr>
          <a:lstStyle/>
          <a:p>
            <a:r>
              <a:rPr lang="nl-BE" sz="2400" i="1" dirty="0" err="1"/>
              <a:t>Quid</a:t>
            </a:r>
            <a:r>
              <a:rPr lang="nl-BE" sz="2400" dirty="0"/>
              <a:t> pour </a:t>
            </a:r>
            <a:r>
              <a:rPr lang="nl-BE" sz="2400" dirty="0" err="1"/>
              <a:t>un</a:t>
            </a:r>
            <a:r>
              <a:rPr lang="nl-BE" sz="2400" dirty="0"/>
              <a:t> </a:t>
            </a:r>
            <a:r>
              <a:rPr lang="nl-BE" sz="2400" dirty="0" err="1"/>
              <a:t>travailleur</a:t>
            </a:r>
            <a:r>
              <a:rPr lang="nl-BE" sz="2400" dirty="0"/>
              <a:t> à </a:t>
            </a:r>
            <a:r>
              <a:rPr lang="nl-BE" sz="2400" dirty="0" err="1"/>
              <a:t>temps</a:t>
            </a:r>
            <a:r>
              <a:rPr lang="nl-BE" sz="2400" dirty="0"/>
              <a:t> </a:t>
            </a:r>
            <a:r>
              <a:rPr lang="nl-BE" sz="2400" dirty="0" err="1"/>
              <a:t>partiel</a:t>
            </a:r>
            <a:r>
              <a:rPr lang="nl-BE" sz="2400" dirty="0"/>
              <a:t> ?</a:t>
            </a:r>
          </a:p>
        </p:txBody>
      </p:sp>
      <p:pic>
        <p:nvPicPr>
          <p:cNvPr id="8" name="Picture 7">
            <a:extLst>
              <a:ext uri="{FF2B5EF4-FFF2-40B4-BE49-F238E27FC236}">
                <a16:creationId xmlns:a16="http://schemas.microsoft.com/office/drawing/2014/main" xmlns=""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07" y="2152816"/>
            <a:ext cx="257024" cy="308429"/>
          </a:xfrm>
          <a:prstGeom prst="rect">
            <a:avLst/>
          </a:prstGeom>
        </p:spPr>
      </p:pic>
      <p:pic>
        <p:nvPicPr>
          <p:cNvPr id="6" name="Picture 5">
            <a:extLst>
              <a:ext uri="{FF2B5EF4-FFF2-40B4-BE49-F238E27FC236}">
                <a16:creationId xmlns:a16="http://schemas.microsoft.com/office/drawing/2014/main" xmlns="" id="{0A37590B-98EA-4EE0-8D82-AC5EDEE3B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94" y="5100280"/>
            <a:ext cx="257024" cy="308429"/>
          </a:xfrm>
          <a:prstGeom prst="rect">
            <a:avLst/>
          </a:prstGeom>
        </p:spPr>
      </p:pic>
      <p:pic>
        <p:nvPicPr>
          <p:cNvPr id="7" name="Picture 6">
            <a:extLst>
              <a:ext uri="{FF2B5EF4-FFF2-40B4-BE49-F238E27FC236}">
                <a16:creationId xmlns:a16="http://schemas.microsoft.com/office/drawing/2014/main" xmlns="" id="{994145A9-7916-401B-883C-A5F1F3E05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94" y="4040866"/>
            <a:ext cx="257024" cy="308429"/>
          </a:xfrm>
          <a:prstGeom prst="rect">
            <a:avLst/>
          </a:prstGeom>
        </p:spPr>
      </p:pic>
      <p:pic>
        <p:nvPicPr>
          <p:cNvPr id="9" name="Picture 8">
            <a:extLst>
              <a:ext uri="{FF2B5EF4-FFF2-40B4-BE49-F238E27FC236}">
                <a16:creationId xmlns:a16="http://schemas.microsoft.com/office/drawing/2014/main" xmlns="" id="{171363ED-906F-485A-AEB6-3ABB17C77E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87" y="3120205"/>
            <a:ext cx="257024" cy="308429"/>
          </a:xfrm>
          <a:prstGeom prst="rect">
            <a:avLst/>
          </a:prstGeom>
        </p:spPr>
      </p:pic>
    </p:spTree>
    <p:extLst>
      <p:ext uri="{BB962C8B-B14F-4D97-AF65-F5344CB8AC3E}">
        <p14:creationId xmlns:p14="http://schemas.microsoft.com/office/powerpoint/2010/main" val="3889898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7245C15-A07D-4DFB-8D93-76C61BC6A0CD}"/>
              </a:ext>
            </a:extLst>
          </p:cNvPr>
          <p:cNvSpPr>
            <a:spLocks noGrp="1"/>
          </p:cNvSpPr>
          <p:nvPr>
            <p:ph type="title"/>
          </p:nvPr>
        </p:nvSpPr>
        <p:spPr>
          <a:xfrm>
            <a:off x="1147354" y="754436"/>
            <a:ext cx="7787640" cy="787913"/>
          </a:xfrm>
        </p:spPr>
        <p:txBody>
          <a:bodyPr>
            <a:normAutofit fontScale="90000"/>
          </a:bodyPr>
          <a:lstStyle/>
          <a:p>
            <a:r>
              <a:rPr lang="en-US" sz="2400" dirty="0">
                <a:solidFill>
                  <a:schemeClr val="tx1"/>
                </a:solidFill>
              </a:rPr>
              <a:t>2. </a:t>
            </a:r>
            <a:r>
              <a:rPr lang="fr-BE" sz="2400" dirty="0">
                <a:solidFill>
                  <a:schemeClr val="tx1"/>
                </a:solidFill>
              </a:rPr>
              <a:t>Dois-je motiver chaque licenciement ? Quand un licenciement est-il </a:t>
            </a:r>
            <a:r>
              <a:rPr lang="fr-BE" sz="2400" kern="0" dirty="0">
                <a:solidFill>
                  <a:schemeClr val="tx1"/>
                </a:solidFill>
              </a:rPr>
              <a:t>« </a:t>
            </a:r>
            <a:r>
              <a:rPr lang="fr-BE" sz="2400" dirty="0">
                <a:solidFill>
                  <a:schemeClr val="tx1"/>
                </a:solidFill>
              </a:rPr>
              <a:t>manifestement déraisonnable »</a:t>
            </a:r>
            <a:r>
              <a:rPr lang="fr-BE" sz="2400" kern="0" dirty="0">
                <a:solidFill>
                  <a:schemeClr val="tx1"/>
                </a:solidFill>
              </a:rPr>
              <a:t> ?</a:t>
            </a:r>
            <a:endParaRPr lang="nl-BE" sz="2400" dirty="0">
              <a:solidFill>
                <a:schemeClr val="tx1"/>
              </a:solidFill>
            </a:endParaRPr>
          </a:p>
        </p:txBody>
      </p:sp>
      <p:pic>
        <p:nvPicPr>
          <p:cNvPr id="5" name="Picture Placeholder 5" descr="A picture containing arrow&#10;&#10;Description automatically generated">
            <a:extLst>
              <a:ext uri="{FF2B5EF4-FFF2-40B4-BE49-F238E27FC236}">
                <a16:creationId xmlns:a16="http://schemas.microsoft.com/office/drawing/2014/main" xmlns="" id="{F279BE68-6030-4812-B6AB-35F585372E8B}"/>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606255" y="1947299"/>
            <a:ext cx="8124983" cy="3784601"/>
          </a:xfrm>
        </p:spPr>
      </p:pic>
      <p:pic>
        <p:nvPicPr>
          <p:cNvPr id="6" name="Picture 5">
            <a:extLst>
              <a:ext uri="{FF2B5EF4-FFF2-40B4-BE49-F238E27FC236}">
                <a16:creationId xmlns:a16="http://schemas.microsoft.com/office/drawing/2014/main" xmlns="" id="{46DC93D9-53AD-44D5-8044-97B3C0E73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68" y="754436"/>
            <a:ext cx="762000" cy="914401"/>
          </a:xfrm>
          <a:prstGeom prst="rect">
            <a:avLst/>
          </a:prstGeom>
        </p:spPr>
      </p:pic>
    </p:spTree>
    <p:extLst>
      <p:ext uri="{BB962C8B-B14F-4D97-AF65-F5344CB8AC3E}">
        <p14:creationId xmlns:p14="http://schemas.microsoft.com/office/powerpoint/2010/main" val="877315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5B123C12-2646-4964-BBD1-7FE6BF62B2D9}"/>
              </a:ext>
            </a:extLst>
          </p:cNvPr>
          <p:cNvSpPr txBox="1">
            <a:spLocks/>
          </p:cNvSpPr>
          <p:nvPr/>
        </p:nvSpPr>
        <p:spPr>
          <a:xfrm>
            <a:off x="755576" y="692696"/>
            <a:ext cx="7581756" cy="513848"/>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CCT n° 109</a:t>
            </a:r>
          </a:p>
        </p:txBody>
      </p:sp>
      <p:sp>
        <p:nvSpPr>
          <p:cNvPr id="4" name="Text Placeholder 3">
            <a:extLst>
              <a:ext uri="{FF2B5EF4-FFF2-40B4-BE49-F238E27FC236}">
                <a16:creationId xmlns:a16="http://schemas.microsoft.com/office/drawing/2014/main" xmlns="" id="{E76EB695-DF41-488E-A2DB-A121DADC18D0}"/>
              </a:ext>
            </a:extLst>
          </p:cNvPr>
          <p:cNvSpPr txBox="1">
            <a:spLocks/>
          </p:cNvSpPr>
          <p:nvPr/>
        </p:nvSpPr>
        <p:spPr>
          <a:xfrm>
            <a:off x="755576" y="1412776"/>
            <a:ext cx="7601615" cy="4104233"/>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200"/>
              </a:lnSpc>
            </a:pPr>
            <a:r>
              <a:rPr lang="fr-BE" sz="1800" b="1" dirty="0"/>
              <a:t>Entrée en vigueur : </a:t>
            </a:r>
            <a:r>
              <a:rPr lang="fr-BE" sz="1800" dirty="0"/>
              <a:t>congé notifié à partir du 1</a:t>
            </a:r>
            <a:r>
              <a:rPr lang="fr-BE" sz="1800" baseline="30000" dirty="0"/>
              <a:t>er</a:t>
            </a:r>
            <a:r>
              <a:rPr lang="fr-BE" sz="1800" dirty="0"/>
              <a:t> avril 2014</a:t>
            </a:r>
          </a:p>
          <a:p>
            <a:pPr marL="0" indent="0" algn="just">
              <a:lnSpc>
                <a:spcPts val="2200"/>
              </a:lnSpc>
              <a:buNone/>
            </a:pPr>
            <a:endParaRPr lang="fr-BE" sz="1800" dirty="0"/>
          </a:p>
          <a:p>
            <a:pPr algn="just">
              <a:lnSpc>
                <a:spcPts val="2200"/>
              </a:lnSpc>
            </a:pPr>
            <a:r>
              <a:rPr lang="fr-BE" sz="1800" b="1" dirty="0"/>
              <a:t>Deux nouvelles notions</a:t>
            </a:r>
            <a:r>
              <a:rPr lang="fr-BE" sz="1800" dirty="0"/>
              <a:t> :</a:t>
            </a:r>
          </a:p>
          <a:p>
            <a:pPr lvl="1" algn="just">
              <a:lnSpc>
                <a:spcPts val="2200"/>
              </a:lnSpc>
            </a:pPr>
            <a:r>
              <a:rPr lang="fr-BE" dirty="0"/>
              <a:t>La motivation du licenciement : le droit de connaitre les motifs concrets qui ont conduit au licenciement</a:t>
            </a:r>
          </a:p>
          <a:p>
            <a:pPr lvl="1" algn="just">
              <a:lnSpc>
                <a:spcPts val="2200"/>
              </a:lnSpc>
            </a:pPr>
            <a:r>
              <a:rPr lang="fr-BE" dirty="0"/>
              <a:t>La protection contre le licenciement manifestement déraisonnable</a:t>
            </a:r>
          </a:p>
          <a:p>
            <a:pPr marL="352425" lvl="1" indent="0" algn="just">
              <a:lnSpc>
                <a:spcPts val="2500"/>
              </a:lnSpc>
              <a:buFont typeface="Arial" panose="020B0604020202020204" pitchFamily="34" charset="0"/>
              <a:buNone/>
            </a:pPr>
            <a:endParaRPr lang="nl-BE" sz="1000" dirty="0"/>
          </a:p>
          <a:p>
            <a:pPr algn="just">
              <a:lnSpc>
                <a:spcPts val="2200"/>
              </a:lnSpc>
            </a:pPr>
            <a:r>
              <a:rPr lang="fr-BE" sz="1800" b="1" dirty="0"/>
              <a:t>Sanction : </a:t>
            </a:r>
            <a:r>
              <a:rPr lang="fr-BE" sz="1800" dirty="0"/>
              <a:t>le travailleur peut recevoir une indemnité</a:t>
            </a:r>
          </a:p>
          <a:p>
            <a:pPr lvl="1" algn="just">
              <a:lnSpc>
                <a:spcPts val="2200"/>
              </a:lnSpc>
            </a:pPr>
            <a:r>
              <a:rPr lang="fr-BE" dirty="0"/>
              <a:t>Méconnaissance de la motivation du licenciement (2 semaines de rémunération, non soumis à ONSS) </a:t>
            </a:r>
          </a:p>
          <a:p>
            <a:pPr lvl="1" algn="just">
              <a:lnSpc>
                <a:spcPts val="2200"/>
              </a:lnSpc>
            </a:pPr>
            <a:r>
              <a:rPr lang="fr-BE" dirty="0"/>
              <a:t>Indemnité pour licenciement manifestement déraisonnable (3 à 17 semaines de rémunération)</a:t>
            </a:r>
          </a:p>
        </p:txBody>
      </p:sp>
    </p:spTree>
    <p:extLst>
      <p:ext uri="{BB962C8B-B14F-4D97-AF65-F5344CB8AC3E}">
        <p14:creationId xmlns:p14="http://schemas.microsoft.com/office/powerpoint/2010/main" val="2052268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BFCA0B6-439F-43BF-BB59-883436490E1E}"/>
              </a:ext>
            </a:extLst>
          </p:cNvPr>
          <p:cNvSpPr txBox="1">
            <a:spLocks/>
          </p:cNvSpPr>
          <p:nvPr/>
        </p:nvSpPr>
        <p:spPr>
          <a:xfrm>
            <a:off x="827584" y="620688"/>
            <a:ext cx="7581756" cy="490066"/>
          </a:xfrm>
          <a:prstGeom prst="rect">
            <a:avLst/>
          </a:prstGeom>
        </p:spPr>
        <p:txBody>
          <a:bodyPr lIns="0" tIns="0" rIns="0" bIns="0" anchor="t" anchorCtr="0"/>
          <a:lstStyle>
            <a:lvl1pPr marL="0" indent="0" algn="l" defTabSz="914400" rtl="0" eaLnBrk="1" latinLnBrk="0" hangingPunct="1">
              <a:lnSpc>
                <a:spcPct val="90000"/>
              </a:lnSpc>
              <a:spcBef>
                <a:spcPct val="0"/>
              </a:spcBef>
              <a:buFont typeface="+mj-lt"/>
              <a:buNone/>
              <a:defRPr sz="2800" b="1" kern="1200" baseline="0">
                <a:solidFill>
                  <a:srgbClr val="4A4A49"/>
                </a:solidFill>
                <a:latin typeface="+mj-lt"/>
                <a:ea typeface="+mj-ea"/>
                <a:cs typeface="+mj-cs"/>
              </a:defRPr>
            </a:lvl1pPr>
          </a:lstStyle>
          <a:p>
            <a:r>
              <a:rPr lang="fr-BE" b="0" dirty="0"/>
              <a:t>Champ d’application CCT n° 109</a:t>
            </a:r>
            <a:endParaRPr lang="nl-BE" b="0" dirty="0"/>
          </a:p>
        </p:txBody>
      </p:sp>
      <p:sp>
        <p:nvSpPr>
          <p:cNvPr id="6" name="Text Placeholder 3">
            <a:extLst>
              <a:ext uri="{FF2B5EF4-FFF2-40B4-BE49-F238E27FC236}">
                <a16:creationId xmlns:a16="http://schemas.microsoft.com/office/drawing/2014/main" xmlns="" id="{C8E694CA-0A7A-4FBE-A29C-0A343D0DA5F6}"/>
              </a:ext>
            </a:extLst>
          </p:cNvPr>
          <p:cNvSpPr txBox="1">
            <a:spLocks/>
          </p:cNvSpPr>
          <p:nvPr/>
        </p:nvSpPr>
        <p:spPr>
          <a:xfrm>
            <a:off x="755576" y="1340768"/>
            <a:ext cx="8064896" cy="4752528"/>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200"/>
              </a:lnSpc>
            </a:pPr>
            <a:r>
              <a:rPr lang="fr-BE" sz="1800" dirty="0"/>
              <a:t>Ouvriers et employés</a:t>
            </a:r>
          </a:p>
          <a:p>
            <a:pPr lvl="1" algn="just">
              <a:lnSpc>
                <a:spcPts val="2200"/>
              </a:lnSpc>
            </a:pPr>
            <a:r>
              <a:rPr lang="fr-BE" dirty="0"/>
              <a:t>Occupés dans le </a:t>
            </a:r>
            <a:r>
              <a:rPr lang="fr-BE" b="1" dirty="0"/>
              <a:t>secteur privé </a:t>
            </a:r>
            <a:r>
              <a:rPr lang="fr-BE" sz="1400" dirty="0"/>
              <a:t>(mais C. Cons. 30 juin 2016 : cette distinction viole le principe d’égalité et est donc inconstitutionnelle)</a:t>
            </a:r>
          </a:p>
          <a:p>
            <a:pPr lvl="1" algn="just">
              <a:lnSpc>
                <a:spcPts val="2200"/>
              </a:lnSpc>
            </a:pPr>
            <a:r>
              <a:rPr lang="fr-BE" dirty="0"/>
              <a:t>Licenciés après </a:t>
            </a:r>
            <a:r>
              <a:rPr lang="fr-BE" b="1" dirty="0"/>
              <a:t>6 mois d’occupation </a:t>
            </a:r>
          </a:p>
          <a:p>
            <a:pPr marL="541338" lvl="3" indent="0" algn="just">
              <a:lnSpc>
                <a:spcPts val="2200"/>
              </a:lnSpc>
              <a:buNone/>
            </a:pPr>
            <a:r>
              <a:rPr lang="fr-BE" sz="1400" dirty="0"/>
              <a:t>! Tenir compte des contrats de travail à durée déterminée antérieurs et successifs ou des contrats d’intérim pour des fonctions identiques auprès du même employeur</a:t>
            </a:r>
          </a:p>
          <a:p>
            <a:pPr marL="542925" lvl="3" indent="0" algn="just">
              <a:lnSpc>
                <a:spcPts val="2500"/>
              </a:lnSpc>
              <a:spcBef>
                <a:spcPts val="0"/>
              </a:spcBef>
              <a:buFont typeface="Arial" panose="020B0604020202020204" pitchFamily="34" charset="0"/>
              <a:buNone/>
            </a:pPr>
            <a:endParaRPr lang="fr-BE" dirty="0"/>
          </a:p>
          <a:p>
            <a:pPr algn="just">
              <a:lnSpc>
                <a:spcPts val="2200"/>
              </a:lnSpc>
            </a:pPr>
            <a:r>
              <a:rPr lang="fr-BE" sz="1800" dirty="0"/>
              <a:t>Exclusions :</a:t>
            </a:r>
          </a:p>
          <a:p>
            <a:pPr lvl="1" algn="just">
              <a:lnSpc>
                <a:spcPts val="2200"/>
              </a:lnSpc>
            </a:pPr>
            <a:r>
              <a:rPr lang="fr-BE" dirty="0"/>
              <a:t>Rupture durant contrat d’intérim ou contrat d’étudiant</a:t>
            </a:r>
          </a:p>
          <a:p>
            <a:pPr lvl="1" algn="just">
              <a:lnSpc>
                <a:spcPts val="2200"/>
              </a:lnSpc>
            </a:pPr>
            <a:r>
              <a:rPr lang="fr-BE" dirty="0"/>
              <a:t>Licenciement en vue du RCC ou pension</a:t>
            </a:r>
          </a:p>
          <a:p>
            <a:pPr lvl="1" algn="just">
              <a:lnSpc>
                <a:spcPts val="2200"/>
              </a:lnSpc>
            </a:pPr>
            <a:r>
              <a:rPr lang="fr-BE" dirty="0"/>
              <a:t>Licenciement en cas de cessation, fermeture, licenciement collectif ou licenciement multiple </a:t>
            </a:r>
          </a:p>
          <a:p>
            <a:pPr lvl="1" algn="just">
              <a:lnSpc>
                <a:spcPts val="2200"/>
              </a:lnSpc>
            </a:pPr>
            <a:r>
              <a:rPr lang="fr-BE" dirty="0"/>
              <a:t>Licenciement soumis au respect par l’employeur d’une procédure spéciale de licenciement prévue par la loi ou par une CCT</a:t>
            </a:r>
          </a:p>
        </p:txBody>
      </p:sp>
    </p:spTree>
    <p:extLst>
      <p:ext uri="{BB962C8B-B14F-4D97-AF65-F5344CB8AC3E}">
        <p14:creationId xmlns:p14="http://schemas.microsoft.com/office/powerpoint/2010/main" val="2608778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BF95958-1731-41CA-AB32-CF9C4F3C7C0C}"/>
              </a:ext>
            </a:extLst>
          </p:cNvPr>
          <p:cNvSpPr txBox="1">
            <a:spLocks/>
          </p:cNvSpPr>
          <p:nvPr/>
        </p:nvSpPr>
        <p:spPr>
          <a:xfrm>
            <a:off x="755576" y="610896"/>
            <a:ext cx="7581756" cy="513848"/>
          </a:xfrm>
          <a:prstGeom prst="rect">
            <a:avLst/>
          </a:prstGeom>
        </p:spPr>
        <p:txBody>
          <a:bodyPr lIns="0" tIns="0" rIns="0" bIns="0" anchor="t" anchorCtr="0"/>
          <a:lstStyle>
            <a:lvl1pPr marL="0" indent="0" algn="l" defTabSz="914400" rtl="0" eaLnBrk="1" latinLnBrk="0" hangingPunct="1">
              <a:spcBef>
                <a:spcPct val="0"/>
              </a:spcBef>
              <a:buFont typeface="+mj-lt"/>
              <a:buNone/>
              <a:defRPr sz="2800" kern="1200" baseline="0">
                <a:solidFill>
                  <a:srgbClr val="4A4A49"/>
                </a:solidFill>
                <a:latin typeface="+mj-lt"/>
                <a:ea typeface="+mj-ea"/>
                <a:cs typeface="+mj-cs"/>
              </a:defRPr>
            </a:lvl1pPr>
          </a:lstStyle>
          <a:p>
            <a:r>
              <a:rPr lang="fr-FR" dirty="0"/>
              <a:t>Droit à la motivation du licenciement (1)</a:t>
            </a:r>
            <a:endParaRPr lang="nl-BE" dirty="0"/>
          </a:p>
        </p:txBody>
      </p:sp>
      <p:sp>
        <p:nvSpPr>
          <p:cNvPr id="4" name="Text Placeholder 3">
            <a:extLst>
              <a:ext uri="{FF2B5EF4-FFF2-40B4-BE49-F238E27FC236}">
                <a16:creationId xmlns:a16="http://schemas.microsoft.com/office/drawing/2014/main" xmlns="" id="{1362BBDE-ECAC-42D4-981E-CF06A7B0931C}"/>
              </a:ext>
            </a:extLst>
          </p:cNvPr>
          <p:cNvSpPr txBox="1">
            <a:spLocks/>
          </p:cNvSpPr>
          <p:nvPr/>
        </p:nvSpPr>
        <p:spPr>
          <a:xfrm>
            <a:off x="755576" y="1268760"/>
            <a:ext cx="8064896" cy="482453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000"/>
              </a:lnSpc>
            </a:pPr>
            <a:r>
              <a:rPr lang="fr-BE" sz="1800" dirty="0"/>
              <a:t>Champ d’application : exclusions</a:t>
            </a:r>
          </a:p>
          <a:p>
            <a:pPr marL="0" indent="0" algn="just">
              <a:lnSpc>
                <a:spcPts val="2000"/>
              </a:lnSpc>
              <a:buNone/>
            </a:pPr>
            <a:endParaRPr lang="fr-BE" sz="1800" dirty="0"/>
          </a:p>
          <a:p>
            <a:pPr lvl="1" algn="just">
              <a:lnSpc>
                <a:spcPts val="2000"/>
              </a:lnSpc>
            </a:pPr>
            <a:r>
              <a:rPr lang="fr-BE" dirty="0"/>
              <a:t>Licenciement pour motif grave</a:t>
            </a:r>
          </a:p>
          <a:p>
            <a:pPr marL="265112" lvl="1" indent="0" algn="just">
              <a:lnSpc>
                <a:spcPts val="2000"/>
              </a:lnSpc>
              <a:buNone/>
            </a:pPr>
            <a:endParaRPr lang="fr-BE" dirty="0"/>
          </a:p>
          <a:p>
            <a:pPr lvl="2" algn="just">
              <a:lnSpc>
                <a:spcPts val="2000"/>
              </a:lnSpc>
              <a:defRPr/>
            </a:pPr>
            <a:r>
              <a:rPr lang="fr-BE" dirty="0"/>
              <a:t>Quid des licenciements pour motif grave irréguliers ? </a:t>
            </a:r>
          </a:p>
          <a:p>
            <a:pPr lvl="3" algn="just">
              <a:lnSpc>
                <a:spcPts val="2000"/>
              </a:lnSpc>
              <a:defRPr/>
            </a:pPr>
            <a:r>
              <a:rPr lang="fr-BE" sz="1400" dirty="0"/>
              <a:t>Exclusion vaut si licenciement pour motif grave régulier sur la forme et sur le fond (Trib. trav. Anvers, div. Anvers 12 janvier 2016, RG 14/7551/A)</a:t>
            </a:r>
          </a:p>
          <a:p>
            <a:pPr lvl="3" algn="just">
              <a:lnSpc>
                <a:spcPts val="2000"/>
              </a:lnSpc>
              <a:defRPr/>
            </a:pPr>
            <a:r>
              <a:rPr lang="fr-BE" sz="1400" dirty="0"/>
              <a:t>Exclusion vaut également pour licenciement pour motif grave non fondé (Trib. trav. liège, div. Dinant 21 mars 2016, RG 14/1188/A)</a:t>
            </a:r>
          </a:p>
          <a:p>
            <a:pPr lvl="3" algn="just">
              <a:lnSpc>
                <a:spcPts val="2000"/>
              </a:lnSpc>
              <a:defRPr/>
            </a:pPr>
            <a:endParaRPr lang="fr-BE" sz="1400" dirty="0"/>
          </a:p>
          <a:p>
            <a:pPr lvl="1" algn="just">
              <a:lnSpc>
                <a:spcPts val="2000"/>
              </a:lnSpc>
            </a:pPr>
            <a:r>
              <a:rPr lang="fr-BE" dirty="0"/>
              <a:t>Contrat de travail à durée déterminée/travail nettement défini : lorsque terme atteint ou travail achevé </a:t>
            </a:r>
          </a:p>
        </p:txBody>
      </p:sp>
    </p:spTree>
    <p:extLst>
      <p:ext uri="{BB962C8B-B14F-4D97-AF65-F5344CB8AC3E}">
        <p14:creationId xmlns:p14="http://schemas.microsoft.com/office/powerpoint/2010/main" val="3492044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A266CE04-4506-4DCF-AAB1-1E7156A0EF89}"/>
              </a:ext>
            </a:extLst>
          </p:cNvPr>
          <p:cNvSpPr txBox="1">
            <a:spLocks/>
          </p:cNvSpPr>
          <p:nvPr/>
        </p:nvSpPr>
        <p:spPr>
          <a:xfrm>
            <a:off x="755576" y="610896"/>
            <a:ext cx="7581756" cy="513848"/>
          </a:xfrm>
          <a:prstGeom prst="rect">
            <a:avLst/>
          </a:prstGeom>
        </p:spPr>
        <p:txBody>
          <a:bodyPr lIns="0" tIns="0" rIns="0" bIns="0" anchor="t" anchorCtr="0"/>
          <a:lstStyle>
            <a:lvl1pPr marL="0" indent="0" algn="l" defTabSz="914400" rtl="0" eaLnBrk="1" latinLnBrk="0" hangingPunct="1">
              <a:spcBef>
                <a:spcPct val="0"/>
              </a:spcBef>
              <a:buFont typeface="+mj-lt"/>
              <a:buNone/>
              <a:defRPr sz="2800" kern="1200" baseline="0">
                <a:solidFill>
                  <a:srgbClr val="4A4A49"/>
                </a:solidFill>
                <a:latin typeface="+mj-lt"/>
                <a:ea typeface="+mj-ea"/>
                <a:cs typeface="+mj-cs"/>
              </a:defRPr>
            </a:lvl1pPr>
          </a:lstStyle>
          <a:p>
            <a:r>
              <a:rPr lang="fr-FR" dirty="0"/>
              <a:t>Droit à la motivation du licenciement (2)</a:t>
            </a:r>
            <a:endParaRPr lang="nl-BE" dirty="0"/>
          </a:p>
        </p:txBody>
      </p:sp>
      <p:sp>
        <p:nvSpPr>
          <p:cNvPr id="4" name="Text Placeholder 3">
            <a:extLst>
              <a:ext uri="{FF2B5EF4-FFF2-40B4-BE49-F238E27FC236}">
                <a16:creationId xmlns:a16="http://schemas.microsoft.com/office/drawing/2014/main" xmlns="" id="{3ADBE258-627D-4EF1-AB3B-950F09CB7974}"/>
              </a:ext>
            </a:extLst>
          </p:cNvPr>
          <p:cNvSpPr txBox="1">
            <a:spLocks/>
          </p:cNvSpPr>
          <p:nvPr/>
        </p:nvSpPr>
        <p:spPr>
          <a:xfrm>
            <a:off x="755576" y="1268760"/>
            <a:ext cx="8064896" cy="482453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100"/>
              </a:lnSpc>
            </a:pPr>
            <a:r>
              <a:rPr lang="fr-BE" sz="1800" dirty="0"/>
              <a:t>Principe </a:t>
            </a:r>
          </a:p>
          <a:p>
            <a:pPr marL="0" indent="0" algn="just">
              <a:lnSpc>
                <a:spcPts val="2100"/>
              </a:lnSpc>
              <a:buFontTx/>
              <a:buNone/>
            </a:pPr>
            <a:endParaRPr lang="fr-BE" dirty="0"/>
          </a:p>
          <a:p>
            <a:pPr lvl="1" algn="just">
              <a:lnSpc>
                <a:spcPts val="2000"/>
              </a:lnSpc>
            </a:pPr>
            <a:r>
              <a:rPr lang="fr-BE" dirty="0"/>
              <a:t>Droit de connaitre les </a:t>
            </a:r>
            <a:r>
              <a:rPr lang="fr-BE" u="sng" dirty="0"/>
              <a:t>motifs concrets</a:t>
            </a:r>
            <a:r>
              <a:rPr lang="fr-BE" dirty="0"/>
              <a:t> qui ont conduit au licenciement</a:t>
            </a:r>
          </a:p>
          <a:p>
            <a:pPr lvl="1" algn="just">
              <a:lnSpc>
                <a:spcPts val="2000"/>
              </a:lnSpc>
            </a:pPr>
            <a:endParaRPr lang="fr-BE" dirty="0"/>
          </a:p>
          <a:p>
            <a:pPr lvl="1" algn="just">
              <a:lnSpc>
                <a:spcPts val="2000"/>
              </a:lnSpc>
            </a:pPr>
            <a:r>
              <a:rPr lang="fr-BE" kern="0" dirty="0"/>
              <a:t>« </a:t>
            </a:r>
            <a:r>
              <a:rPr lang="fr-BE" dirty="0"/>
              <a:t>Motifs concrets » ?</a:t>
            </a:r>
          </a:p>
          <a:p>
            <a:pPr marL="265112" lvl="1" indent="0" algn="just">
              <a:lnSpc>
                <a:spcPts val="2000"/>
              </a:lnSpc>
              <a:buNone/>
            </a:pPr>
            <a:endParaRPr lang="fr-BE" dirty="0"/>
          </a:p>
          <a:p>
            <a:pPr lvl="2" algn="just">
              <a:lnSpc>
                <a:spcPts val="2000"/>
              </a:lnSpc>
            </a:pPr>
            <a:r>
              <a:rPr lang="fr-BE" dirty="0"/>
              <a:t>Motifs </a:t>
            </a:r>
            <a:r>
              <a:rPr lang="fr-BE" b="1" dirty="0"/>
              <a:t>réels</a:t>
            </a:r>
          </a:p>
          <a:p>
            <a:pPr lvl="2" algn="just">
              <a:lnSpc>
                <a:spcPts val="2000"/>
              </a:lnSpc>
            </a:pPr>
            <a:endParaRPr lang="fr-BE" dirty="0"/>
          </a:p>
          <a:p>
            <a:pPr lvl="2" algn="just">
              <a:lnSpc>
                <a:spcPts val="2000"/>
              </a:lnSpc>
            </a:pPr>
            <a:r>
              <a:rPr lang="fr-FR" dirty="0"/>
              <a:t>« L’objectif est de donner aux travailleurs un </a:t>
            </a:r>
            <a:r>
              <a:rPr lang="fr-FR" b="1" dirty="0"/>
              <a:t>aperçu</a:t>
            </a:r>
            <a:r>
              <a:rPr lang="fr-FR" dirty="0"/>
              <a:t> des motifs qui ont été à la base de leur licenciement</a:t>
            </a:r>
            <a:r>
              <a:rPr lang="fr-BE" kern="0" dirty="0"/>
              <a:t> »</a:t>
            </a:r>
            <a:r>
              <a:rPr lang="fr-BE" dirty="0"/>
              <a:t>  </a:t>
            </a:r>
            <a:r>
              <a:rPr lang="fr-BE" sz="1200" dirty="0"/>
              <a:t>(rapport précédent la CCT)</a:t>
            </a:r>
          </a:p>
          <a:p>
            <a:pPr lvl="2" algn="just">
              <a:lnSpc>
                <a:spcPts val="2000"/>
              </a:lnSpc>
            </a:pPr>
            <a:endParaRPr lang="fr-BE" sz="1200" dirty="0"/>
          </a:p>
          <a:p>
            <a:pPr lvl="2" algn="just">
              <a:lnSpc>
                <a:spcPts val="2000"/>
              </a:lnSpc>
            </a:pPr>
            <a:r>
              <a:rPr lang="fr-BE" kern="0" dirty="0"/>
              <a:t>« </a:t>
            </a:r>
            <a:r>
              <a:rPr lang="fr-FR" i="1" dirty="0"/>
              <a:t>Le travailleur pourra se forger une opinion éclairée, ce qui permettra d’éviter des procédures judiciaires </a:t>
            </a:r>
            <a:r>
              <a:rPr lang="fr-FR" dirty="0"/>
              <a:t>»</a:t>
            </a:r>
            <a:r>
              <a:rPr lang="fr-BE" i="1" dirty="0"/>
              <a:t> </a:t>
            </a:r>
            <a:r>
              <a:rPr lang="fr-BE" sz="1200" dirty="0"/>
              <a:t>(rapport précédent la  CCT)</a:t>
            </a:r>
          </a:p>
        </p:txBody>
      </p:sp>
    </p:spTree>
    <p:extLst>
      <p:ext uri="{BB962C8B-B14F-4D97-AF65-F5344CB8AC3E}">
        <p14:creationId xmlns:p14="http://schemas.microsoft.com/office/powerpoint/2010/main" val="402561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353720" y="2299064"/>
            <a:ext cx="8268788" cy="3944982"/>
          </a:xfrm>
        </p:spPr>
        <p:txBody>
          <a:bodyPr>
            <a:normAutofit fontScale="40000" lnSpcReduction="20000"/>
          </a:bodyPr>
          <a:lstStyle/>
          <a:p>
            <a:pPr marL="457200" indent="-457200" algn="just">
              <a:lnSpc>
                <a:spcPts val="2500"/>
              </a:lnSpc>
              <a:spcAft>
                <a:spcPts val="1200"/>
              </a:spcAft>
              <a:buClr>
                <a:srgbClr val="4A4A49"/>
              </a:buClr>
              <a:buFont typeface="+mj-lt"/>
              <a:buAutoNum type="arabicPeriod"/>
            </a:pPr>
            <a:r>
              <a:rPr lang="fr-BE" sz="4500" b="0" dirty="0">
                <a:latin typeface="Arial (heading)"/>
              </a:rPr>
              <a:t>Délais de préavis pour les contrats de travail ayant pris cours à compter du 1</a:t>
            </a:r>
            <a:r>
              <a:rPr lang="fr-BE" sz="4500" b="0" baseline="30000" dirty="0">
                <a:latin typeface="Arial (heading)"/>
              </a:rPr>
              <a:t>er</a:t>
            </a:r>
            <a:r>
              <a:rPr lang="fr-BE" sz="4500" b="0" dirty="0">
                <a:latin typeface="Arial (heading)"/>
              </a:rPr>
              <a:t> janvier 2014 </a:t>
            </a:r>
          </a:p>
          <a:p>
            <a:pPr marL="1168400" lvl="1" indent="-457200">
              <a:spcAft>
                <a:spcPts val="1200"/>
              </a:spcAft>
              <a:buClrTx/>
              <a:buFont typeface="+mj-lt"/>
              <a:buAutoNum type="arabicPeriod"/>
            </a:pPr>
            <a:r>
              <a:rPr lang="fr-BE" sz="4300" dirty="0"/>
              <a:t>Rupture du contrat de travail par l’employeur </a:t>
            </a:r>
            <a:r>
              <a:rPr lang="fr-BE" sz="4300" dirty="0">
                <a:solidFill>
                  <a:schemeClr val="tx1"/>
                </a:solidFill>
              </a:rPr>
              <a:t>(licenciement)</a:t>
            </a:r>
          </a:p>
          <a:p>
            <a:pPr marL="1168400" lvl="1" indent="-457200">
              <a:spcAft>
                <a:spcPts val="1200"/>
              </a:spcAft>
              <a:buClrTx/>
              <a:buFont typeface="+mj-lt"/>
              <a:buAutoNum type="arabicPeriod"/>
            </a:pPr>
            <a:r>
              <a:rPr lang="fr-BE" sz="4300" dirty="0"/>
              <a:t>Rupture du contrat de travail par le travailleur </a:t>
            </a:r>
            <a:r>
              <a:rPr lang="fr-BE" sz="4300" dirty="0">
                <a:solidFill>
                  <a:schemeClr val="tx1"/>
                </a:solidFill>
              </a:rPr>
              <a:t>(démission)</a:t>
            </a:r>
          </a:p>
          <a:p>
            <a:pPr marL="1168400" lvl="1" indent="-457200">
              <a:spcAft>
                <a:spcPts val="1200"/>
              </a:spcAft>
              <a:buClrTx/>
              <a:buFont typeface="+mj-lt"/>
              <a:buAutoNum type="arabicPeriod"/>
            </a:pPr>
            <a:r>
              <a:rPr lang="fr-BE" sz="4300" dirty="0">
                <a:solidFill>
                  <a:schemeClr val="tx1"/>
                </a:solidFill>
              </a:rPr>
              <a:t>Contre-préavis</a:t>
            </a:r>
          </a:p>
          <a:p>
            <a:pPr marL="1168400" lvl="1" indent="-457200">
              <a:spcAft>
                <a:spcPts val="1200"/>
              </a:spcAft>
              <a:buClrTx/>
              <a:buFont typeface="+mj-lt"/>
              <a:buAutoNum type="arabicPeriod"/>
            </a:pPr>
            <a:r>
              <a:rPr lang="fr-BE" sz="4300" dirty="0">
                <a:solidFill>
                  <a:schemeClr val="tx1"/>
                </a:solidFill>
              </a:rPr>
              <a:t>Prise de cours du délai de préavis</a:t>
            </a:r>
          </a:p>
          <a:p>
            <a:pPr marL="1168400" lvl="1" indent="-457200">
              <a:spcAft>
                <a:spcPts val="1200"/>
              </a:spcAft>
              <a:buClrTx/>
              <a:buFont typeface="+mj-lt"/>
              <a:buAutoNum type="arabicPeriod"/>
            </a:pPr>
            <a:r>
              <a:rPr lang="fr-BE" sz="4300" dirty="0">
                <a:solidFill>
                  <a:schemeClr val="tx1"/>
                </a:solidFill>
              </a:rPr>
              <a:t>Dérogations</a:t>
            </a:r>
            <a:endParaRPr lang="fr-BE" sz="4500" dirty="0">
              <a:latin typeface="Arial (heading)"/>
            </a:endParaRPr>
          </a:p>
          <a:p>
            <a:pPr marL="457200" indent="-457200" algn="just">
              <a:lnSpc>
                <a:spcPts val="2500"/>
              </a:lnSpc>
              <a:buClr>
                <a:srgbClr val="4A4A49"/>
              </a:buClr>
              <a:buFont typeface="+mj-lt"/>
              <a:buAutoNum type="arabicPeriod" startAt="2"/>
            </a:pPr>
            <a:r>
              <a:rPr lang="fr-BE" sz="4400" b="0" dirty="0">
                <a:solidFill>
                  <a:schemeClr val="tx1"/>
                </a:solidFill>
                <a:latin typeface="Arial (heading)"/>
              </a:rPr>
              <a:t>Contrat de travail à durée déterminée / pour un travail nettement défini</a:t>
            </a:r>
            <a:endParaRPr lang="fr-BE" sz="4500" b="0" dirty="0">
              <a:latin typeface="Arial (heading)"/>
            </a:endParaRPr>
          </a:p>
          <a:p>
            <a:pPr marL="457200" indent="-457200" algn="just">
              <a:lnSpc>
                <a:spcPts val="2500"/>
              </a:lnSpc>
              <a:buClr>
                <a:srgbClr val="4A4A49"/>
              </a:buClr>
              <a:buFont typeface="+mj-lt"/>
              <a:buAutoNum type="arabicPeriod" startAt="3"/>
            </a:pPr>
            <a:r>
              <a:rPr lang="fr-BE" sz="4500" b="0" dirty="0">
                <a:latin typeface="Arial (heading)"/>
              </a:rPr>
              <a:t>Délais de préavis pour les contrats de travail ayant pris cours avant le 1</a:t>
            </a:r>
            <a:r>
              <a:rPr lang="fr-BE" sz="4500" b="0" baseline="30000" dirty="0">
                <a:latin typeface="Arial (heading)"/>
              </a:rPr>
              <a:t>er</a:t>
            </a:r>
            <a:r>
              <a:rPr lang="fr-BE" sz="4500" b="0" dirty="0">
                <a:latin typeface="Arial (heading)"/>
              </a:rPr>
              <a:t> janvier 2014 (règle de la « double photo »)</a:t>
            </a:r>
          </a:p>
          <a:p>
            <a:endParaRPr lang="fr-BE" dirty="0"/>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lstStyle/>
          <a:p>
            <a:r>
              <a:rPr lang="fr-BE" dirty="0"/>
              <a:t>Délais de préavis (1)</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53719" y="1151345"/>
            <a:ext cx="8620464" cy="817156"/>
          </a:xfrm>
        </p:spPr>
        <p:txBody>
          <a:bodyPr>
            <a:normAutofit/>
          </a:bodyPr>
          <a:lstStyle/>
          <a:p>
            <a:r>
              <a:rPr lang="fr-BE" sz="2400" dirty="0"/>
              <a:t>La loi du 26 décembre 2013 introduisant un statut unique entre ouvriers et employés (« LSU »)</a:t>
            </a:r>
          </a:p>
        </p:txBody>
      </p:sp>
    </p:spTree>
    <p:extLst>
      <p:ext uri="{BB962C8B-B14F-4D97-AF65-F5344CB8AC3E}">
        <p14:creationId xmlns:p14="http://schemas.microsoft.com/office/powerpoint/2010/main" val="3008057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E9052BFA-178A-412C-AFD0-CA480C46DC70}"/>
              </a:ext>
            </a:extLst>
          </p:cNvPr>
          <p:cNvSpPr txBox="1">
            <a:spLocks/>
          </p:cNvSpPr>
          <p:nvPr/>
        </p:nvSpPr>
        <p:spPr>
          <a:xfrm>
            <a:off x="755576" y="1340768"/>
            <a:ext cx="7601615" cy="4608512"/>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1600"/>
              </a:lnSpc>
            </a:pPr>
            <a:r>
              <a:rPr lang="fr-BE" sz="1800" dirty="0"/>
              <a:t>Procédure</a:t>
            </a:r>
          </a:p>
          <a:p>
            <a:pPr algn="just">
              <a:lnSpc>
                <a:spcPts val="1600"/>
              </a:lnSpc>
            </a:pPr>
            <a:endParaRPr lang="fr-BE" sz="1800" dirty="0"/>
          </a:p>
          <a:p>
            <a:pPr lvl="1" algn="just">
              <a:lnSpc>
                <a:spcPts val="1600"/>
              </a:lnSpc>
            </a:pPr>
            <a:r>
              <a:rPr lang="fr-BE" dirty="0"/>
              <a:t>Employeur communique spontanément (pas obligatoire) :</a:t>
            </a:r>
          </a:p>
          <a:p>
            <a:pPr lvl="2" algn="just">
              <a:lnSpc>
                <a:spcPts val="1600"/>
              </a:lnSpc>
            </a:pPr>
            <a:r>
              <a:rPr lang="fr-BE" sz="1400" b="1" dirty="0"/>
              <a:t>Forme </a:t>
            </a:r>
            <a:r>
              <a:rPr lang="fr-BE" sz="1400" dirty="0"/>
              <a:t>: écrit</a:t>
            </a:r>
          </a:p>
          <a:p>
            <a:pPr lvl="2" algn="just">
              <a:lnSpc>
                <a:spcPts val="1600"/>
              </a:lnSpc>
            </a:pPr>
            <a:r>
              <a:rPr lang="fr-BE" sz="1400" b="1" dirty="0"/>
              <a:t>Contenu </a:t>
            </a:r>
            <a:r>
              <a:rPr lang="fr-BE" sz="1400" dirty="0"/>
              <a:t>: raisons concrètes du licenciement</a:t>
            </a:r>
          </a:p>
          <a:p>
            <a:pPr marL="444500" lvl="2" indent="0" algn="just">
              <a:lnSpc>
                <a:spcPts val="1700"/>
              </a:lnSpc>
              <a:buNone/>
            </a:pPr>
            <a:endParaRPr lang="fr-BE" sz="1400" dirty="0"/>
          </a:p>
          <a:p>
            <a:pPr lvl="1" algn="just">
              <a:lnSpc>
                <a:spcPts val="1600"/>
              </a:lnSpc>
            </a:pPr>
            <a:r>
              <a:rPr lang="fr-BE" dirty="0"/>
              <a:t>Employeur ne communique pas spontanément – travailleur formule une demande de motivation :</a:t>
            </a:r>
          </a:p>
          <a:p>
            <a:pPr lvl="2" algn="just">
              <a:lnSpc>
                <a:spcPts val="1600"/>
              </a:lnSpc>
            </a:pPr>
            <a:r>
              <a:rPr lang="fr-BE" sz="1400" b="1" dirty="0"/>
              <a:t>Délai </a:t>
            </a:r>
            <a:r>
              <a:rPr lang="fr-BE" sz="1400" dirty="0"/>
              <a:t>:</a:t>
            </a:r>
          </a:p>
          <a:p>
            <a:pPr lvl="3" algn="just">
              <a:lnSpc>
                <a:spcPts val="1600"/>
              </a:lnSpc>
            </a:pPr>
            <a:r>
              <a:rPr lang="fr-BE" sz="1400" dirty="0"/>
              <a:t>2 mois après la fin du contrat de travail </a:t>
            </a:r>
          </a:p>
          <a:p>
            <a:pPr lvl="3" algn="just">
              <a:lnSpc>
                <a:spcPts val="1600"/>
              </a:lnSpc>
            </a:pPr>
            <a:r>
              <a:rPr lang="fr-BE" sz="1400" dirty="0"/>
              <a:t>6 mois après la notification du délai de préavis (sans dépasser 2 mois après la fin du contrat de travail)</a:t>
            </a:r>
          </a:p>
          <a:p>
            <a:pPr lvl="3" algn="just">
              <a:lnSpc>
                <a:spcPts val="1600"/>
              </a:lnSpc>
            </a:pPr>
            <a:r>
              <a:rPr lang="fr-BE" sz="1400" dirty="0"/>
              <a:t>Le cachet de la poste fait foi</a:t>
            </a:r>
          </a:p>
          <a:p>
            <a:pPr lvl="2" algn="just">
              <a:lnSpc>
                <a:spcPts val="1600"/>
              </a:lnSpc>
            </a:pPr>
            <a:r>
              <a:rPr lang="fr-BE" sz="1400" b="1" dirty="0"/>
              <a:t>Forme</a:t>
            </a:r>
            <a:r>
              <a:rPr lang="fr-BE" sz="1400" dirty="0"/>
              <a:t> : par lettre recommandée</a:t>
            </a:r>
          </a:p>
          <a:p>
            <a:pPr lvl="2" algn="just">
              <a:lnSpc>
                <a:spcPts val="1600"/>
              </a:lnSpc>
            </a:pPr>
            <a:r>
              <a:rPr lang="fr-BE" sz="1400" b="1" dirty="0"/>
              <a:t>Réponse de l’employeur</a:t>
            </a:r>
            <a:r>
              <a:rPr lang="fr-BE" sz="1400" dirty="0"/>
              <a:t> :</a:t>
            </a:r>
          </a:p>
          <a:p>
            <a:pPr lvl="3" algn="just">
              <a:lnSpc>
                <a:spcPts val="1600"/>
              </a:lnSpc>
            </a:pPr>
            <a:r>
              <a:rPr lang="fr-BE" sz="1400" b="1" dirty="0"/>
              <a:t>Délai </a:t>
            </a:r>
            <a:r>
              <a:rPr lang="fr-BE" sz="1400" dirty="0"/>
              <a:t>: 2 mois à partir de la réception de la lettre recommandée (donc 3 jours ouvrables après la date d’expédition), le cachet de la poste fait foi</a:t>
            </a:r>
          </a:p>
          <a:p>
            <a:pPr lvl="3" algn="just">
              <a:lnSpc>
                <a:spcPts val="1600"/>
              </a:lnSpc>
            </a:pPr>
            <a:r>
              <a:rPr lang="fr-BE" sz="1400" b="1" dirty="0"/>
              <a:t>Forme </a:t>
            </a:r>
            <a:r>
              <a:rPr lang="fr-BE" sz="1400" dirty="0"/>
              <a:t>: par lettre recommandée</a:t>
            </a:r>
          </a:p>
          <a:p>
            <a:pPr algn="just">
              <a:lnSpc>
                <a:spcPts val="1700"/>
              </a:lnSpc>
            </a:pPr>
            <a:endParaRPr lang="nl-BE" dirty="0"/>
          </a:p>
        </p:txBody>
      </p:sp>
      <p:pic>
        <p:nvPicPr>
          <p:cNvPr id="5" name="Picture 4">
            <a:extLst>
              <a:ext uri="{FF2B5EF4-FFF2-40B4-BE49-F238E27FC236}">
                <a16:creationId xmlns:a16="http://schemas.microsoft.com/office/drawing/2014/main" xmlns="" id="{4CCBB547-CD60-4306-997B-474017E69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476672"/>
            <a:ext cx="1647056" cy="1647056"/>
          </a:xfrm>
          <a:prstGeom prst="rect">
            <a:avLst/>
          </a:prstGeom>
        </p:spPr>
      </p:pic>
      <p:sp>
        <p:nvSpPr>
          <p:cNvPr id="6" name="Title 1">
            <a:extLst>
              <a:ext uri="{FF2B5EF4-FFF2-40B4-BE49-F238E27FC236}">
                <a16:creationId xmlns:a16="http://schemas.microsoft.com/office/drawing/2014/main" xmlns="" id="{020029D2-F0C5-454B-82F9-19661BDCBDB4}"/>
              </a:ext>
            </a:extLst>
          </p:cNvPr>
          <p:cNvSpPr txBox="1">
            <a:spLocks/>
          </p:cNvSpPr>
          <p:nvPr/>
        </p:nvSpPr>
        <p:spPr>
          <a:xfrm>
            <a:off x="755576" y="610896"/>
            <a:ext cx="7581756" cy="513848"/>
          </a:xfrm>
          <a:prstGeom prst="rect">
            <a:avLst/>
          </a:prstGeom>
        </p:spPr>
        <p:txBody>
          <a:bodyPr lIns="0" tIns="0" rIns="0" bIns="0" anchor="t" anchorCtr="0"/>
          <a:lstStyle>
            <a:lvl1pPr marL="0" indent="0" algn="l" defTabSz="914400" rtl="0" eaLnBrk="1" latinLnBrk="0" hangingPunct="1">
              <a:spcBef>
                <a:spcPct val="0"/>
              </a:spcBef>
              <a:buFont typeface="+mj-lt"/>
              <a:buNone/>
              <a:defRPr sz="2800" kern="1200" baseline="0">
                <a:solidFill>
                  <a:srgbClr val="4A4A49"/>
                </a:solidFill>
                <a:latin typeface="+mj-lt"/>
                <a:ea typeface="+mj-ea"/>
                <a:cs typeface="+mj-cs"/>
              </a:defRPr>
            </a:lvl1pPr>
          </a:lstStyle>
          <a:p>
            <a:r>
              <a:rPr lang="fr-FR" dirty="0"/>
              <a:t>Droit à la motivation du licenciement (3)</a:t>
            </a:r>
            <a:endParaRPr lang="nl-BE" dirty="0"/>
          </a:p>
        </p:txBody>
      </p:sp>
    </p:spTree>
    <p:extLst>
      <p:ext uri="{BB962C8B-B14F-4D97-AF65-F5344CB8AC3E}">
        <p14:creationId xmlns:p14="http://schemas.microsoft.com/office/powerpoint/2010/main" val="3548293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xmlns="" id="{637EB80D-A2D4-48A4-A536-3370B7556362}"/>
              </a:ext>
            </a:extLst>
          </p:cNvPr>
          <p:cNvSpPr txBox="1">
            <a:spLocks/>
          </p:cNvSpPr>
          <p:nvPr/>
        </p:nvSpPr>
        <p:spPr>
          <a:xfrm>
            <a:off x="784226" y="1700808"/>
            <a:ext cx="7581899" cy="3816424"/>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3"/>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700"/>
              </a:lnSpc>
            </a:pPr>
            <a:r>
              <a:rPr lang="fr-BE" sz="1800" dirty="0"/>
              <a:t>Sanction </a:t>
            </a:r>
          </a:p>
          <a:p>
            <a:pPr lvl="1" algn="just">
              <a:lnSpc>
                <a:spcPts val="2700"/>
              </a:lnSpc>
            </a:pPr>
            <a:r>
              <a:rPr lang="fr-BE" dirty="0"/>
              <a:t>Employeur ne répond pas selon les règles à une demande valable de motivation du licenciement</a:t>
            </a:r>
          </a:p>
          <a:p>
            <a:pPr lvl="1" algn="just">
              <a:lnSpc>
                <a:spcPts val="2700"/>
              </a:lnSpc>
            </a:pPr>
            <a:r>
              <a:rPr lang="fr-BE" dirty="0"/>
              <a:t>Amende civile forfaitaire </a:t>
            </a:r>
          </a:p>
          <a:p>
            <a:pPr lvl="1" algn="just">
              <a:lnSpc>
                <a:spcPts val="2700"/>
              </a:lnSpc>
            </a:pPr>
            <a:r>
              <a:rPr lang="fr-BE" dirty="0"/>
              <a:t>2 semaines de rémunération (rémunération et avantages en nature)</a:t>
            </a:r>
          </a:p>
          <a:p>
            <a:pPr lvl="1" algn="just">
              <a:lnSpc>
                <a:spcPts val="2700"/>
              </a:lnSpc>
            </a:pPr>
            <a:r>
              <a:rPr lang="fr-BE" dirty="0"/>
              <a:t>Cumulable avec indemnité pour licenciement manifestement déraisonnable</a:t>
            </a:r>
          </a:p>
          <a:p>
            <a:pPr lvl="1" algn="just">
              <a:lnSpc>
                <a:spcPts val="2700"/>
              </a:lnSpc>
            </a:pPr>
            <a:r>
              <a:rPr lang="fr-BE" dirty="0"/>
              <a:t>Non soumis à ONSS</a:t>
            </a:r>
          </a:p>
          <a:p>
            <a:pPr marL="0" indent="0" algn="just">
              <a:lnSpc>
                <a:spcPts val="2500"/>
              </a:lnSpc>
              <a:buFontTx/>
              <a:buNone/>
            </a:pPr>
            <a:endParaRPr lang="nl-BE" dirty="0"/>
          </a:p>
        </p:txBody>
      </p:sp>
      <p:sp>
        <p:nvSpPr>
          <p:cNvPr id="6" name="Title 1">
            <a:extLst>
              <a:ext uri="{FF2B5EF4-FFF2-40B4-BE49-F238E27FC236}">
                <a16:creationId xmlns:a16="http://schemas.microsoft.com/office/drawing/2014/main" xmlns="" id="{249E2319-0D5C-4F3F-8CEC-1E13DB96AF73}"/>
              </a:ext>
            </a:extLst>
          </p:cNvPr>
          <p:cNvSpPr txBox="1">
            <a:spLocks/>
          </p:cNvSpPr>
          <p:nvPr/>
        </p:nvSpPr>
        <p:spPr>
          <a:xfrm>
            <a:off x="755576" y="610896"/>
            <a:ext cx="7581756" cy="513848"/>
          </a:xfrm>
          <a:prstGeom prst="rect">
            <a:avLst/>
          </a:prstGeom>
        </p:spPr>
        <p:txBody>
          <a:bodyPr lIns="0" tIns="0" rIns="0" bIns="0" anchor="t" anchorCtr="0"/>
          <a:lstStyle>
            <a:lvl1pPr marL="0" indent="0" algn="l" defTabSz="914400" rtl="0" eaLnBrk="1" latinLnBrk="0" hangingPunct="1">
              <a:spcBef>
                <a:spcPct val="0"/>
              </a:spcBef>
              <a:buFont typeface="+mj-lt"/>
              <a:buNone/>
              <a:defRPr sz="2800" kern="1200" baseline="0">
                <a:solidFill>
                  <a:srgbClr val="4A4A49"/>
                </a:solidFill>
                <a:latin typeface="+mj-lt"/>
                <a:ea typeface="+mj-ea"/>
                <a:cs typeface="+mj-cs"/>
              </a:defRPr>
            </a:lvl1pPr>
          </a:lstStyle>
          <a:p>
            <a:r>
              <a:rPr lang="fr-FR" dirty="0"/>
              <a:t>Droit à la motivation du licenciement (4)</a:t>
            </a:r>
            <a:endParaRPr lang="nl-BE" dirty="0"/>
          </a:p>
        </p:txBody>
      </p:sp>
    </p:spTree>
    <p:extLst>
      <p:ext uri="{BB962C8B-B14F-4D97-AF65-F5344CB8AC3E}">
        <p14:creationId xmlns:p14="http://schemas.microsoft.com/office/powerpoint/2010/main" val="3053642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74FBD042-1CE2-44F3-8A0A-57B6956287D3}"/>
              </a:ext>
            </a:extLst>
          </p:cNvPr>
          <p:cNvSpPr txBox="1">
            <a:spLocks/>
          </p:cNvSpPr>
          <p:nvPr/>
        </p:nvSpPr>
        <p:spPr>
          <a:xfrm>
            <a:off x="755576" y="260648"/>
            <a:ext cx="7581756" cy="1080120"/>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BE" b="0" dirty="0">
                <a:solidFill>
                  <a:schemeClr val="tx1"/>
                </a:solidFill>
              </a:rPr>
              <a:t>Protection contre le licenciement manifestement déraisonnable </a:t>
            </a:r>
            <a:r>
              <a:rPr lang="nl-BE" b="0" dirty="0">
                <a:solidFill>
                  <a:schemeClr val="tx1"/>
                </a:solidFill>
              </a:rPr>
              <a:t>(1)</a:t>
            </a:r>
          </a:p>
        </p:txBody>
      </p:sp>
      <p:sp>
        <p:nvSpPr>
          <p:cNvPr id="8" name="Text Placeholder 3">
            <a:extLst>
              <a:ext uri="{FF2B5EF4-FFF2-40B4-BE49-F238E27FC236}">
                <a16:creationId xmlns:a16="http://schemas.microsoft.com/office/drawing/2014/main" xmlns="" id="{08B5E9DC-D55D-4BF9-90D6-9BAF812A67EF}"/>
              </a:ext>
            </a:extLst>
          </p:cNvPr>
          <p:cNvSpPr txBox="1">
            <a:spLocks/>
          </p:cNvSpPr>
          <p:nvPr/>
        </p:nvSpPr>
        <p:spPr>
          <a:xfrm>
            <a:off x="755576" y="1340768"/>
            <a:ext cx="7601615" cy="482453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400"/>
              </a:lnSpc>
            </a:pPr>
            <a:r>
              <a:rPr lang="fr-BE" sz="1800" dirty="0"/>
              <a:t>Principe (art. 8)</a:t>
            </a:r>
          </a:p>
          <a:p>
            <a:pPr lvl="1" algn="just">
              <a:lnSpc>
                <a:spcPts val="2400"/>
              </a:lnSpc>
            </a:pPr>
            <a:r>
              <a:rPr lang="fr-BE" kern="0" dirty="0"/>
              <a:t>"</a:t>
            </a:r>
            <a:r>
              <a:rPr lang="fr-BE" i="1" dirty="0"/>
              <a:t>Un licenciement </a:t>
            </a:r>
            <a:r>
              <a:rPr lang="fr-BE" b="1" i="1" dirty="0"/>
              <a:t>manifestement</a:t>
            </a:r>
            <a:r>
              <a:rPr lang="fr-BE" i="1" dirty="0"/>
              <a:t> déraisonnable est le licenciement d’un travailleur engagé pour une durée </a:t>
            </a:r>
            <a:r>
              <a:rPr lang="fr-BE" b="1" i="1" dirty="0"/>
              <a:t>indéterminée</a:t>
            </a:r>
            <a:r>
              <a:rPr lang="fr-BE" i="1" dirty="0"/>
              <a:t>, qui se base sur des motifs qui n’ont aucun lien avec l’aptitude ou la conduite du travailleur ou qui ne sont pas fondés sur les nécessités du fonctionnement de l’entreprise, de l’établissement ou du service, </a:t>
            </a:r>
            <a:r>
              <a:rPr lang="fr-BE" b="1" i="1" dirty="0"/>
              <a:t>et qui n’aurait jamais été décidé par un employeur normal et raisonnable</a:t>
            </a:r>
            <a:r>
              <a:rPr lang="fr-BE" kern="0" dirty="0"/>
              <a:t>"</a:t>
            </a:r>
            <a:r>
              <a:rPr lang="fr-BE" dirty="0"/>
              <a:t> (art. 8)</a:t>
            </a:r>
          </a:p>
          <a:p>
            <a:pPr lvl="1" algn="just">
              <a:lnSpc>
                <a:spcPts val="2400"/>
              </a:lnSpc>
            </a:pPr>
            <a:r>
              <a:rPr lang="fr-BE" dirty="0"/>
              <a:t>Donc,</a:t>
            </a:r>
          </a:p>
          <a:p>
            <a:pPr lvl="2" algn="just">
              <a:lnSpc>
                <a:spcPts val="2500"/>
              </a:lnSpc>
            </a:pPr>
            <a:r>
              <a:rPr lang="fr-BE" dirty="0"/>
              <a:t>pour des motifs qui </a:t>
            </a:r>
            <a:r>
              <a:rPr lang="fr-BE" kern="0" dirty="0"/>
              <a:t>« </a:t>
            </a:r>
            <a:r>
              <a:rPr lang="fr-BE" i="1" dirty="0"/>
              <a:t>n’ont aucun lien avec...</a:t>
            </a:r>
            <a:r>
              <a:rPr lang="fr-BE" i="1" kern="0" dirty="0"/>
              <a:t> </a:t>
            </a:r>
            <a:r>
              <a:rPr lang="fr-BE" kern="0" dirty="0"/>
              <a:t>»</a:t>
            </a:r>
            <a:r>
              <a:rPr lang="fr-BE" dirty="0"/>
              <a:t> </a:t>
            </a:r>
          </a:p>
          <a:p>
            <a:pPr marL="444500" lvl="2" indent="0" algn="just">
              <a:lnSpc>
                <a:spcPts val="2500"/>
              </a:lnSpc>
              <a:buNone/>
            </a:pPr>
            <a:r>
              <a:rPr lang="fr-BE" dirty="0"/>
              <a:t>	</a:t>
            </a:r>
            <a:r>
              <a:rPr lang="fr-BE" i="1" dirty="0"/>
              <a:t>et</a:t>
            </a:r>
          </a:p>
          <a:p>
            <a:pPr lvl="2" algn="just">
              <a:lnSpc>
                <a:spcPts val="2500"/>
              </a:lnSpc>
            </a:pPr>
            <a:r>
              <a:rPr lang="fr-BE" dirty="0"/>
              <a:t>« </a:t>
            </a:r>
            <a:r>
              <a:rPr lang="fr-BE" i="1" dirty="0"/>
              <a:t>qui n’aurait jamais été décidé par un employeur normal et raisonnable </a:t>
            </a:r>
            <a:r>
              <a:rPr lang="fr-BE" dirty="0"/>
              <a:t>»</a:t>
            </a:r>
            <a:r>
              <a:rPr lang="fr-BE" kern="0" dirty="0"/>
              <a:t> </a:t>
            </a:r>
            <a:r>
              <a:rPr lang="fr-BE" i="1" dirty="0"/>
              <a:t> </a:t>
            </a:r>
            <a:r>
              <a:rPr lang="fr-BE" dirty="0"/>
              <a:t> </a:t>
            </a:r>
          </a:p>
          <a:p>
            <a:pPr marL="444500" lvl="2" indent="0" algn="just">
              <a:lnSpc>
                <a:spcPts val="2500"/>
              </a:lnSpc>
              <a:buNone/>
            </a:pPr>
            <a:endParaRPr lang="fr-BE" sz="1800" dirty="0"/>
          </a:p>
          <a:p>
            <a:pPr algn="just">
              <a:lnSpc>
                <a:spcPts val="2400"/>
              </a:lnSpc>
            </a:pPr>
            <a:r>
              <a:rPr lang="fr-BE" sz="1800" dirty="0"/>
              <a:t>Contrôle du juge porte sur les raisons et non sur les circonstances</a:t>
            </a:r>
          </a:p>
          <a:p>
            <a:pPr marL="0" indent="0" algn="just">
              <a:lnSpc>
                <a:spcPts val="2500"/>
              </a:lnSpc>
              <a:buFontTx/>
              <a:buNone/>
            </a:pPr>
            <a:endParaRPr lang="fr-BE" dirty="0"/>
          </a:p>
          <a:p>
            <a:pPr marL="533400" lvl="2" indent="0" algn="just">
              <a:lnSpc>
                <a:spcPts val="2500"/>
              </a:lnSpc>
              <a:buFont typeface="Arial" panose="020B0604020202020204" pitchFamily="34" charset="0"/>
              <a:buNone/>
            </a:pPr>
            <a:endParaRPr lang="nl-BE" dirty="0"/>
          </a:p>
        </p:txBody>
      </p:sp>
    </p:spTree>
    <p:extLst>
      <p:ext uri="{BB962C8B-B14F-4D97-AF65-F5344CB8AC3E}">
        <p14:creationId xmlns:p14="http://schemas.microsoft.com/office/powerpoint/2010/main" val="968252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AB6F21E-4852-4F0F-9484-D13BE4C09663}"/>
              </a:ext>
            </a:extLst>
          </p:cNvPr>
          <p:cNvSpPr txBox="1">
            <a:spLocks/>
          </p:cNvSpPr>
          <p:nvPr/>
        </p:nvSpPr>
        <p:spPr>
          <a:xfrm>
            <a:off x="745646" y="1209328"/>
            <a:ext cx="7601615" cy="4896544"/>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1800"/>
              </a:lnSpc>
            </a:pPr>
            <a:r>
              <a:rPr lang="fr-BE" sz="1600" dirty="0"/>
              <a:t>Mécanisme de charge de la preuve</a:t>
            </a:r>
          </a:p>
          <a:p>
            <a:pPr lvl="1" algn="just">
              <a:lnSpc>
                <a:spcPts val="1800"/>
              </a:lnSpc>
            </a:pPr>
            <a:r>
              <a:rPr lang="fr-BE" sz="1400" b="1" dirty="0"/>
              <a:t>Situation 1 :</a:t>
            </a:r>
            <a:r>
              <a:rPr lang="fr-BE" sz="1400" dirty="0"/>
              <a:t> l’employeur communique les motifs du licenciement valablement d’initiative </a:t>
            </a:r>
            <a:r>
              <a:rPr lang="fr-BE" sz="1400" i="1" u="sng" dirty="0"/>
              <a:t>ou</a:t>
            </a:r>
            <a:r>
              <a:rPr lang="fr-BE" sz="1400" i="1" dirty="0"/>
              <a:t> </a:t>
            </a:r>
            <a:r>
              <a:rPr lang="fr-BE" sz="1400" dirty="0"/>
              <a:t>sur demande du travailleur :</a:t>
            </a:r>
          </a:p>
          <a:p>
            <a:pPr lvl="2" algn="just">
              <a:lnSpc>
                <a:spcPts val="1800"/>
              </a:lnSpc>
            </a:pPr>
            <a:r>
              <a:rPr lang="fr-BE" sz="1400" dirty="0"/>
              <a:t>Règle en matière de preuve : la partie qui invoque les faits en supporte la charge de la preuve </a:t>
            </a:r>
          </a:p>
          <a:p>
            <a:pPr lvl="2" algn="just">
              <a:lnSpc>
                <a:spcPts val="1800"/>
              </a:lnSpc>
            </a:pPr>
            <a:r>
              <a:rPr lang="fr-BE" sz="1400" dirty="0"/>
              <a:t>Portée ? 2 tendances dans la jurisprudence :</a:t>
            </a:r>
          </a:p>
          <a:p>
            <a:pPr lvl="3" algn="just">
              <a:lnSpc>
                <a:spcPts val="1800"/>
              </a:lnSpc>
            </a:pPr>
            <a:r>
              <a:rPr lang="fr-BE" sz="1400" dirty="0"/>
              <a:t>L’employeur doit prouver les motifs donnés pour le licenciement et le travailleur doit prouver le caractère manifestement déraisonnable </a:t>
            </a:r>
          </a:p>
          <a:p>
            <a:pPr lvl="3" algn="just">
              <a:lnSpc>
                <a:spcPts val="1800"/>
              </a:lnSpc>
            </a:pPr>
            <a:r>
              <a:rPr lang="fr-BE" sz="1400" dirty="0"/>
              <a:t>La communication fait naître une présomption selon laquelle le licenciement n’est pas manifestement déraisonnable, il revient au travailleur de démontrer le contraire</a:t>
            </a:r>
          </a:p>
          <a:p>
            <a:pPr lvl="1" algn="just">
              <a:lnSpc>
                <a:spcPts val="1800"/>
              </a:lnSpc>
            </a:pPr>
            <a:r>
              <a:rPr lang="fr-BE" sz="1400" b="1" dirty="0"/>
              <a:t>Situation 2 : </a:t>
            </a:r>
            <a:r>
              <a:rPr lang="fr-BE" sz="1400" dirty="0"/>
              <a:t>Le</a:t>
            </a:r>
            <a:r>
              <a:rPr lang="fr-BE" sz="1400" b="1" dirty="0"/>
              <a:t> </a:t>
            </a:r>
            <a:r>
              <a:rPr lang="fr-BE" sz="1400" dirty="0"/>
              <a:t>travailleur a valablement demandé les motifs du licenciement, mais l’employeur n’a pas (valablement) répondu</a:t>
            </a:r>
          </a:p>
          <a:p>
            <a:pPr lvl="2" algn="just">
              <a:lnSpc>
                <a:spcPts val="1800"/>
              </a:lnSpc>
            </a:pPr>
            <a:r>
              <a:rPr lang="fr-BE" sz="1400" dirty="0"/>
              <a:t>Règle en matière de preuve : l’employeur doit démontrer que les motifs du licenciement ne sont pas manifestement déraisonnables</a:t>
            </a:r>
          </a:p>
          <a:p>
            <a:pPr lvl="1" algn="just">
              <a:lnSpc>
                <a:spcPts val="1800"/>
              </a:lnSpc>
            </a:pPr>
            <a:r>
              <a:rPr lang="fr-BE" sz="1400" b="1" dirty="0"/>
              <a:t>Situation 3 : </a:t>
            </a:r>
            <a:r>
              <a:rPr lang="fr-BE" sz="1400" dirty="0"/>
              <a:t>travailleur n’a pas (valablement) demandé les motifs du licenciement </a:t>
            </a:r>
          </a:p>
          <a:p>
            <a:pPr lvl="2" algn="just">
              <a:lnSpc>
                <a:spcPts val="1800"/>
              </a:lnSpc>
            </a:pPr>
            <a:r>
              <a:rPr lang="fr-BE" sz="1400" dirty="0"/>
              <a:t>Règle en matière de preuve : le travailleur doit fournir la preuve des éléments qui indiquent le caractère manifestement déraisonnable du licenciement</a:t>
            </a:r>
            <a:endParaRPr lang="fr-BE" sz="1400" b="1" dirty="0"/>
          </a:p>
          <a:p>
            <a:pPr marL="720725" lvl="3" indent="0" algn="just">
              <a:lnSpc>
                <a:spcPts val="2100"/>
              </a:lnSpc>
              <a:buFont typeface="Arial" panose="020B0604020202020204" pitchFamily="34" charset="0"/>
              <a:buNone/>
            </a:pPr>
            <a:endParaRPr lang="fr-BE" sz="1500" dirty="0"/>
          </a:p>
          <a:p>
            <a:pPr marL="717550" lvl="2" indent="0" algn="just">
              <a:lnSpc>
                <a:spcPts val="2100"/>
              </a:lnSpc>
              <a:buFont typeface="Arial" panose="020B0604020202020204" pitchFamily="34" charset="0"/>
              <a:buNone/>
            </a:pPr>
            <a:endParaRPr lang="fr-BE" sz="1500" dirty="0"/>
          </a:p>
          <a:p>
            <a:pPr marL="533400" lvl="2" indent="0" algn="just">
              <a:lnSpc>
                <a:spcPts val="2100"/>
              </a:lnSpc>
              <a:buFont typeface="Arial" panose="020B0604020202020204" pitchFamily="34" charset="0"/>
              <a:buNone/>
            </a:pPr>
            <a:endParaRPr lang="fr-BE" sz="1500" dirty="0"/>
          </a:p>
          <a:p>
            <a:pPr marL="533400" lvl="2" indent="0" algn="just">
              <a:lnSpc>
                <a:spcPts val="2100"/>
              </a:lnSpc>
              <a:buFont typeface="Arial" panose="020B0604020202020204" pitchFamily="34" charset="0"/>
              <a:buNone/>
            </a:pPr>
            <a:endParaRPr lang="nl-BE" sz="1500" dirty="0"/>
          </a:p>
        </p:txBody>
      </p:sp>
      <p:sp>
        <p:nvSpPr>
          <p:cNvPr id="5" name="Title 1">
            <a:extLst>
              <a:ext uri="{FF2B5EF4-FFF2-40B4-BE49-F238E27FC236}">
                <a16:creationId xmlns:a16="http://schemas.microsoft.com/office/drawing/2014/main" xmlns="" id="{5C507097-8EB0-4BC5-BDD9-FE8F9D160655}"/>
              </a:ext>
            </a:extLst>
          </p:cNvPr>
          <p:cNvSpPr txBox="1">
            <a:spLocks/>
          </p:cNvSpPr>
          <p:nvPr/>
        </p:nvSpPr>
        <p:spPr>
          <a:xfrm>
            <a:off x="755576" y="260648"/>
            <a:ext cx="7581756" cy="1080120"/>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BE" b="0" dirty="0">
                <a:solidFill>
                  <a:schemeClr val="tx1"/>
                </a:solidFill>
              </a:rPr>
              <a:t>Protection contre le licenciement manifestement déraisonnable </a:t>
            </a:r>
            <a:r>
              <a:rPr lang="nl-BE" b="0" dirty="0">
                <a:solidFill>
                  <a:schemeClr val="tx1"/>
                </a:solidFill>
              </a:rPr>
              <a:t>(2)</a:t>
            </a:r>
          </a:p>
        </p:txBody>
      </p:sp>
    </p:spTree>
    <p:extLst>
      <p:ext uri="{BB962C8B-B14F-4D97-AF65-F5344CB8AC3E}">
        <p14:creationId xmlns:p14="http://schemas.microsoft.com/office/powerpoint/2010/main" val="1650366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08236D4D-48AE-4AAE-9C97-A539D47CE7D8}"/>
              </a:ext>
            </a:extLst>
          </p:cNvPr>
          <p:cNvSpPr txBox="1">
            <a:spLocks/>
          </p:cNvSpPr>
          <p:nvPr/>
        </p:nvSpPr>
        <p:spPr>
          <a:xfrm>
            <a:off x="755576" y="1412776"/>
            <a:ext cx="7601615" cy="4680520"/>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pPr>
            <a:r>
              <a:rPr lang="fr-BE" sz="1800" dirty="0"/>
              <a:t>Mécanisme de charge de la preuve : spécificités</a:t>
            </a:r>
          </a:p>
          <a:p>
            <a:pPr lvl="1" algn="just">
              <a:lnSpc>
                <a:spcPts val="2500"/>
              </a:lnSpc>
            </a:pPr>
            <a:r>
              <a:rPr lang="fr-BE" dirty="0"/>
              <a:t>Peut-on invoquer, en cours de procédure, des motifs qui n’avaient pas été communiqués dans la motivation du licenciement ?</a:t>
            </a:r>
          </a:p>
          <a:p>
            <a:pPr lvl="2" algn="just">
              <a:lnSpc>
                <a:spcPts val="2500"/>
              </a:lnSpc>
            </a:pPr>
            <a:r>
              <a:rPr lang="fr-BE" dirty="0"/>
              <a:t>Possible, mais l’employeur supporte la charge de la preuve de ces nouveaux motifs</a:t>
            </a:r>
          </a:p>
          <a:p>
            <a:pPr lvl="1" algn="just">
              <a:lnSpc>
                <a:spcPts val="2500"/>
              </a:lnSpc>
            </a:pPr>
            <a:r>
              <a:rPr lang="fr-BE" dirty="0"/>
              <a:t>Le formulaire C4 peut-il valoir comme motivation du licenciement ? </a:t>
            </a:r>
          </a:p>
          <a:p>
            <a:pPr lvl="2" algn="just">
              <a:lnSpc>
                <a:spcPts val="2500"/>
              </a:lnSpc>
            </a:pPr>
            <a:r>
              <a:rPr lang="fr-BE" dirty="0"/>
              <a:t>2 tendances dans la jurisprudence :</a:t>
            </a:r>
          </a:p>
          <a:p>
            <a:pPr lvl="3" algn="just">
              <a:lnSpc>
                <a:spcPts val="2500"/>
              </a:lnSpc>
            </a:pPr>
            <a:r>
              <a:rPr lang="fr-BE" dirty="0"/>
              <a:t>Non, car réservé à l’ONEM</a:t>
            </a:r>
          </a:p>
          <a:p>
            <a:pPr lvl="3" algn="just">
              <a:lnSpc>
                <a:spcPts val="2500"/>
              </a:lnSpc>
            </a:pPr>
            <a:r>
              <a:rPr lang="fr-BE" dirty="0"/>
              <a:t>Oui, lorsque satisfait aux exigences (suffisamment concret, envoyé par recommandé si en réponse à une demande valable d’un travailleur)</a:t>
            </a:r>
          </a:p>
        </p:txBody>
      </p:sp>
      <p:sp>
        <p:nvSpPr>
          <p:cNvPr id="5" name="Title 1">
            <a:extLst>
              <a:ext uri="{FF2B5EF4-FFF2-40B4-BE49-F238E27FC236}">
                <a16:creationId xmlns:a16="http://schemas.microsoft.com/office/drawing/2014/main" xmlns="" id="{A99B08F0-AE95-4F13-AAE0-18E2A2C1BCA3}"/>
              </a:ext>
            </a:extLst>
          </p:cNvPr>
          <p:cNvSpPr txBox="1">
            <a:spLocks/>
          </p:cNvSpPr>
          <p:nvPr/>
        </p:nvSpPr>
        <p:spPr>
          <a:xfrm>
            <a:off x="755576" y="260648"/>
            <a:ext cx="7581756" cy="1080120"/>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BE" b="0" dirty="0">
                <a:solidFill>
                  <a:schemeClr val="tx1"/>
                </a:solidFill>
              </a:rPr>
              <a:t>Protection contre le licenciement manifestement déraisonnable </a:t>
            </a:r>
            <a:r>
              <a:rPr lang="nl-BE" b="0" dirty="0">
                <a:solidFill>
                  <a:schemeClr val="tx1"/>
                </a:solidFill>
              </a:rPr>
              <a:t>(3)</a:t>
            </a:r>
          </a:p>
        </p:txBody>
      </p:sp>
    </p:spTree>
    <p:extLst>
      <p:ext uri="{BB962C8B-B14F-4D97-AF65-F5344CB8AC3E}">
        <p14:creationId xmlns:p14="http://schemas.microsoft.com/office/powerpoint/2010/main" val="3966119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A1E5715-5128-4FA3-B398-891DB359E8E9}"/>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a:t>
            </a:r>
            <a:r>
              <a:rPr lang="nl-BE" sz="2000" b="0" dirty="0">
                <a:solidFill>
                  <a:schemeClr val="tx1"/>
                </a:solidFill>
              </a:rPr>
              <a:t>Licenciement </a:t>
            </a:r>
            <a:r>
              <a:rPr lang="nl-BE" sz="2000" b="0" dirty="0" err="1">
                <a:solidFill>
                  <a:schemeClr val="tx1"/>
                </a:solidFill>
              </a:rPr>
              <a:t>manifestement</a:t>
            </a:r>
            <a:r>
              <a:rPr lang="nl-BE" sz="2000" b="0" dirty="0">
                <a:solidFill>
                  <a:schemeClr val="tx1"/>
                </a:solidFill>
              </a:rPr>
              <a:t> </a:t>
            </a:r>
            <a:r>
              <a:rPr lang="nl-BE" sz="2000" b="0" dirty="0" err="1">
                <a:solidFill>
                  <a:schemeClr val="tx1"/>
                </a:solidFill>
              </a:rPr>
              <a:t>déraisonnable</a:t>
            </a:r>
            <a:r>
              <a:rPr lang="nl-BE" sz="2000" b="0" dirty="0">
                <a:solidFill>
                  <a:schemeClr val="tx1"/>
                </a:solidFill>
              </a:rPr>
              <a:t>”: </a:t>
            </a:r>
            <a:r>
              <a:rPr lang="nl-BE" sz="2000" b="0" dirty="0" err="1">
                <a:solidFill>
                  <a:schemeClr val="tx1"/>
                </a:solidFill>
              </a:rPr>
              <a:t>statistiques</a:t>
            </a:r>
            <a:r>
              <a:rPr lang="nl-BE" sz="2000" b="0" dirty="0">
                <a:solidFill>
                  <a:schemeClr val="tx1"/>
                </a:solidFill>
              </a:rPr>
              <a:t> </a:t>
            </a:r>
            <a:r>
              <a:rPr lang="nl-BE" sz="2400" b="0" dirty="0">
                <a:solidFill>
                  <a:schemeClr val="tx1"/>
                </a:solidFill>
              </a:rPr>
              <a:t>(1)</a:t>
            </a:r>
          </a:p>
        </p:txBody>
      </p:sp>
      <p:sp>
        <p:nvSpPr>
          <p:cNvPr id="6" name="Text Placeholder 2">
            <a:extLst>
              <a:ext uri="{FF2B5EF4-FFF2-40B4-BE49-F238E27FC236}">
                <a16:creationId xmlns:a16="http://schemas.microsoft.com/office/drawing/2014/main" xmlns="" id="{C4E9B44E-4919-48B3-BB46-1DE5DA594914}"/>
              </a:ext>
            </a:extLst>
          </p:cNvPr>
          <p:cNvSpPr txBox="1">
            <a:spLocks/>
          </p:cNvSpPr>
          <p:nvPr/>
        </p:nvSpPr>
        <p:spPr>
          <a:xfrm>
            <a:off x="774000" y="1172970"/>
            <a:ext cx="7419248" cy="4493623"/>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800" dirty="0" err="1"/>
              <a:t>Statistiques</a:t>
            </a:r>
            <a:r>
              <a:rPr lang="nl-BE" sz="1800" dirty="0"/>
              <a:t> </a:t>
            </a:r>
            <a:r>
              <a:rPr lang="nl-BE" sz="1800" dirty="0" err="1"/>
              <a:t>basées</a:t>
            </a:r>
            <a:r>
              <a:rPr lang="nl-BE" sz="1800" dirty="0"/>
              <a:t> </a:t>
            </a:r>
            <a:r>
              <a:rPr lang="nl-BE" sz="1800" dirty="0" err="1"/>
              <a:t>sur</a:t>
            </a:r>
            <a:r>
              <a:rPr lang="nl-BE" sz="1800" dirty="0"/>
              <a:t> </a:t>
            </a:r>
            <a:r>
              <a:rPr lang="nl-BE" sz="1800" dirty="0" err="1"/>
              <a:t>l’analyse</a:t>
            </a:r>
            <a:r>
              <a:rPr lang="nl-BE" sz="1800" dirty="0"/>
              <a:t> de 308 </a:t>
            </a:r>
            <a:r>
              <a:rPr lang="nl-BE" sz="1800" dirty="0" err="1"/>
              <a:t>décisions</a:t>
            </a:r>
            <a:r>
              <a:rPr lang="nl-BE" sz="1800" dirty="0"/>
              <a:t> :</a:t>
            </a:r>
          </a:p>
          <a:p>
            <a:pPr marL="0" indent="0">
              <a:buNone/>
            </a:pPr>
            <a:endParaRPr lang="nl-BE" sz="1500" dirty="0"/>
          </a:p>
          <a:p>
            <a:pPr marL="0" indent="0">
              <a:buNone/>
            </a:pPr>
            <a:r>
              <a:rPr lang="nl-BE" sz="1400" dirty="0" err="1"/>
              <a:t>Motifs</a:t>
            </a:r>
            <a:r>
              <a:rPr lang="nl-BE" sz="1400" dirty="0"/>
              <a:t> pour </a:t>
            </a:r>
            <a:r>
              <a:rPr lang="nl-BE" sz="1400" dirty="0" err="1"/>
              <a:t>lesquels</a:t>
            </a:r>
            <a:r>
              <a:rPr lang="nl-BE" sz="1400" dirty="0"/>
              <a:t> je </a:t>
            </a:r>
            <a:r>
              <a:rPr lang="nl-BE" sz="1400" dirty="0" err="1"/>
              <a:t>juge</a:t>
            </a:r>
            <a:r>
              <a:rPr lang="nl-BE" sz="1400" dirty="0"/>
              <a:t> </a:t>
            </a:r>
            <a:r>
              <a:rPr lang="nl-BE" sz="1400" dirty="0" err="1"/>
              <a:t>estime</a:t>
            </a:r>
            <a:r>
              <a:rPr lang="nl-BE" sz="1400" dirty="0"/>
              <a:t> que le </a:t>
            </a:r>
            <a:r>
              <a:rPr lang="nl-BE" sz="1400" dirty="0" err="1"/>
              <a:t>licenciement</a:t>
            </a:r>
            <a:r>
              <a:rPr lang="nl-BE" sz="1400" dirty="0"/>
              <a:t> </a:t>
            </a:r>
            <a:r>
              <a:rPr lang="nl-BE" sz="1400" dirty="0" err="1"/>
              <a:t>n’est</a:t>
            </a:r>
            <a:r>
              <a:rPr lang="nl-BE" sz="1400" dirty="0"/>
              <a:t> pas “</a:t>
            </a:r>
            <a:r>
              <a:rPr lang="nl-BE" sz="1400" dirty="0" err="1"/>
              <a:t>manifestement</a:t>
            </a:r>
            <a:r>
              <a:rPr lang="nl-BE" sz="1400" dirty="0"/>
              <a:t> </a:t>
            </a:r>
            <a:r>
              <a:rPr lang="nl-BE" sz="1400" dirty="0" err="1"/>
              <a:t>déraisonnable</a:t>
            </a:r>
            <a:r>
              <a:rPr lang="nl-BE" sz="1400" dirty="0"/>
              <a:t> ” ?</a:t>
            </a:r>
          </a:p>
          <a:p>
            <a:pPr marL="0" indent="0">
              <a:buFontTx/>
              <a:buNone/>
            </a:pPr>
            <a:endParaRPr lang="nl-BE" dirty="0"/>
          </a:p>
          <a:p>
            <a:pPr marL="0" indent="0">
              <a:buFontTx/>
              <a:buNone/>
            </a:pPr>
            <a:endParaRPr lang="nl-BE"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p:txBody>
      </p:sp>
      <p:graphicFrame>
        <p:nvGraphicFramePr>
          <p:cNvPr id="7" name="Chart 6">
            <a:extLst>
              <a:ext uri="{FF2B5EF4-FFF2-40B4-BE49-F238E27FC236}">
                <a16:creationId xmlns:a16="http://schemas.microsoft.com/office/drawing/2014/main" xmlns="" id="{D7BB8A51-40F4-40DA-AB91-4AA9F5E86B65}"/>
              </a:ext>
            </a:extLst>
          </p:cNvPr>
          <p:cNvGraphicFramePr/>
          <p:nvPr>
            <p:extLst>
              <p:ext uri="{D42A27DB-BD31-4B8C-83A1-F6EECF244321}">
                <p14:modId xmlns:p14="http://schemas.microsoft.com/office/powerpoint/2010/main" val="3567490552"/>
              </p:ext>
            </p:extLst>
          </p:nvPr>
        </p:nvGraphicFramePr>
        <p:xfrm>
          <a:off x="1141416" y="2414726"/>
          <a:ext cx="6565669" cy="3741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8451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A1E5715-5128-4FA3-B398-891DB359E8E9}"/>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nl-BE" sz="2800" b="0" i="0" u="none" strike="noStrike" kern="1200" cap="none" spc="0" normalizeH="0" baseline="0" noProof="0" dirty="0">
                <a:ln>
                  <a:noFill/>
                </a:ln>
                <a:solidFill>
                  <a:srgbClr val="4A4A49"/>
                </a:solidFill>
                <a:effectLst/>
                <a:uLnTx/>
                <a:uFillTx/>
                <a:latin typeface="Arial"/>
                <a:ea typeface="+mj-ea"/>
                <a:cs typeface="+mj-cs"/>
              </a:rPr>
              <a:t>“</a:t>
            </a:r>
            <a:r>
              <a:rPr lang="nl-BE" sz="2000" b="0" dirty="0">
                <a:solidFill>
                  <a:srgbClr val="4A4A49"/>
                </a:solidFill>
                <a:latin typeface="Arial"/>
              </a:rPr>
              <a:t>Licenciement </a:t>
            </a:r>
            <a:r>
              <a:rPr lang="nl-BE" sz="2000" b="0" dirty="0" err="1">
                <a:solidFill>
                  <a:srgbClr val="4A4A49"/>
                </a:solidFill>
                <a:latin typeface="Arial"/>
              </a:rPr>
              <a:t>manifestement</a:t>
            </a:r>
            <a:r>
              <a:rPr lang="nl-BE" sz="2000" b="0" dirty="0">
                <a:solidFill>
                  <a:srgbClr val="4A4A49"/>
                </a:solidFill>
                <a:latin typeface="Arial"/>
              </a:rPr>
              <a:t> </a:t>
            </a:r>
            <a:r>
              <a:rPr lang="nl-BE" sz="2000" b="0" dirty="0" err="1">
                <a:solidFill>
                  <a:srgbClr val="4A4A49"/>
                </a:solidFill>
                <a:latin typeface="Arial"/>
              </a:rPr>
              <a:t>déraisonnable</a:t>
            </a:r>
            <a:r>
              <a:rPr lang="nl-BE" sz="2000" b="0" dirty="0">
                <a:solidFill>
                  <a:srgbClr val="4A4A49"/>
                </a:solidFill>
                <a:latin typeface="Arial"/>
              </a:rPr>
              <a:t> </a:t>
            </a:r>
            <a:r>
              <a:rPr kumimoji="0" lang="nl-BE" sz="2000" b="0" i="0" u="none" strike="noStrike" kern="1200" cap="none" spc="0" normalizeH="0" baseline="0" noProof="0" dirty="0">
                <a:ln>
                  <a:noFill/>
                </a:ln>
                <a:solidFill>
                  <a:srgbClr val="4A4A49"/>
                </a:solidFill>
                <a:effectLst/>
                <a:uLnTx/>
                <a:uFillTx/>
                <a:latin typeface="Arial"/>
                <a:ea typeface="+mj-ea"/>
                <a:cs typeface="+mj-cs"/>
              </a:rPr>
              <a:t>”: </a:t>
            </a:r>
            <a:r>
              <a:rPr kumimoji="0" lang="nl-BE" sz="2000" b="0" i="0" u="none" strike="noStrike" kern="1200" cap="none" spc="0" normalizeH="0" baseline="0" noProof="0" dirty="0" err="1">
                <a:ln>
                  <a:noFill/>
                </a:ln>
                <a:solidFill>
                  <a:srgbClr val="4A4A49"/>
                </a:solidFill>
                <a:effectLst/>
                <a:uLnTx/>
                <a:uFillTx/>
                <a:latin typeface="Arial"/>
                <a:ea typeface="+mj-ea"/>
                <a:cs typeface="+mj-cs"/>
              </a:rPr>
              <a:t>statistiques</a:t>
            </a:r>
            <a:r>
              <a:rPr kumimoji="0" lang="nl-BE" sz="2000" b="0" i="0" u="none" strike="noStrike" kern="1200" cap="none" spc="0" normalizeH="0" baseline="0" noProof="0" dirty="0">
                <a:ln>
                  <a:noFill/>
                </a:ln>
                <a:solidFill>
                  <a:srgbClr val="4A4A49"/>
                </a:solidFill>
                <a:effectLst/>
                <a:uLnTx/>
                <a:uFillTx/>
                <a:latin typeface="Arial"/>
                <a:ea typeface="+mj-ea"/>
                <a:cs typeface="+mj-cs"/>
              </a:rPr>
              <a:t> (2)</a:t>
            </a:r>
          </a:p>
        </p:txBody>
      </p:sp>
      <p:sp>
        <p:nvSpPr>
          <p:cNvPr id="6" name="Text Placeholder 2">
            <a:extLst>
              <a:ext uri="{FF2B5EF4-FFF2-40B4-BE49-F238E27FC236}">
                <a16:creationId xmlns:a16="http://schemas.microsoft.com/office/drawing/2014/main" xmlns="" id="{C4E9B44E-4919-48B3-BB46-1DE5DA594914}"/>
              </a:ext>
            </a:extLst>
          </p:cNvPr>
          <p:cNvSpPr txBox="1">
            <a:spLocks/>
          </p:cNvSpPr>
          <p:nvPr/>
        </p:nvSpPr>
        <p:spPr>
          <a:xfrm>
            <a:off x="774000" y="1172970"/>
            <a:ext cx="7419248" cy="4493623"/>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marR="0" lvl="0" indent="-265113" algn="l" defTabSz="914377" rtl="0" eaLnBrk="1" fontAlgn="auto" latinLnBrk="0" hangingPunct="1">
              <a:lnSpc>
                <a:spcPct val="100000"/>
              </a:lnSpc>
              <a:spcBef>
                <a:spcPts val="0"/>
              </a:spcBef>
              <a:spcAft>
                <a:spcPts val="600"/>
              </a:spcAft>
              <a:buClrTx/>
              <a:buSzTx/>
              <a:buFontTx/>
              <a:buBlip>
                <a:blip r:embed="rId2"/>
              </a:buBlip>
              <a:tabLst/>
              <a:defRPr/>
            </a:pPr>
            <a:r>
              <a:rPr kumimoji="0" lang="nl-BE" sz="1800" b="0" i="0" u="none" strike="noStrike" kern="1200" cap="none" spc="0" normalizeH="0" baseline="0" noProof="0" dirty="0" err="1">
                <a:ln>
                  <a:noFill/>
                </a:ln>
                <a:solidFill>
                  <a:srgbClr val="4A4A49"/>
                </a:solidFill>
                <a:effectLst/>
                <a:uLnTx/>
                <a:uFillTx/>
                <a:latin typeface="Arial"/>
                <a:ea typeface="+mn-ea"/>
                <a:cs typeface="+mn-cs"/>
              </a:rPr>
              <a:t>Statiqtiques</a:t>
            </a:r>
            <a:r>
              <a:rPr kumimoji="0" lang="nl-BE" sz="1800" b="0" i="0" u="none" strike="noStrike" kern="1200" cap="none" spc="0" normalizeH="0" baseline="0" noProof="0" dirty="0">
                <a:ln>
                  <a:noFill/>
                </a:ln>
                <a:solidFill>
                  <a:srgbClr val="4A4A49"/>
                </a:solidFill>
                <a:effectLst/>
                <a:uLnTx/>
                <a:uFillTx/>
                <a:latin typeface="Arial"/>
                <a:ea typeface="+mn-ea"/>
                <a:cs typeface="+mn-cs"/>
              </a:rPr>
              <a:t> </a:t>
            </a:r>
            <a:r>
              <a:rPr kumimoji="0" lang="nl-BE" sz="1800" b="0" i="0" u="none" strike="noStrike" kern="1200" cap="none" spc="0" normalizeH="0" baseline="0" noProof="0" dirty="0" err="1">
                <a:ln>
                  <a:noFill/>
                </a:ln>
                <a:solidFill>
                  <a:srgbClr val="4A4A49"/>
                </a:solidFill>
                <a:effectLst/>
                <a:uLnTx/>
                <a:uFillTx/>
                <a:latin typeface="Arial"/>
                <a:ea typeface="+mn-ea"/>
                <a:cs typeface="+mn-cs"/>
              </a:rPr>
              <a:t>basées</a:t>
            </a:r>
            <a:r>
              <a:rPr kumimoji="0" lang="nl-BE" sz="1800" b="0" i="0" u="none" strike="noStrike" kern="1200" cap="none" spc="0" normalizeH="0" baseline="0" noProof="0" dirty="0">
                <a:ln>
                  <a:noFill/>
                </a:ln>
                <a:solidFill>
                  <a:srgbClr val="4A4A49"/>
                </a:solidFill>
                <a:effectLst/>
                <a:uLnTx/>
                <a:uFillTx/>
                <a:latin typeface="Arial"/>
                <a:ea typeface="+mn-ea"/>
                <a:cs typeface="+mn-cs"/>
              </a:rPr>
              <a:t> </a:t>
            </a:r>
            <a:r>
              <a:rPr kumimoji="0" lang="nl-BE" sz="1800" b="0" i="0" u="none" strike="noStrike" kern="1200" cap="none" spc="0" normalizeH="0" baseline="0" noProof="0" dirty="0" err="1">
                <a:ln>
                  <a:noFill/>
                </a:ln>
                <a:solidFill>
                  <a:srgbClr val="4A4A49"/>
                </a:solidFill>
                <a:effectLst/>
                <a:uLnTx/>
                <a:uFillTx/>
                <a:latin typeface="Arial"/>
                <a:ea typeface="+mn-ea"/>
                <a:cs typeface="+mn-cs"/>
              </a:rPr>
              <a:t>sur</a:t>
            </a:r>
            <a:r>
              <a:rPr kumimoji="0" lang="nl-BE" sz="1800" b="0" i="0" u="none" strike="noStrike" kern="1200" cap="none" spc="0" normalizeH="0" baseline="0" noProof="0" dirty="0">
                <a:ln>
                  <a:noFill/>
                </a:ln>
                <a:solidFill>
                  <a:srgbClr val="4A4A49"/>
                </a:solidFill>
                <a:effectLst/>
                <a:uLnTx/>
                <a:uFillTx/>
                <a:latin typeface="Arial"/>
                <a:ea typeface="+mn-ea"/>
                <a:cs typeface="+mn-cs"/>
              </a:rPr>
              <a:t> </a:t>
            </a:r>
            <a:r>
              <a:rPr kumimoji="0" lang="nl-BE" sz="1800" b="0" i="0" u="none" strike="noStrike" kern="1200" cap="none" spc="0" normalizeH="0" baseline="0" noProof="0" dirty="0" err="1">
                <a:ln>
                  <a:noFill/>
                </a:ln>
                <a:solidFill>
                  <a:srgbClr val="4A4A49"/>
                </a:solidFill>
                <a:effectLst/>
                <a:uLnTx/>
                <a:uFillTx/>
                <a:latin typeface="Arial"/>
                <a:ea typeface="+mn-ea"/>
                <a:cs typeface="+mn-cs"/>
              </a:rPr>
              <a:t>l’ana</a:t>
            </a:r>
            <a:r>
              <a:rPr lang="nl-BE" sz="1800" dirty="0" err="1">
                <a:latin typeface="Arial"/>
              </a:rPr>
              <a:t>lyse</a:t>
            </a:r>
            <a:r>
              <a:rPr lang="nl-BE" sz="1800" dirty="0">
                <a:latin typeface="Arial"/>
              </a:rPr>
              <a:t> de </a:t>
            </a:r>
            <a:r>
              <a:rPr kumimoji="0" lang="nl-BE" sz="1800" b="0" i="0" u="none" strike="noStrike" kern="1200" cap="none" spc="0" normalizeH="0" baseline="0" noProof="0" dirty="0">
                <a:ln>
                  <a:noFill/>
                </a:ln>
                <a:solidFill>
                  <a:srgbClr val="4A4A49"/>
                </a:solidFill>
                <a:effectLst/>
                <a:uLnTx/>
                <a:uFillTx/>
                <a:latin typeface="Arial"/>
                <a:ea typeface="+mn-ea"/>
                <a:cs typeface="+mn-cs"/>
              </a:rPr>
              <a:t>308 </a:t>
            </a:r>
            <a:r>
              <a:rPr kumimoji="0" lang="nl-BE" sz="1800" b="0" i="0" u="none" strike="noStrike" kern="1200" cap="none" spc="0" normalizeH="0" baseline="0" noProof="0" dirty="0" err="1">
                <a:ln>
                  <a:noFill/>
                </a:ln>
                <a:solidFill>
                  <a:srgbClr val="4A4A49"/>
                </a:solidFill>
                <a:effectLst/>
                <a:uLnTx/>
                <a:uFillTx/>
                <a:latin typeface="Arial"/>
                <a:ea typeface="+mn-ea"/>
                <a:cs typeface="+mn-cs"/>
              </a:rPr>
              <a:t>décisions</a:t>
            </a:r>
            <a:r>
              <a:rPr kumimoji="0" lang="nl-BE" sz="1800" b="0" i="0" u="none" strike="noStrike" kern="1200" cap="none" spc="0" normalizeH="0" baseline="0" noProof="0" dirty="0">
                <a:ln>
                  <a:noFill/>
                </a:ln>
                <a:solidFill>
                  <a:srgbClr val="4A4A49"/>
                </a:solidFill>
                <a:effectLst/>
                <a:uLnTx/>
                <a:uFillTx/>
                <a:latin typeface="Arial"/>
                <a:ea typeface="+mn-ea"/>
                <a:cs typeface="+mn-cs"/>
              </a:rPr>
              <a:t> :</a:t>
            </a: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nl-BE" sz="1500" b="0" i="0" u="none" strike="noStrike" kern="1200" cap="none" spc="0" normalizeH="0" baseline="0" noProof="0" dirty="0">
              <a:ln>
                <a:noFill/>
              </a:ln>
              <a:solidFill>
                <a:srgbClr val="4A4A49"/>
              </a:solidFill>
              <a:effectLst/>
              <a:uLnTx/>
              <a:uFillTx/>
              <a:latin typeface="Arial"/>
              <a:ea typeface="+mn-ea"/>
              <a:cs typeface="+mn-cs"/>
            </a:endParaRPr>
          </a:p>
          <a:p>
            <a:pPr marL="0" marR="0" lvl="0" indent="0" algn="l" defTabSz="914377" rtl="0" eaLnBrk="1" fontAlgn="auto" latinLnBrk="0" hangingPunct="1">
              <a:lnSpc>
                <a:spcPct val="100000"/>
              </a:lnSpc>
              <a:spcBef>
                <a:spcPts val="0"/>
              </a:spcBef>
              <a:spcAft>
                <a:spcPts val="600"/>
              </a:spcAft>
              <a:buClrTx/>
              <a:buSzTx/>
              <a:buFontTx/>
              <a:buNone/>
              <a:tabLst/>
              <a:defRPr/>
            </a:pPr>
            <a:r>
              <a:rPr lang="nl-BE" sz="1400" dirty="0" err="1">
                <a:latin typeface="Arial"/>
              </a:rPr>
              <a:t>Comment</a:t>
            </a:r>
            <a:r>
              <a:rPr lang="nl-BE" sz="1400" dirty="0">
                <a:latin typeface="Arial"/>
              </a:rPr>
              <a:t> </a:t>
            </a:r>
            <a:r>
              <a:rPr lang="nl-BE" sz="1400" dirty="0" err="1">
                <a:latin typeface="Arial"/>
              </a:rPr>
              <a:t>l’employeur</a:t>
            </a:r>
            <a:r>
              <a:rPr lang="nl-BE" sz="1400" dirty="0">
                <a:latin typeface="Arial"/>
              </a:rPr>
              <a:t> </a:t>
            </a:r>
            <a:r>
              <a:rPr lang="nl-BE" sz="1400" dirty="0" err="1">
                <a:latin typeface="Arial"/>
              </a:rPr>
              <a:t>apporte</a:t>
            </a:r>
            <a:r>
              <a:rPr lang="nl-BE" sz="1400" dirty="0">
                <a:latin typeface="Arial"/>
              </a:rPr>
              <a:t>-</a:t>
            </a:r>
            <a:r>
              <a:rPr lang="nl-BE" sz="1400" dirty="0" err="1">
                <a:latin typeface="Arial"/>
              </a:rPr>
              <a:t>t-il</a:t>
            </a:r>
            <a:r>
              <a:rPr lang="nl-BE" sz="1400" dirty="0">
                <a:latin typeface="Arial"/>
              </a:rPr>
              <a:t> la </a:t>
            </a:r>
            <a:r>
              <a:rPr lang="nl-BE" sz="1400" dirty="0" err="1">
                <a:latin typeface="Arial"/>
              </a:rPr>
              <a:t>preuve</a:t>
            </a:r>
            <a:r>
              <a:rPr lang="nl-BE" sz="1400" dirty="0">
                <a:latin typeface="Arial"/>
              </a:rPr>
              <a:t> que le </a:t>
            </a:r>
            <a:r>
              <a:rPr lang="nl-BE" sz="1400" dirty="0" err="1">
                <a:latin typeface="Arial"/>
              </a:rPr>
              <a:t>licenciement</a:t>
            </a:r>
            <a:r>
              <a:rPr lang="nl-BE" sz="1400" dirty="0">
                <a:latin typeface="Arial"/>
              </a:rPr>
              <a:t> </a:t>
            </a:r>
            <a:r>
              <a:rPr lang="nl-BE" sz="1400" dirty="0" err="1">
                <a:latin typeface="Arial"/>
              </a:rPr>
              <a:t>n’est</a:t>
            </a:r>
            <a:r>
              <a:rPr lang="nl-BE" sz="1400" dirty="0">
                <a:latin typeface="Arial"/>
              </a:rPr>
              <a:t> pas “</a:t>
            </a:r>
            <a:r>
              <a:rPr lang="nl-BE" sz="1400" dirty="0" err="1">
                <a:latin typeface="Arial"/>
              </a:rPr>
              <a:t>manifestement</a:t>
            </a:r>
            <a:r>
              <a:rPr lang="nl-BE" sz="1400" dirty="0">
                <a:latin typeface="Arial"/>
              </a:rPr>
              <a:t> </a:t>
            </a:r>
            <a:r>
              <a:rPr lang="nl-BE" sz="1400" dirty="0" err="1">
                <a:latin typeface="Arial"/>
              </a:rPr>
              <a:t>déraisonnable</a:t>
            </a:r>
            <a:r>
              <a:rPr lang="nl-BE" sz="1400" dirty="0">
                <a:latin typeface="Arial"/>
              </a:rPr>
              <a:t>”</a:t>
            </a:r>
            <a:r>
              <a:rPr kumimoji="0" lang="nl-BE" sz="1400" b="0" i="0" u="none" strike="noStrike" kern="1200" cap="none" spc="0" normalizeH="0" baseline="0" noProof="0" dirty="0">
                <a:ln>
                  <a:noFill/>
                </a:ln>
                <a:solidFill>
                  <a:srgbClr val="4A4A49"/>
                </a:solidFill>
                <a:effectLst/>
                <a:uLnTx/>
                <a:uFillTx/>
                <a:latin typeface="Arial"/>
                <a:ea typeface="+mn-ea"/>
                <a:cs typeface="+mn-cs"/>
              </a:rPr>
              <a:t>?</a:t>
            </a: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nl-BE" sz="2000" b="0" i="0" u="none" strike="noStrike" kern="1200" cap="none" spc="0" normalizeH="0" baseline="0" noProof="0" dirty="0">
              <a:ln>
                <a:noFill/>
              </a:ln>
              <a:solidFill>
                <a:srgbClr val="4A4A49"/>
              </a:solidFill>
              <a:effectLst/>
              <a:uLnTx/>
              <a:uFillTx/>
              <a:latin typeface="Arial"/>
              <a:ea typeface="+mn-ea"/>
              <a:cs typeface="+mn-cs"/>
            </a:endParaRP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nl-BE" sz="2000" b="0" i="0" u="none" strike="noStrike" kern="1200" cap="none" spc="0" normalizeH="0" baseline="0" noProof="0" dirty="0">
              <a:ln>
                <a:noFill/>
              </a:ln>
              <a:solidFill>
                <a:srgbClr val="4A4A49"/>
              </a:solidFill>
              <a:effectLst/>
              <a:uLnTx/>
              <a:uFillTx/>
              <a:latin typeface="Arial"/>
              <a:ea typeface="+mn-ea"/>
              <a:cs typeface="+mn-cs"/>
            </a:endParaRPr>
          </a:p>
          <a:p>
            <a:pPr marL="265113" marR="0" lvl="0" indent="0" algn="l" defTabSz="914377" rtl="0" eaLnBrk="1" fontAlgn="auto" latinLnBrk="0" hangingPunct="1">
              <a:lnSpc>
                <a:spcPct val="100000"/>
              </a:lnSpc>
              <a:spcBef>
                <a:spcPts val="0"/>
              </a:spcBef>
              <a:spcAft>
                <a:spcPts val="600"/>
              </a:spcAft>
              <a:buClrTx/>
              <a:buSzTx/>
              <a:buFontTx/>
              <a:buNone/>
              <a:tabLst/>
              <a:defRPr/>
            </a:pPr>
            <a:endParaRPr kumimoji="0" lang="nl-BE" sz="2000" b="1" i="0" u="none" strike="noStrike" kern="1200" cap="none" spc="0" normalizeH="0" baseline="0" noProof="0" dirty="0">
              <a:ln>
                <a:noFill/>
              </a:ln>
              <a:solidFill>
                <a:srgbClr val="4A4A49"/>
              </a:solidFill>
              <a:effectLst/>
              <a:uLnTx/>
              <a:uFillTx/>
              <a:latin typeface="Arial"/>
              <a:ea typeface="+mn-ea"/>
              <a:cs typeface="+mn-cs"/>
            </a:endParaRPr>
          </a:p>
          <a:p>
            <a:pPr marL="265113" marR="0" lvl="0" indent="0" algn="l" defTabSz="914377" rtl="0" eaLnBrk="1" fontAlgn="auto" latinLnBrk="0" hangingPunct="1">
              <a:lnSpc>
                <a:spcPct val="100000"/>
              </a:lnSpc>
              <a:spcBef>
                <a:spcPts val="0"/>
              </a:spcBef>
              <a:spcAft>
                <a:spcPts val="600"/>
              </a:spcAft>
              <a:buClrTx/>
              <a:buSzTx/>
              <a:buFontTx/>
              <a:buNone/>
              <a:tabLst/>
              <a:defRPr/>
            </a:pPr>
            <a:endParaRPr kumimoji="0" lang="nl-BE" sz="2000" b="1" i="0" u="none" strike="noStrike" kern="1200" cap="none" spc="0" normalizeH="0" baseline="0" noProof="0" dirty="0">
              <a:ln>
                <a:noFill/>
              </a:ln>
              <a:solidFill>
                <a:srgbClr val="4A4A49"/>
              </a:solidFill>
              <a:effectLst/>
              <a:uLnTx/>
              <a:uFillTx/>
              <a:latin typeface="Arial"/>
              <a:ea typeface="+mn-ea"/>
              <a:cs typeface="+mn-cs"/>
            </a:endParaRPr>
          </a:p>
          <a:p>
            <a:pPr marL="265113" marR="0" lvl="0" indent="0" algn="l" defTabSz="914377" rtl="0" eaLnBrk="1" fontAlgn="auto" latinLnBrk="0" hangingPunct="1">
              <a:lnSpc>
                <a:spcPct val="100000"/>
              </a:lnSpc>
              <a:spcBef>
                <a:spcPts val="0"/>
              </a:spcBef>
              <a:spcAft>
                <a:spcPts val="600"/>
              </a:spcAft>
              <a:buClrTx/>
              <a:buSzTx/>
              <a:buFontTx/>
              <a:buNone/>
              <a:tabLst/>
              <a:defRPr/>
            </a:pPr>
            <a:endParaRPr kumimoji="0" lang="nl-BE" sz="2000" b="1" i="0" u="none" strike="noStrike" kern="1200" cap="none" spc="0" normalizeH="0" baseline="0" noProof="0" dirty="0">
              <a:ln>
                <a:noFill/>
              </a:ln>
              <a:solidFill>
                <a:srgbClr val="4A4A49"/>
              </a:solidFill>
              <a:effectLst/>
              <a:uLnTx/>
              <a:uFillTx/>
              <a:latin typeface="Arial"/>
              <a:ea typeface="+mn-ea"/>
              <a:cs typeface="+mn-cs"/>
            </a:endParaRPr>
          </a:p>
          <a:p>
            <a:pPr marL="265113" marR="0" lvl="0" indent="0" algn="l" defTabSz="914377" rtl="0" eaLnBrk="1" fontAlgn="auto" latinLnBrk="0" hangingPunct="1">
              <a:lnSpc>
                <a:spcPct val="100000"/>
              </a:lnSpc>
              <a:spcBef>
                <a:spcPts val="0"/>
              </a:spcBef>
              <a:spcAft>
                <a:spcPts val="600"/>
              </a:spcAft>
              <a:buClrTx/>
              <a:buSzTx/>
              <a:buFontTx/>
              <a:buNone/>
              <a:tabLst/>
              <a:defRPr/>
            </a:pPr>
            <a:endParaRPr kumimoji="0" lang="nl-BE" sz="2000" b="1" i="0" u="none" strike="noStrike" kern="1200" cap="none" spc="0" normalizeH="0" baseline="0" noProof="0" dirty="0">
              <a:ln>
                <a:noFill/>
              </a:ln>
              <a:solidFill>
                <a:srgbClr val="4A4A49"/>
              </a:solidFill>
              <a:effectLst/>
              <a:uLnTx/>
              <a:uFillTx/>
              <a:latin typeface="Arial"/>
              <a:ea typeface="+mn-ea"/>
              <a:cs typeface="+mn-cs"/>
            </a:endParaRPr>
          </a:p>
          <a:p>
            <a:pPr marL="265113" marR="0" lvl="0" indent="0" algn="l" defTabSz="914377" rtl="0" eaLnBrk="1" fontAlgn="auto" latinLnBrk="0" hangingPunct="1">
              <a:lnSpc>
                <a:spcPct val="100000"/>
              </a:lnSpc>
              <a:spcBef>
                <a:spcPts val="0"/>
              </a:spcBef>
              <a:spcAft>
                <a:spcPts val="600"/>
              </a:spcAft>
              <a:buClrTx/>
              <a:buSzTx/>
              <a:buFontTx/>
              <a:buNone/>
              <a:tabLst/>
              <a:defRPr/>
            </a:pPr>
            <a:endParaRPr kumimoji="0" lang="nl-BE" sz="2000" b="1" i="0" u="none" strike="noStrike" kern="1200" cap="none" spc="0" normalizeH="0" baseline="0" noProof="0" dirty="0">
              <a:ln>
                <a:noFill/>
              </a:ln>
              <a:solidFill>
                <a:srgbClr val="4A4A49"/>
              </a:solidFill>
              <a:effectLst/>
              <a:uLnTx/>
              <a:uFillTx/>
              <a:latin typeface="Arial"/>
              <a:ea typeface="+mn-ea"/>
              <a:cs typeface="+mn-cs"/>
            </a:endParaRPr>
          </a:p>
          <a:p>
            <a:pPr marL="265113" marR="0" lvl="0" indent="0" algn="l" defTabSz="914377" rtl="0" eaLnBrk="1" fontAlgn="auto" latinLnBrk="0" hangingPunct="1">
              <a:lnSpc>
                <a:spcPct val="100000"/>
              </a:lnSpc>
              <a:spcBef>
                <a:spcPts val="0"/>
              </a:spcBef>
              <a:spcAft>
                <a:spcPts val="600"/>
              </a:spcAft>
              <a:buClrTx/>
              <a:buSzTx/>
              <a:buFontTx/>
              <a:buNone/>
              <a:tabLst/>
              <a:defRPr/>
            </a:pPr>
            <a:endParaRPr kumimoji="0" lang="nl-BE" sz="2000" b="1" i="0" u="none" strike="noStrike" kern="1200" cap="none" spc="0" normalizeH="0" baseline="0" noProof="0" dirty="0">
              <a:ln>
                <a:noFill/>
              </a:ln>
              <a:solidFill>
                <a:srgbClr val="4A4A49"/>
              </a:solidFill>
              <a:effectLst/>
              <a:uLnTx/>
              <a:uFillTx/>
              <a:latin typeface="Arial"/>
              <a:ea typeface="+mn-ea"/>
              <a:cs typeface="+mn-cs"/>
            </a:endParaRPr>
          </a:p>
          <a:p>
            <a:pPr marL="265113" marR="0" lvl="0" indent="0" algn="l" defTabSz="914377" rtl="0" eaLnBrk="1" fontAlgn="auto" latinLnBrk="0" hangingPunct="1">
              <a:lnSpc>
                <a:spcPct val="100000"/>
              </a:lnSpc>
              <a:spcBef>
                <a:spcPts val="0"/>
              </a:spcBef>
              <a:spcAft>
                <a:spcPts val="600"/>
              </a:spcAft>
              <a:buClrTx/>
              <a:buSzTx/>
              <a:buFontTx/>
              <a:buNone/>
              <a:tabLst/>
              <a:defRPr/>
            </a:pPr>
            <a:endParaRPr kumimoji="0" lang="nl-BE" sz="2000" b="1" i="0" u="none" strike="noStrike" kern="1200" cap="none" spc="0" normalizeH="0" baseline="0" noProof="0" dirty="0">
              <a:ln>
                <a:noFill/>
              </a:ln>
              <a:solidFill>
                <a:srgbClr val="4A4A49"/>
              </a:solidFill>
              <a:effectLst/>
              <a:uLnTx/>
              <a:uFillTx/>
              <a:latin typeface="Arial"/>
              <a:ea typeface="+mn-ea"/>
              <a:cs typeface="+mn-cs"/>
            </a:endParaRPr>
          </a:p>
          <a:p>
            <a:pPr marL="265113" marR="0" lvl="0" indent="0" algn="l" defTabSz="914377" rtl="0" eaLnBrk="1" fontAlgn="auto" latinLnBrk="0" hangingPunct="1">
              <a:lnSpc>
                <a:spcPct val="100000"/>
              </a:lnSpc>
              <a:spcBef>
                <a:spcPts val="0"/>
              </a:spcBef>
              <a:spcAft>
                <a:spcPts val="600"/>
              </a:spcAft>
              <a:buClrTx/>
              <a:buSzTx/>
              <a:buFontTx/>
              <a:buNone/>
              <a:tabLst/>
              <a:defRPr/>
            </a:pPr>
            <a:endParaRPr kumimoji="0" lang="nl-BE" sz="2000" b="1" i="0" u="none" strike="noStrike" kern="1200" cap="none" spc="0" normalizeH="0" baseline="0" noProof="0" dirty="0">
              <a:ln>
                <a:noFill/>
              </a:ln>
              <a:solidFill>
                <a:srgbClr val="4A4A49"/>
              </a:solidFill>
              <a:effectLst/>
              <a:uLnTx/>
              <a:uFillTx/>
              <a:latin typeface="Arial"/>
              <a:ea typeface="+mn-ea"/>
              <a:cs typeface="+mn-cs"/>
            </a:endParaRPr>
          </a:p>
          <a:p>
            <a:pPr marL="265113" marR="0" lvl="0" indent="0" algn="l" defTabSz="914377" rtl="0" eaLnBrk="1" fontAlgn="auto" latinLnBrk="0" hangingPunct="1">
              <a:lnSpc>
                <a:spcPct val="100000"/>
              </a:lnSpc>
              <a:spcBef>
                <a:spcPts val="0"/>
              </a:spcBef>
              <a:spcAft>
                <a:spcPts val="600"/>
              </a:spcAft>
              <a:buClrTx/>
              <a:buSzTx/>
              <a:buFontTx/>
              <a:buNone/>
              <a:tabLst/>
              <a:defRPr/>
            </a:pPr>
            <a:endParaRPr kumimoji="0" lang="nl-BE" sz="2000" b="1" i="0" u="none" strike="noStrike" kern="1200" cap="none" spc="0" normalizeH="0" baseline="0" noProof="0" dirty="0">
              <a:ln>
                <a:noFill/>
              </a:ln>
              <a:solidFill>
                <a:srgbClr val="4A4A49"/>
              </a:solidFill>
              <a:effectLst/>
              <a:uLnTx/>
              <a:uFillTx/>
              <a:latin typeface="Arial"/>
              <a:ea typeface="+mn-ea"/>
              <a:cs typeface="+mn-cs"/>
            </a:endParaRPr>
          </a:p>
        </p:txBody>
      </p:sp>
      <p:graphicFrame>
        <p:nvGraphicFramePr>
          <p:cNvPr id="7" name="Chart 6">
            <a:extLst>
              <a:ext uri="{FF2B5EF4-FFF2-40B4-BE49-F238E27FC236}">
                <a16:creationId xmlns:a16="http://schemas.microsoft.com/office/drawing/2014/main" xmlns="" id="{D7BB8A51-40F4-40DA-AB91-4AA9F5E86B65}"/>
              </a:ext>
            </a:extLst>
          </p:cNvPr>
          <p:cNvGraphicFramePr/>
          <p:nvPr>
            <p:extLst>
              <p:ext uri="{D42A27DB-BD31-4B8C-83A1-F6EECF244321}">
                <p14:modId xmlns:p14="http://schemas.microsoft.com/office/powerpoint/2010/main" val="1339539870"/>
              </p:ext>
            </p:extLst>
          </p:nvPr>
        </p:nvGraphicFramePr>
        <p:xfrm>
          <a:off x="1132538" y="2345987"/>
          <a:ext cx="6565669" cy="3988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0919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A1E5715-5128-4FA3-B398-891DB359E8E9}"/>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a:t>
            </a:r>
            <a:r>
              <a:rPr lang="nl-BE" sz="2000" b="0" dirty="0">
                <a:solidFill>
                  <a:schemeClr val="tx1"/>
                </a:solidFill>
              </a:rPr>
              <a:t>Licenciement </a:t>
            </a:r>
            <a:r>
              <a:rPr lang="nl-BE" sz="2000" b="0" dirty="0" err="1">
                <a:solidFill>
                  <a:schemeClr val="tx1"/>
                </a:solidFill>
              </a:rPr>
              <a:t>manifestement</a:t>
            </a:r>
            <a:r>
              <a:rPr lang="nl-BE" sz="2000" b="0" dirty="0">
                <a:solidFill>
                  <a:schemeClr val="tx1"/>
                </a:solidFill>
              </a:rPr>
              <a:t> </a:t>
            </a:r>
            <a:r>
              <a:rPr lang="nl-BE" sz="2000" b="0" dirty="0" err="1">
                <a:solidFill>
                  <a:schemeClr val="tx1"/>
                </a:solidFill>
              </a:rPr>
              <a:t>déraisonnable</a:t>
            </a:r>
            <a:r>
              <a:rPr lang="nl-BE" sz="2000" b="0" dirty="0">
                <a:solidFill>
                  <a:schemeClr val="tx1"/>
                </a:solidFill>
              </a:rPr>
              <a:t>”: </a:t>
            </a:r>
            <a:r>
              <a:rPr lang="nl-BE" sz="2000" b="0" dirty="0" err="1">
                <a:solidFill>
                  <a:schemeClr val="tx1"/>
                </a:solidFill>
              </a:rPr>
              <a:t>statistiques</a:t>
            </a:r>
            <a:r>
              <a:rPr lang="nl-BE" sz="2000" b="0" dirty="0">
                <a:solidFill>
                  <a:schemeClr val="tx1"/>
                </a:solidFill>
              </a:rPr>
              <a:t> (3)</a:t>
            </a:r>
          </a:p>
        </p:txBody>
      </p:sp>
      <p:sp>
        <p:nvSpPr>
          <p:cNvPr id="6" name="Text Placeholder 2">
            <a:extLst>
              <a:ext uri="{FF2B5EF4-FFF2-40B4-BE49-F238E27FC236}">
                <a16:creationId xmlns:a16="http://schemas.microsoft.com/office/drawing/2014/main" xmlns="" id="{C4E9B44E-4919-48B3-BB46-1DE5DA594914}"/>
              </a:ext>
            </a:extLst>
          </p:cNvPr>
          <p:cNvSpPr txBox="1">
            <a:spLocks/>
          </p:cNvSpPr>
          <p:nvPr/>
        </p:nvSpPr>
        <p:spPr>
          <a:xfrm>
            <a:off x="774000" y="1172970"/>
            <a:ext cx="7419248" cy="4493623"/>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800" dirty="0" err="1"/>
              <a:t>Statistiques</a:t>
            </a:r>
            <a:r>
              <a:rPr lang="nl-BE" sz="1800" dirty="0"/>
              <a:t> </a:t>
            </a:r>
            <a:r>
              <a:rPr lang="nl-BE" sz="1800" dirty="0" err="1"/>
              <a:t>basées</a:t>
            </a:r>
            <a:r>
              <a:rPr lang="nl-BE" sz="1800" dirty="0"/>
              <a:t> </a:t>
            </a:r>
            <a:r>
              <a:rPr lang="nl-BE" sz="1800" dirty="0" err="1"/>
              <a:t>sur</a:t>
            </a:r>
            <a:r>
              <a:rPr lang="nl-BE" sz="1800" dirty="0"/>
              <a:t> </a:t>
            </a:r>
            <a:r>
              <a:rPr lang="nl-BE" sz="1800" dirty="0" err="1"/>
              <a:t>l’analyse</a:t>
            </a:r>
            <a:r>
              <a:rPr lang="nl-BE" sz="1800" dirty="0"/>
              <a:t> de 308 </a:t>
            </a:r>
            <a:r>
              <a:rPr lang="nl-BE" sz="1800" dirty="0" err="1"/>
              <a:t>décision</a:t>
            </a:r>
            <a:r>
              <a:rPr lang="nl-BE" sz="1800" dirty="0"/>
              <a:t>:</a:t>
            </a:r>
          </a:p>
          <a:p>
            <a:pPr marL="0" indent="0">
              <a:buNone/>
            </a:pPr>
            <a:endParaRPr lang="nl-BE" sz="1500" dirty="0"/>
          </a:p>
          <a:p>
            <a:pPr marL="0" indent="0">
              <a:buNone/>
            </a:pPr>
            <a:r>
              <a:rPr lang="nl-BE" sz="1500" dirty="0" err="1"/>
              <a:t>Motifs</a:t>
            </a:r>
            <a:r>
              <a:rPr lang="nl-BE" sz="1500" dirty="0"/>
              <a:t> pour </a:t>
            </a:r>
            <a:r>
              <a:rPr lang="nl-BE" sz="1500" dirty="0" err="1"/>
              <a:t>lesquels</a:t>
            </a:r>
            <a:r>
              <a:rPr lang="nl-BE" sz="1500" dirty="0"/>
              <a:t> le </a:t>
            </a:r>
            <a:r>
              <a:rPr lang="nl-BE" sz="1500" dirty="0" err="1"/>
              <a:t>juge</a:t>
            </a:r>
            <a:r>
              <a:rPr lang="nl-BE" sz="1500" dirty="0"/>
              <a:t> </a:t>
            </a:r>
            <a:r>
              <a:rPr lang="nl-BE" sz="1500" dirty="0" err="1"/>
              <a:t>considère</a:t>
            </a:r>
            <a:r>
              <a:rPr lang="nl-BE" sz="1500" dirty="0"/>
              <a:t> que le </a:t>
            </a:r>
            <a:r>
              <a:rPr lang="nl-BE" sz="1500" dirty="0" err="1"/>
              <a:t>licenciement</a:t>
            </a:r>
            <a:r>
              <a:rPr lang="nl-BE" sz="1500" dirty="0"/>
              <a:t> </a:t>
            </a:r>
            <a:r>
              <a:rPr lang="nl-BE" sz="1500" dirty="0" err="1"/>
              <a:t>est</a:t>
            </a:r>
            <a:r>
              <a:rPr lang="nl-BE" sz="1500" dirty="0"/>
              <a:t> “</a:t>
            </a:r>
            <a:r>
              <a:rPr lang="nl-BE" sz="1500" dirty="0" err="1"/>
              <a:t>manifestement</a:t>
            </a:r>
            <a:r>
              <a:rPr lang="nl-BE" sz="1500" dirty="0"/>
              <a:t> </a:t>
            </a:r>
            <a:r>
              <a:rPr lang="nl-BE" sz="1500" dirty="0" err="1"/>
              <a:t>déraisonnable</a:t>
            </a:r>
            <a:r>
              <a:rPr lang="nl-BE" sz="1500" dirty="0"/>
              <a:t>” ?</a:t>
            </a:r>
          </a:p>
          <a:p>
            <a:pPr marL="0" indent="0">
              <a:buFontTx/>
              <a:buNone/>
            </a:pPr>
            <a:endParaRPr lang="nl-BE" dirty="0"/>
          </a:p>
          <a:p>
            <a:pPr marL="0" indent="0">
              <a:buFontTx/>
              <a:buNone/>
            </a:pPr>
            <a:endParaRPr lang="nl-BE"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p:txBody>
      </p:sp>
      <p:graphicFrame>
        <p:nvGraphicFramePr>
          <p:cNvPr id="7" name="Chart 6">
            <a:extLst>
              <a:ext uri="{FF2B5EF4-FFF2-40B4-BE49-F238E27FC236}">
                <a16:creationId xmlns:a16="http://schemas.microsoft.com/office/drawing/2014/main" xmlns="" id="{D7BB8A51-40F4-40DA-AB91-4AA9F5E86B65}"/>
              </a:ext>
            </a:extLst>
          </p:cNvPr>
          <p:cNvGraphicFramePr/>
          <p:nvPr>
            <p:extLst>
              <p:ext uri="{D42A27DB-BD31-4B8C-83A1-F6EECF244321}">
                <p14:modId xmlns:p14="http://schemas.microsoft.com/office/powerpoint/2010/main" val="3939108325"/>
              </p:ext>
            </p:extLst>
          </p:nvPr>
        </p:nvGraphicFramePr>
        <p:xfrm>
          <a:off x="966120" y="2337109"/>
          <a:ext cx="7035008" cy="3988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583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0F5600D-624A-48CF-BBF4-E7C6E8F4CCA6}"/>
              </a:ext>
            </a:extLst>
          </p:cNvPr>
          <p:cNvSpPr txBox="1">
            <a:spLocks/>
          </p:cNvSpPr>
          <p:nvPr/>
        </p:nvSpPr>
        <p:spPr>
          <a:xfrm>
            <a:off x="774000" y="692696"/>
            <a:ext cx="7614424" cy="490066"/>
          </a:xfrm>
          <a:prstGeom prst="rect">
            <a:avLst/>
          </a:prstGeom>
        </p:spPr>
        <p:txBody>
          <a:bodyPr lIns="0" tIns="0" rIns="0" bIns="0" anchor="t" anchorCtr="0"/>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BE" b="0" dirty="0">
                <a:solidFill>
                  <a:schemeClr val="tx1"/>
                </a:solidFill>
              </a:rPr>
              <a:t>Indemnité licenciement manifestement déraisonnable (1)</a:t>
            </a:r>
            <a:endParaRPr lang="nl-BE" b="0" dirty="0">
              <a:solidFill>
                <a:schemeClr val="tx1"/>
              </a:solidFill>
            </a:endParaRPr>
          </a:p>
        </p:txBody>
      </p:sp>
      <p:sp>
        <p:nvSpPr>
          <p:cNvPr id="4" name="Text Placeholder 2">
            <a:extLst>
              <a:ext uri="{FF2B5EF4-FFF2-40B4-BE49-F238E27FC236}">
                <a16:creationId xmlns:a16="http://schemas.microsoft.com/office/drawing/2014/main" xmlns="" id="{D1A98763-22DA-4E57-844E-0EA9CA17BC3A}"/>
              </a:ext>
            </a:extLst>
          </p:cNvPr>
          <p:cNvSpPr txBox="1">
            <a:spLocks/>
          </p:cNvSpPr>
          <p:nvPr/>
        </p:nvSpPr>
        <p:spPr>
          <a:xfrm>
            <a:off x="774000" y="1527076"/>
            <a:ext cx="7581899" cy="446449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700"/>
              </a:lnSpc>
            </a:pPr>
            <a:r>
              <a:rPr lang="fr-BE" sz="1800" dirty="0"/>
              <a:t>Principes :</a:t>
            </a:r>
          </a:p>
          <a:p>
            <a:pPr lvl="1" algn="just">
              <a:lnSpc>
                <a:spcPts val="2700"/>
              </a:lnSpc>
            </a:pPr>
            <a:r>
              <a:rPr lang="fr-BE" dirty="0"/>
              <a:t>3 à 17 semaines de rémunération, en fonction </a:t>
            </a:r>
            <a:r>
              <a:rPr lang="fr-BE" i="1" dirty="0"/>
              <a:t>de la gradation du caractère manifestement déraisonnable</a:t>
            </a:r>
            <a:r>
              <a:rPr lang="fr-BE" dirty="0"/>
              <a:t> du licenciement</a:t>
            </a:r>
          </a:p>
          <a:p>
            <a:pPr marL="265112" lvl="1" indent="0" algn="just">
              <a:lnSpc>
                <a:spcPts val="2700"/>
              </a:lnSpc>
              <a:buNone/>
            </a:pPr>
            <a:endParaRPr lang="fr-BE" dirty="0"/>
          </a:p>
          <a:p>
            <a:pPr lvl="1" algn="just">
              <a:lnSpc>
                <a:spcPts val="2700"/>
              </a:lnSpc>
            </a:pPr>
            <a:r>
              <a:rPr lang="fr-BE" dirty="0"/>
              <a:t>Calculée sur base de la rémunération, avantages en nature compris</a:t>
            </a:r>
          </a:p>
          <a:p>
            <a:pPr lvl="1" algn="just">
              <a:lnSpc>
                <a:spcPts val="2700"/>
              </a:lnSpc>
            </a:pPr>
            <a:endParaRPr lang="fr-BE" dirty="0"/>
          </a:p>
          <a:p>
            <a:pPr lvl="1" algn="just">
              <a:lnSpc>
                <a:spcPts val="2700"/>
              </a:lnSpc>
            </a:pPr>
            <a:r>
              <a:rPr lang="fr-BE" dirty="0"/>
              <a:t>Selon l’ONSS, soumis à cotisations à moins que </a:t>
            </a:r>
            <a:r>
              <a:rPr lang="fr-FR" dirty="0"/>
              <a:t>fixée par décision judiciaire ou par transaction entérinée judiciairement</a:t>
            </a:r>
          </a:p>
          <a:p>
            <a:pPr lvl="2" algn="just">
              <a:lnSpc>
                <a:spcPts val="2100"/>
              </a:lnSpc>
            </a:pPr>
            <a:endParaRPr lang="nl-BE" dirty="0"/>
          </a:p>
        </p:txBody>
      </p:sp>
    </p:spTree>
    <p:extLst>
      <p:ext uri="{BB962C8B-B14F-4D97-AF65-F5344CB8AC3E}">
        <p14:creationId xmlns:p14="http://schemas.microsoft.com/office/powerpoint/2010/main" val="550285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xmlns="" id="{A4698915-542D-4EDE-9214-434F83188661}"/>
              </a:ext>
            </a:extLst>
          </p:cNvPr>
          <p:cNvSpPr txBox="1">
            <a:spLocks/>
          </p:cNvSpPr>
          <p:nvPr/>
        </p:nvSpPr>
        <p:spPr>
          <a:xfrm>
            <a:off x="774000" y="1463452"/>
            <a:ext cx="7581899" cy="446449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700"/>
              </a:lnSpc>
            </a:pPr>
            <a:r>
              <a:rPr lang="fr-BE" sz="1800" dirty="0"/>
              <a:t>Jurisprudence : critères hauteur de l’indemnité ?</a:t>
            </a:r>
          </a:p>
          <a:p>
            <a:pPr lvl="1" algn="just">
              <a:lnSpc>
                <a:spcPts val="2600"/>
              </a:lnSpc>
            </a:pPr>
            <a:r>
              <a:rPr lang="fr-BE" dirty="0"/>
              <a:t>Souvent non motivé, ni par le travailleur ni par le juge</a:t>
            </a:r>
          </a:p>
          <a:p>
            <a:pPr lvl="1" algn="just">
              <a:lnSpc>
                <a:spcPts val="2600"/>
              </a:lnSpc>
            </a:pPr>
            <a:r>
              <a:rPr lang="fr-BE" dirty="0"/>
              <a:t>Si motivé dans la décision : </a:t>
            </a:r>
          </a:p>
          <a:p>
            <a:pPr lvl="2" algn="just">
              <a:lnSpc>
                <a:spcPts val="1800"/>
              </a:lnSpc>
            </a:pPr>
            <a:r>
              <a:rPr lang="fr-BE" sz="1400" dirty="0"/>
              <a:t>ancienneté (faible / élevée) </a:t>
            </a:r>
          </a:p>
          <a:p>
            <a:pPr lvl="2" algn="just">
              <a:lnSpc>
                <a:spcPts val="1800"/>
              </a:lnSpc>
            </a:pPr>
            <a:r>
              <a:rPr lang="fr-BE" sz="1400" dirty="0"/>
              <a:t>état des services irréprochable </a:t>
            </a:r>
          </a:p>
          <a:p>
            <a:pPr lvl="2" algn="just">
              <a:lnSpc>
                <a:spcPts val="1800"/>
              </a:lnSpc>
            </a:pPr>
            <a:r>
              <a:rPr lang="fr-BE" sz="1400" dirty="0"/>
              <a:t>employeur a agi avec une légèreté blâmable </a:t>
            </a:r>
          </a:p>
          <a:p>
            <a:pPr lvl="2" algn="just">
              <a:lnSpc>
                <a:spcPts val="1800"/>
              </a:lnSpc>
            </a:pPr>
            <a:r>
              <a:rPr lang="fr-BE" sz="1400" dirty="0"/>
              <a:t>absence d'intention de nuire</a:t>
            </a:r>
          </a:p>
          <a:p>
            <a:pPr lvl="2" algn="just">
              <a:lnSpc>
                <a:spcPts val="1800"/>
              </a:lnSpc>
            </a:pPr>
            <a:r>
              <a:rPr lang="fr-BE" sz="1400" dirty="0"/>
              <a:t>licenciement comme mesure de représailles</a:t>
            </a:r>
          </a:p>
          <a:p>
            <a:pPr lvl="2" algn="just">
              <a:lnSpc>
                <a:spcPts val="1800"/>
              </a:lnSpc>
            </a:pPr>
            <a:r>
              <a:rPr lang="fr-BE" sz="1400" dirty="0"/>
              <a:t>absence de motivation / preuve de la part du travailleur (ou de l'employeur)</a:t>
            </a:r>
          </a:p>
          <a:p>
            <a:pPr lvl="2" algn="just">
              <a:lnSpc>
                <a:spcPts val="1800"/>
              </a:lnSpc>
            </a:pPr>
            <a:r>
              <a:rPr lang="fr-BE" sz="1400" dirty="0"/>
              <a:t>combinaison des raisons (susmentionnées)</a:t>
            </a:r>
            <a:endParaRPr lang="fr-BE" dirty="0"/>
          </a:p>
          <a:p>
            <a:pPr lvl="1" algn="just">
              <a:lnSpc>
                <a:spcPts val="2600"/>
              </a:lnSpc>
            </a:pPr>
            <a:r>
              <a:rPr lang="fr-FR" dirty="0"/>
              <a:t>Pour déterminer le montant de l'indemnité, le </a:t>
            </a:r>
            <a:r>
              <a:rPr lang="fr-FR" u="sng" dirty="0"/>
              <a:t>point de départ doit être le minimum</a:t>
            </a:r>
            <a:r>
              <a:rPr lang="fr-FR" dirty="0"/>
              <a:t> (3 semaines de rémunération). C'est au travailleur de prouver que le degré du caractère manifestement déraisonnable justifie une indemnité plus élevée... </a:t>
            </a:r>
            <a:r>
              <a:rPr lang="fr-BE" sz="1300" dirty="0"/>
              <a:t>(C. trav. Anvers 12 janvier 2021)</a:t>
            </a:r>
          </a:p>
        </p:txBody>
      </p:sp>
      <p:sp>
        <p:nvSpPr>
          <p:cNvPr id="5" name="Title 1">
            <a:extLst>
              <a:ext uri="{FF2B5EF4-FFF2-40B4-BE49-F238E27FC236}">
                <a16:creationId xmlns:a16="http://schemas.microsoft.com/office/drawing/2014/main" xmlns="" id="{517ADA49-920E-4B3C-B8A2-C2058A1D77A4}"/>
              </a:ext>
            </a:extLst>
          </p:cNvPr>
          <p:cNvSpPr txBox="1">
            <a:spLocks/>
          </p:cNvSpPr>
          <p:nvPr/>
        </p:nvSpPr>
        <p:spPr>
          <a:xfrm>
            <a:off x="774000" y="692696"/>
            <a:ext cx="7614424" cy="490066"/>
          </a:xfrm>
          <a:prstGeom prst="rect">
            <a:avLst/>
          </a:prstGeom>
        </p:spPr>
        <p:txBody>
          <a:bodyPr lIns="0" tIns="0" rIns="0" bIns="0" anchor="t" anchorCtr="0"/>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BE" b="0" dirty="0">
                <a:solidFill>
                  <a:schemeClr val="tx1"/>
                </a:solidFill>
              </a:rPr>
              <a:t>Indemnité licenciement manifestement déraisonnable (2)</a:t>
            </a:r>
            <a:endParaRPr lang="nl-BE" b="0" dirty="0">
              <a:solidFill>
                <a:schemeClr val="tx1"/>
              </a:solidFill>
            </a:endParaRPr>
          </a:p>
        </p:txBody>
      </p:sp>
    </p:spTree>
    <p:extLst>
      <p:ext uri="{BB962C8B-B14F-4D97-AF65-F5344CB8AC3E}">
        <p14:creationId xmlns:p14="http://schemas.microsoft.com/office/powerpoint/2010/main" val="394904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353720" y="1879163"/>
            <a:ext cx="8268788" cy="4495511"/>
          </a:xfrm>
        </p:spPr>
        <p:txBody>
          <a:bodyPr>
            <a:noAutofit/>
          </a:bodyPr>
          <a:lstStyle/>
          <a:p>
            <a:pPr marL="342900" indent="-342900" algn="just">
              <a:lnSpc>
                <a:spcPts val="2200"/>
              </a:lnSpc>
              <a:buAutoNum type="arabicPeriod"/>
            </a:pPr>
            <a:r>
              <a:rPr lang="fr-BE" sz="1500" dirty="0">
                <a:latin typeface="Arial (heading)"/>
              </a:rPr>
              <a:t>Rupture du contrat de travail par l’employeur</a:t>
            </a:r>
          </a:p>
          <a:p>
            <a:pPr lvl="0"/>
            <a:r>
              <a:rPr lang="fr-BE" sz="1400" i="1" dirty="0">
                <a:latin typeface="Arial (heading)"/>
              </a:rPr>
              <a:t>     </a:t>
            </a:r>
            <a:r>
              <a:rPr lang="fr-BE" sz="1400" i="1" dirty="0"/>
              <a:t>Critère unique : l’ancienneté</a:t>
            </a:r>
          </a:p>
          <a:p>
            <a:pPr marL="285750" lvl="1" indent="-285750" algn="just">
              <a:lnSpc>
                <a:spcPts val="2200"/>
              </a:lnSpc>
              <a:buFont typeface="Arial" panose="020B0604020202020204" pitchFamily="34" charset="0"/>
              <a:buChar char="•"/>
            </a:pPr>
            <a:r>
              <a:rPr lang="fr-BE" sz="1500" dirty="0">
                <a:latin typeface="Arial (heading)"/>
              </a:rPr>
              <a:t>Période d’occupation ininterrompue auprès du « </a:t>
            </a:r>
            <a:r>
              <a:rPr lang="fr-BE" sz="1500" i="1" dirty="0">
                <a:latin typeface="Arial (heading)"/>
              </a:rPr>
              <a:t>même employeur </a:t>
            </a:r>
            <a:r>
              <a:rPr lang="fr-BE" sz="1500" dirty="0">
                <a:latin typeface="Arial (heading)"/>
              </a:rPr>
              <a:t>» (« </a:t>
            </a:r>
            <a:r>
              <a:rPr lang="fr-BE" sz="1500" i="1" dirty="0">
                <a:latin typeface="Arial (heading)"/>
              </a:rPr>
              <a:t>même entreprise </a:t>
            </a:r>
            <a:r>
              <a:rPr lang="fr-BE" sz="1500" dirty="0">
                <a:latin typeface="Arial (heading)"/>
              </a:rPr>
              <a:t>») </a:t>
            </a:r>
          </a:p>
          <a:p>
            <a:pPr marL="285750" lvl="1" indent="-285750" algn="just">
              <a:lnSpc>
                <a:spcPts val="2200"/>
              </a:lnSpc>
              <a:buFont typeface="Arial" panose="020B0604020202020204" pitchFamily="34" charset="0"/>
              <a:buChar char="•"/>
            </a:pPr>
            <a:r>
              <a:rPr lang="fr-BE" sz="1500" dirty="0">
                <a:latin typeface="Arial (heading)"/>
              </a:rPr>
              <a:t>A calculer à partir de l’entrée en service </a:t>
            </a:r>
          </a:p>
          <a:p>
            <a:pPr marL="285750" lvl="1" indent="-285750" algn="just">
              <a:lnSpc>
                <a:spcPts val="2200"/>
              </a:lnSpc>
              <a:buFont typeface="Arial" panose="020B0604020202020204" pitchFamily="34" charset="0"/>
              <a:buChar char="•"/>
            </a:pPr>
            <a:r>
              <a:rPr lang="fr-BE" sz="1500" dirty="0">
                <a:latin typeface="Arial (heading)"/>
              </a:rPr>
              <a:t>Acquise à la date de prise de cours du délai de préavis </a:t>
            </a:r>
          </a:p>
          <a:p>
            <a:pPr marL="285750" lvl="1" indent="-285750" algn="just">
              <a:lnSpc>
                <a:spcPts val="2200"/>
              </a:lnSpc>
              <a:buFont typeface="Arial" panose="020B0604020202020204" pitchFamily="34" charset="0"/>
              <a:buChar char="•"/>
            </a:pPr>
            <a:r>
              <a:rPr lang="fr-BE" dirty="0"/>
              <a:t>Assimilation de la période de travail intérimaire auprès de l’employeur – utilisateur</a:t>
            </a:r>
          </a:p>
          <a:p>
            <a:pPr marL="823899" lvl="2" indent="-285750">
              <a:buFont typeface="Arial" panose="020B0604020202020204" pitchFamily="34" charset="0"/>
              <a:buChar char="‒"/>
            </a:pPr>
            <a:r>
              <a:rPr lang="fr-BE" sz="1400" dirty="0"/>
              <a:t>si l’employeur licencie</a:t>
            </a:r>
          </a:p>
          <a:p>
            <a:pPr marL="823899" lvl="2" indent="-285750">
              <a:buFont typeface="Arial" panose="020B0604020202020204" pitchFamily="34" charset="0"/>
              <a:buChar char="‒"/>
            </a:pPr>
            <a:r>
              <a:rPr lang="fr-BE" sz="1400" dirty="0"/>
              <a:t>fonction identique</a:t>
            </a:r>
          </a:p>
          <a:p>
            <a:pPr marL="823899" lvl="2" indent="-285750">
              <a:buFont typeface="Arial" panose="020B0604020202020204" pitchFamily="34" charset="0"/>
              <a:buChar char="‒"/>
            </a:pPr>
            <a:r>
              <a:rPr lang="fr-BE" sz="1400" dirty="0"/>
              <a:t>période d’inactivité de max. 7 jours</a:t>
            </a:r>
          </a:p>
          <a:p>
            <a:pPr marL="823899" lvl="2" indent="-285750">
              <a:buFont typeface="Arial" panose="020B0604020202020204" pitchFamily="34" charset="0"/>
              <a:buChar char="‒"/>
            </a:pPr>
            <a:r>
              <a:rPr lang="fr-BE" sz="1400" dirty="0"/>
              <a:t>assimilation de max. 1 an </a:t>
            </a:r>
          </a:p>
          <a:p>
            <a:pPr marL="823899" lvl="2" indent="-285750">
              <a:buFont typeface="Arial" panose="020B0604020202020204" pitchFamily="34" charset="0"/>
              <a:buChar char="‒"/>
            </a:pPr>
            <a:r>
              <a:rPr lang="fr-BE" sz="1400" dirty="0"/>
              <a:t>engagement suit la période de travail intérimaire</a:t>
            </a:r>
            <a:endParaRPr lang="fr-BE" sz="1400" dirty="0">
              <a:latin typeface="Arial (heading)"/>
            </a:endParaRP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lstStyle/>
          <a:p>
            <a:r>
              <a:rPr lang="fr-BE" dirty="0"/>
              <a:t>Délais de préavis (2)</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53720" y="1071154"/>
            <a:ext cx="8268788" cy="808009"/>
          </a:xfrm>
        </p:spPr>
        <p:txBody>
          <a:bodyPr>
            <a:normAutofit/>
          </a:bodyPr>
          <a:lstStyle/>
          <a:p>
            <a:r>
              <a:rPr lang="fr-BE" sz="2400" dirty="0"/>
              <a:t>Contrats de travail ayant pris cours à compter du 1</a:t>
            </a:r>
            <a:r>
              <a:rPr lang="fr-BE" sz="2400" baseline="30000" dirty="0"/>
              <a:t>er</a:t>
            </a:r>
            <a:r>
              <a:rPr lang="fr-BE" sz="2400" dirty="0"/>
              <a:t> janvier 2014</a:t>
            </a:r>
          </a:p>
        </p:txBody>
      </p:sp>
      <p:pic>
        <p:nvPicPr>
          <p:cNvPr id="6" name="Picture 5">
            <a:extLst>
              <a:ext uri="{FF2B5EF4-FFF2-40B4-BE49-F238E27FC236}">
                <a16:creationId xmlns:a16="http://schemas.microsoft.com/office/drawing/2014/main" xmlns=""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2729413"/>
            <a:ext cx="257024" cy="308429"/>
          </a:xfrm>
          <a:prstGeom prst="rect">
            <a:avLst/>
          </a:prstGeom>
        </p:spPr>
      </p:pic>
    </p:spTree>
    <p:extLst>
      <p:ext uri="{BB962C8B-B14F-4D97-AF65-F5344CB8AC3E}">
        <p14:creationId xmlns:p14="http://schemas.microsoft.com/office/powerpoint/2010/main" val="892964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78CEEADC-6B83-45EB-A733-450D05E60537}"/>
              </a:ext>
            </a:extLst>
          </p:cNvPr>
          <p:cNvSpPr txBox="1">
            <a:spLocks/>
          </p:cNvSpPr>
          <p:nvPr/>
        </p:nvSpPr>
        <p:spPr>
          <a:xfrm>
            <a:off x="774000" y="682904"/>
            <a:ext cx="7902456"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pPr marL="361950" indent="-361950"/>
            <a:r>
              <a:rPr lang="nl-BE" sz="2700" b="0" dirty="0" err="1">
                <a:solidFill>
                  <a:schemeClr val="tx1"/>
                </a:solidFill>
              </a:rPr>
              <a:t>Indemnité</a:t>
            </a:r>
            <a:r>
              <a:rPr lang="nl-BE" sz="2700" b="0" dirty="0">
                <a:solidFill>
                  <a:schemeClr val="tx1"/>
                </a:solidFill>
              </a:rPr>
              <a:t> </a:t>
            </a:r>
            <a:r>
              <a:rPr lang="nl-BE" sz="2700" b="0" dirty="0" err="1">
                <a:solidFill>
                  <a:schemeClr val="tx1"/>
                </a:solidFill>
              </a:rPr>
              <a:t>licenciement</a:t>
            </a:r>
            <a:r>
              <a:rPr lang="nl-BE" sz="2700" b="0" dirty="0">
                <a:solidFill>
                  <a:schemeClr val="tx1"/>
                </a:solidFill>
              </a:rPr>
              <a:t> </a:t>
            </a:r>
            <a:r>
              <a:rPr lang="nl-BE" sz="2700" b="0" dirty="0" err="1">
                <a:solidFill>
                  <a:schemeClr val="tx1"/>
                </a:solidFill>
              </a:rPr>
              <a:t>manifestement</a:t>
            </a:r>
            <a:endParaRPr lang="nl-BE" sz="2700" b="0" dirty="0">
              <a:solidFill>
                <a:schemeClr val="tx1"/>
              </a:solidFill>
            </a:endParaRPr>
          </a:p>
          <a:p>
            <a:pPr marL="361950" indent="-361950"/>
            <a:r>
              <a:rPr lang="nl-BE" sz="2700" b="0" dirty="0" err="1">
                <a:solidFill>
                  <a:schemeClr val="tx1"/>
                </a:solidFill>
              </a:rPr>
              <a:t>déraisonnable</a:t>
            </a:r>
            <a:r>
              <a:rPr lang="nl-BE" sz="2700" b="0" dirty="0">
                <a:solidFill>
                  <a:schemeClr val="tx1"/>
                </a:solidFill>
              </a:rPr>
              <a:t> (3)</a:t>
            </a:r>
          </a:p>
          <a:p>
            <a:pPr marL="361950" indent="-361950"/>
            <a:endParaRPr lang="nl-BE" sz="2700" b="0" dirty="0">
              <a:solidFill>
                <a:schemeClr val="tx1"/>
              </a:solidFill>
            </a:endParaRPr>
          </a:p>
          <a:p>
            <a:pPr marL="361950" indent="-361950"/>
            <a:endParaRPr lang="nl-BE" sz="2700" b="0" dirty="0">
              <a:solidFill>
                <a:schemeClr val="tx1"/>
              </a:solidFill>
            </a:endParaRPr>
          </a:p>
        </p:txBody>
      </p:sp>
      <p:sp>
        <p:nvSpPr>
          <p:cNvPr id="4" name="Content Placeholder 2">
            <a:extLst>
              <a:ext uri="{FF2B5EF4-FFF2-40B4-BE49-F238E27FC236}">
                <a16:creationId xmlns:a16="http://schemas.microsoft.com/office/drawing/2014/main" xmlns="" id="{A6DDD975-E602-4066-A7EF-23A8A223BB83}"/>
              </a:ext>
            </a:extLst>
          </p:cNvPr>
          <p:cNvSpPr txBox="1">
            <a:spLocks/>
          </p:cNvSpPr>
          <p:nvPr/>
        </p:nvSpPr>
        <p:spPr>
          <a:xfrm>
            <a:off x="784226" y="1642368"/>
            <a:ext cx="7532190" cy="4594943"/>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tabLst>
                <a:tab pos="6275388" algn="l"/>
              </a:tabLst>
              <a:defRPr/>
            </a:pPr>
            <a:r>
              <a:rPr lang="nl-BE" sz="1800" dirty="0" err="1"/>
              <a:t>Indemnité</a:t>
            </a:r>
            <a:r>
              <a:rPr lang="nl-BE" sz="1800" dirty="0"/>
              <a:t> pour </a:t>
            </a:r>
            <a:r>
              <a:rPr lang="nl-BE" sz="1800" dirty="0" err="1"/>
              <a:t>licenciement</a:t>
            </a:r>
            <a:r>
              <a:rPr lang="nl-BE" sz="1800" dirty="0"/>
              <a:t> </a:t>
            </a:r>
            <a:r>
              <a:rPr lang="nl-BE" sz="1800" dirty="0" err="1"/>
              <a:t>manifestement</a:t>
            </a:r>
            <a:r>
              <a:rPr lang="nl-BE" sz="1800" dirty="0"/>
              <a:t> </a:t>
            </a:r>
            <a:r>
              <a:rPr lang="nl-BE" sz="1800" dirty="0" err="1"/>
              <a:t>déraisonnable</a:t>
            </a:r>
            <a:r>
              <a:rPr lang="nl-BE" sz="1800" dirty="0"/>
              <a:t> </a:t>
            </a:r>
            <a:r>
              <a:rPr lang="nl-BE" sz="1800" dirty="0" err="1"/>
              <a:t>n’est</a:t>
            </a:r>
            <a:r>
              <a:rPr lang="nl-BE" sz="1800" dirty="0"/>
              <a:t> </a:t>
            </a:r>
            <a:r>
              <a:rPr lang="nl-BE" sz="1800" u="sng" dirty="0"/>
              <a:t>pas</a:t>
            </a:r>
            <a:r>
              <a:rPr lang="nl-BE" sz="1800" dirty="0"/>
              <a:t> </a:t>
            </a:r>
            <a:r>
              <a:rPr lang="nl-BE" sz="1800" dirty="0" err="1"/>
              <a:t>cumulable</a:t>
            </a:r>
            <a:r>
              <a:rPr lang="nl-BE" sz="1800" dirty="0"/>
              <a:t> </a:t>
            </a:r>
            <a:r>
              <a:rPr lang="nl-BE" sz="1800" dirty="0" err="1"/>
              <a:t>avec</a:t>
            </a:r>
            <a:r>
              <a:rPr lang="nl-BE" sz="1800" dirty="0"/>
              <a:t> </a:t>
            </a:r>
            <a:r>
              <a:rPr lang="nl-BE" sz="1800" dirty="0" err="1"/>
              <a:t>d’autres</a:t>
            </a:r>
            <a:r>
              <a:rPr lang="nl-BE" sz="1800" dirty="0"/>
              <a:t> </a:t>
            </a:r>
            <a:r>
              <a:rPr lang="nl-BE" sz="1800" dirty="0" err="1"/>
              <a:t>indemnités</a:t>
            </a:r>
            <a:r>
              <a:rPr lang="nl-BE" sz="1800" dirty="0"/>
              <a:t> </a:t>
            </a:r>
            <a:r>
              <a:rPr lang="nl-BE" sz="1800" dirty="0" err="1"/>
              <a:t>qui</a:t>
            </a:r>
            <a:r>
              <a:rPr lang="nl-BE" sz="1800" dirty="0"/>
              <a:t> </a:t>
            </a:r>
            <a:r>
              <a:rPr lang="nl-BE" sz="1800" dirty="0" err="1"/>
              <a:t>sont</a:t>
            </a:r>
            <a:r>
              <a:rPr lang="nl-BE" sz="1800" dirty="0"/>
              <a:t> </a:t>
            </a:r>
            <a:r>
              <a:rPr lang="nl-BE" sz="1800" dirty="0" err="1"/>
              <a:t>dues</a:t>
            </a:r>
            <a:r>
              <a:rPr lang="nl-BE" sz="1800" dirty="0"/>
              <a:t> par </a:t>
            </a:r>
            <a:r>
              <a:rPr lang="nl-BE" sz="1800" dirty="0" err="1"/>
              <a:t>l’employeur</a:t>
            </a:r>
            <a:r>
              <a:rPr lang="nl-BE" sz="1800" dirty="0"/>
              <a:t> en raison de la </a:t>
            </a:r>
            <a:r>
              <a:rPr lang="nl-BE" sz="1800" dirty="0" err="1"/>
              <a:t>rupture</a:t>
            </a:r>
            <a:r>
              <a:rPr lang="nl-BE" sz="1800" dirty="0"/>
              <a:t> du contrat de travail, </a:t>
            </a:r>
            <a:r>
              <a:rPr lang="nl-BE" sz="1800" dirty="0" err="1"/>
              <a:t>sauf</a:t>
            </a:r>
            <a:r>
              <a:rPr lang="nl-BE" sz="1800" dirty="0"/>
              <a:t> 4 </a:t>
            </a:r>
            <a:r>
              <a:rPr lang="nl-BE" sz="1800" dirty="0" err="1"/>
              <a:t>exceptions</a:t>
            </a:r>
            <a:r>
              <a:rPr lang="nl-BE" sz="1800" dirty="0"/>
              <a:t>:</a:t>
            </a:r>
            <a:endParaRPr lang="nl-BE" sz="1400" dirty="0"/>
          </a:p>
          <a:p>
            <a:pPr lvl="1" algn="just">
              <a:lnSpc>
                <a:spcPts val="2500"/>
              </a:lnSpc>
              <a:tabLst>
                <a:tab pos="6275388" algn="l"/>
              </a:tabLst>
              <a:defRPr/>
            </a:pPr>
            <a:r>
              <a:rPr lang="nl-BE" sz="1650" dirty="0" err="1"/>
              <a:t>Indemnité</a:t>
            </a:r>
            <a:r>
              <a:rPr lang="nl-BE" sz="1650" dirty="0"/>
              <a:t> compensatoire de </a:t>
            </a:r>
            <a:r>
              <a:rPr lang="nl-BE" sz="1650" dirty="0" err="1"/>
              <a:t>préavis</a:t>
            </a:r>
            <a:endParaRPr lang="nl-BE" sz="1650" dirty="0"/>
          </a:p>
          <a:p>
            <a:pPr lvl="1" algn="just">
              <a:lnSpc>
                <a:spcPts val="2500"/>
              </a:lnSpc>
              <a:tabLst>
                <a:tab pos="6275388" algn="l"/>
              </a:tabLst>
              <a:defRPr/>
            </a:pPr>
            <a:r>
              <a:rPr lang="nl-BE" sz="1650" dirty="0" err="1"/>
              <a:t>Indemnité</a:t>
            </a:r>
            <a:r>
              <a:rPr lang="nl-BE" sz="1650" dirty="0"/>
              <a:t> de non-</a:t>
            </a:r>
            <a:r>
              <a:rPr lang="nl-BE" sz="1650" dirty="0" err="1"/>
              <a:t>concurrence</a:t>
            </a:r>
            <a:endParaRPr lang="nl-BE" sz="1650" dirty="0"/>
          </a:p>
          <a:p>
            <a:pPr lvl="1" algn="just">
              <a:lnSpc>
                <a:spcPts val="2500"/>
              </a:lnSpc>
              <a:tabLst>
                <a:tab pos="6275388" algn="l"/>
              </a:tabLst>
              <a:defRPr/>
            </a:pPr>
            <a:r>
              <a:rPr lang="nl-BE" sz="1650" dirty="0" err="1"/>
              <a:t>Indemnité</a:t>
            </a:r>
            <a:r>
              <a:rPr lang="nl-BE" sz="1650" dirty="0"/>
              <a:t> </a:t>
            </a:r>
            <a:r>
              <a:rPr lang="nl-BE" sz="1650" dirty="0" err="1"/>
              <a:t>d’éviction</a:t>
            </a:r>
            <a:endParaRPr lang="nl-BE" sz="1650" dirty="0"/>
          </a:p>
          <a:p>
            <a:pPr lvl="1" algn="just">
              <a:lnSpc>
                <a:spcPts val="2500"/>
              </a:lnSpc>
              <a:tabLst>
                <a:tab pos="6275388" algn="l"/>
              </a:tabLst>
              <a:defRPr/>
            </a:pPr>
            <a:r>
              <a:rPr lang="nl-BE" sz="1650" dirty="0" err="1"/>
              <a:t>Indemnité</a:t>
            </a:r>
            <a:r>
              <a:rPr lang="nl-BE" sz="1650" dirty="0"/>
              <a:t> complémentaire </a:t>
            </a:r>
            <a:r>
              <a:rPr lang="nl-BE" sz="1650" dirty="0" err="1"/>
              <a:t>payée</a:t>
            </a:r>
            <a:r>
              <a:rPr lang="nl-BE" sz="1650" dirty="0"/>
              <a:t> en plus des </a:t>
            </a:r>
            <a:r>
              <a:rPr lang="nl-BE" sz="1650" dirty="0" err="1"/>
              <a:t>allocations</a:t>
            </a:r>
            <a:r>
              <a:rPr lang="nl-BE" sz="1650" dirty="0"/>
              <a:t> sociales</a:t>
            </a:r>
          </a:p>
          <a:p>
            <a:pPr marL="352425" lvl="1" indent="0" algn="just">
              <a:lnSpc>
                <a:spcPts val="2500"/>
              </a:lnSpc>
              <a:buFont typeface="Arial" panose="020B0604020202020204" pitchFamily="34" charset="0"/>
              <a:buNone/>
              <a:tabLst>
                <a:tab pos="6275388" algn="l"/>
              </a:tabLst>
              <a:defRPr/>
            </a:pPr>
            <a:endParaRPr lang="nl-BE" sz="1400" dirty="0"/>
          </a:p>
          <a:p>
            <a:pPr lvl="1" algn="just">
              <a:lnSpc>
                <a:spcPts val="2500"/>
              </a:lnSpc>
              <a:tabLst>
                <a:tab pos="6275388" algn="l"/>
              </a:tabLst>
              <a:defRPr/>
            </a:pPr>
            <a:endParaRPr lang="nl-BE" sz="1400" dirty="0"/>
          </a:p>
        </p:txBody>
      </p:sp>
    </p:spTree>
    <p:extLst>
      <p:ext uri="{BB962C8B-B14F-4D97-AF65-F5344CB8AC3E}">
        <p14:creationId xmlns:p14="http://schemas.microsoft.com/office/powerpoint/2010/main" val="1301214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A1E5715-5128-4FA3-B398-891DB359E8E9}"/>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a:t>
            </a:r>
            <a:r>
              <a:rPr lang="nl-BE" sz="2000" b="0" dirty="0">
                <a:solidFill>
                  <a:schemeClr val="tx1"/>
                </a:solidFill>
              </a:rPr>
              <a:t>Licenciement </a:t>
            </a:r>
            <a:r>
              <a:rPr lang="nl-BE" sz="2000" b="0" dirty="0" err="1">
                <a:solidFill>
                  <a:schemeClr val="tx1"/>
                </a:solidFill>
              </a:rPr>
              <a:t>manifestement</a:t>
            </a:r>
            <a:r>
              <a:rPr lang="nl-BE" sz="2000" b="0" dirty="0">
                <a:solidFill>
                  <a:schemeClr val="tx1"/>
                </a:solidFill>
              </a:rPr>
              <a:t> </a:t>
            </a:r>
            <a:r>
              <a:rPr lang="nl-BE" sz="2000" b="0" dirty="0" err="1">
                <a:solidFill>
                  <a:schemeClr val="tx1"/>
                </a:solidFill>
              </a:rPr>
              <a:t>déraisonnable</a:t>
            </a:r>
            <a:r>
              <a:rPr lang="nl-BE" sz="2000" b="0" dirty="0">
                <a:solidFill>
                  <a:schemeClr val="tx1"/>
                </a:solidFill>
              </a:rPr>
              <a:t>”: </a:t>
            </a:r>
            <a:r>
              <a:rPr lang="nl-BE" sz="2000" b="0" dirty="0" err="1">
                <a:solidFill>
                  <a:schemeClr val="tx1"/>
                </a:solidFill>
              </a:rPr>
              <a:t>statistiques</a:t>
            </a:r>
            <a:r>
              <a:rPr lang="nl-BE" sz="2000" b="0" dirty="0">
                <a:solidFill>
                  <a:schemeClr val="tx1"/>
                </a:solidFill>
              </a:rPr>
              <a:t> (4)</a:t>
            </a:r>
          </a:p>
        </p:txBody>
      </p:sp>
      <p:sp>
        <p:nvSpPr>
          <p:cNvPr id="6" name="Text Placeholder 2">
            <a:extLst>
              <a:ext uri="{FF2B5EF4-FFF2-40B4-BE49-F238E27FC236}">
                <a16:creationId xmlns:a16="http://schemas.microsoft.com/office/drawing/2014/main" xmlns="" id="{C4E9B44E-4919-48B3-BB46-1DE5DA594914}"/>
              </a:ext>
            </a:extLst>
          </p:cNvPr>
          <p:cNvSpPr txBox="1">
            <a:spLocks/>
          </p:cNvSpPr>
          <p:nvPr/>
        </p:nvSpPr>
        <p:spPr>
          <a:xfrm>
            <a:off x="774000" y="1172970"/>
            <a:ext cx="7419248" cy="4493623"/>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800" dirty="0" err="1"/>
              <a:t>Statistiques</a:t>
            </a:r>
            <a:r>
              <a:rPr lang="nl-BE" sz="1800" dirty="0"/>
              <a:t> </a:t>
            </a:r>
            <a:r>
              <a:rPr lang="nl-BE" sz="1800" dirty="0" err="1"/>
              <a:t>basées</a:t>
            </a:r>
            <a:r>
              <a:rPr lang="nl-BE" sz="1800" dirty="0"/>
              <a:t> </a:t>
            </a:r>
            <a:r>
              <a:rPr lang="nl-BE" sz="1800" dirty="0" err="1"/>
              <a:t>sur</a:t>
            </a:r>
            <a:r>
              <a:rPr lang="nl-BE" sz="1800" dirty="0"/>
              <a:t> </a:t>
            </a:r>
            <a:r>
              <a:rPr lang="nl-BE" sz="1800" dirty="0" err="1"/>
              <a:t>l’analyse</a:t>
            </a:r>
            <a:r>
              <a:rPr lang="nl-BE" sz="1800" dirty="0"/>
              <a:t> de 308 </a:t>
            </a:r>
            <a:r>
              <a:rPr lang="nl-BE" sz="1800" dirty="0" err="1"/>
              <a:t>décisions</a:t>
            </a:r>
            <a:r>
              <a:rPr lang="nl-BE" sz="1800" dirty="0"/>
              <a:t>:</a:t>
            </a:r>
          </a:p>
          <a:p>
            <a:pPr marL="0" indent="0">
              <a:buNone/>
            </a:pPr>
            <a:r>
              <a:rPr lang="nl-BE" sz="1200" dirty="0" err="1"/>
              <a:t>Motifs</a:t>
            </a:r>
            <a:r>
              <a:rPr lang="nl-BE" sz="1200" dirty="0"/>
              <a:t> pour </a:t>
            </a:r>
            <a:r>
              <a:rPr lang="nl-BE" sz="1200" dirty="0" err="1"/>
              <a:t>lesquels</a:t>
            </a:r>
            <a:r>
              <a:rPr lang="nl-BE" sz="1200" dirty="0"/>
              <a:t> le </a:t>
            </a:r>
            <a:r>
              <a:rPr lang="nl-BE" sz="1200" dirty="0" err="1"/>
              <a:t>licenciement</a:t>
            </a:r>
            <a:r>
              <a:rPr lang="nl-BE" sz="1200" dirty="0"/>
              <a:t> </a:t>
            </a:r>
            <a:r>
              <a:rPr lang="nl-BE" sz="1200" dirty="0" err="1"/>
              <a:t>est</a:t>
            </a:r>
            <a:r>
              <a:rPr lang="nl-BE" sz="1200" dirty="0"/>
              <a:t> </a:t>
            </a:r>
            <a:r>
              <a:rPr lang="nl-BE" sz="1200" dirty="0" err="1"/>
              <a:t>manifestement</a:t>
            </a:r>
            <a:r>
              <a:rPr lang="nl-BE" sz="1200" dirty="0"/>
              <a:t> </a:t>
            </a:r>
            <a:r>
              <a:rPr lang="nl-BE" sz="1200" dirty="0" err="1"/>
              <a:t>déraisonnable</a:t>
            </a:r>
            <a:r>
              <a:rPr lang="nl-BE" sz="1200" dirty="0"/>
              <a:t> et le </a:t>
            </a:r>
            <a:r>
              <a:rPr lang="nl-BE" sz="1200" dirty="0" err="1"/>
              <a:t>nombre</a:t>
            </a:r>
            <a:r>
              <a:rPr lang="nl-BE" sz="1200" dirty="0"/>
              <a:t> de </a:t>
            </a:r>
            <a:r>
              <a:rPr lang="nl-BE" sz="1200" dirty="0" err="1"/>
              <a:t>semaines</a:t>
            </a:r>
            <a:r>
              <a:rPr lang="nl-BE" sz="1200" dirty="0"/>
              <a:t> </a:t>
            </a:r>
            <a:r>
              <a:rPr lang="nl-BE" sz="1200" dirty="0" err="1"/>
              <a:t>accordé</a:t>
            </a:r>
            <a:r>
              <a:rPr lang="nl-BE" sz="1200" dirty="0"/>
              <a:t>.</a:t>
            </a:r>
          </a:p>
          <a:p>
            <a:pPr marL="0" indent="0">
              <a:buFontTx/>
              <a:buNone/>
            </a:pPr>
            <a:endParaRPr lang="nl-BE" dirty="0"/>
          </a:p>
          <a:p>
            <a:pPr marL="0" indent="0">
              <a:buFontTx/>
              <a:buNone/>
            </a:pPr>
            <a:endParaRPr lang="nl-BE"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p:txBody>
      </p:sp>
      <p:pic>
        <p:nvPicPr>
          <p:cNvPr id="5" name="Picture 4">
            <a:extLst>
              <a:ext uri="{FF2B5EF4-FFF2-40B4-BE49-F238E27FC236}">
                <a16:creationId xmlns:a16="http://schemas.microsoft.com/office/drawing/2014/main" xmlns="" id="{1EBA4D91-49F5-4A4D-8342-D5C18A8B32C1}"/>
              </a:ext>
            </a:extLst>
          </p:cNvPr>
          <p:cNvPicPr>
            <a:picLocks noChangeAspect="1"/>
          </p:cNvPicPr>
          <p:nvPr/>
        </p:nvPicPr>
        <p:blipFill>
          <a:blip r:embed="rId3"/>
          <a:stretch>
            <a:fillRect/>
          </a:stretch>
        </p:blipFill>
        <p:spPr>
          <a:xfrm>
            <a:off x="153917" y="1895592"/>
            <a:ext cx="2873559" cy="2160000"/>
          </a:xfrm>
          <a:prstGeom prst="rect">
            <a:avLst/>
          </a:prstGeom>
        </p:spPr>
      </p:pic>
      <p:pic>
        <p:nvPicPr>
          <p:cNvPr id="8" name="Picture 7">
            <a:extLst>
              <a:ext uri="{FF2B5EF4-FFF2-40B4-BE49-F238E27FC236}">
                <a16:creationId xmlns:a16="http://schemas.microsoft.com/office/drawing/2014/main" xmlns="" id="{5F3713AC-F01B-42FC-81C6-BC90D4C60833}"/>
              </a:ext>
            </a:extLst>
          </p:cNvPr>
          <p:cNvPicPr>
            <a:picLocks noChangeAspect="1"/>
          </p:cNvPicPr>
          <p:nvPr/>
        </p:nvPicPr>
        <p:blipFill>
          <a:blip r:embed="rId4"/>
          <a:stretch>
            <a:fillRect/>
          </a:stretch>
        </p:blipFill>
        <p:spPr>
          <a:xfrm>
            <a:off x="152123" y="4159378"/>
            <a:ext cx="2873559" cy="2160000"/>
          </a:xfrm>
          <a:prstGeom prst="rect">
            <a:avLst/>
          </a:prstGeom>
        </p:spPr>
      </p:pic>
      <p:pic>
        <p:nvPicPr>
          <p:cNvPr id="9" name="Content Placeholder 5">
            <a:extLst>
              <a:ext uri="{FF2B5EF4-FFF2-40B4-BE49-F238E27FC236}">
                <a16:creationId xmlns:a16="http://schemas.microsoft.com/office/drawing/2014/main" xmlns="" id="{3ECD111F-00A4-44FA-8CAD-EA39C9FE5922}"/>
              </a:ext>
            </a:extLst>
          </p:cNvPr>
          <p:cNvPicPr>
            <a:picLocks noChangeAspect="1"/>
          </p:cNvPicPr>
          <p:nvPr/>
        </p:nvPicPr>
        <p:blipFill>
          <a:blip r:embed="rId5"/>
          <a:stretch>
            <a:fillRect/>
          </a:stretch>
        </p:blipFill>
        <p:spPr>
          <a:xfrm>
            <a:off x="3136023" y="1895592"/>
            <a:ext cx="2879999" cy="2160000"/>
          </a:xfrm>
          <a:prstGeom prst="rect">
            <a:avLst/>
          </a:prstGeom>
        </p:spPr>
      </p:pic>
      <p:pic>
        <p:nvPicPr>
          <p:cNvPr id="10" name="Picture 9">
            <a:extLst>
              <a:ext uri="{FF2B5EF4-FFF2-40B4-BE49-F238E27FC236}">
                <a16:creationId xmlns:a16="http://schemas.microsoft.com/office/drawing/2014/main" xmlns="" id="{E40917DC-973B-4E55-BEA3-94C9F6C56CCE}"/>
              </a:ext>
            </a:extLst>
          </p:cNvPr>
          <p:cNvPicPr>
            <a:picLocks noChangeAspect="1"/>
          </p:cNvPicPr>
          <p:nvPr/>
        </p:nvPicPr>
        <p:blipFill>
          <a:blip r:embed="rId6"/>
          <a:stretch>
            <a:fillRect/>
          </a:stretch>
        </p:blipFill>
        <p:spPr>
          <a:xfrm>
            <a:off x="3136023" y="4159378"/>
            <a:ext cx="2882802" cy="2160000"/>
          </a:xfrm>
          <a:prstGeom prst="rect">
            <a:avLst/>
          </a:prstGeom>
        </p:spPr>
      </p:pic>
      <p:pic>
        <p:nvPicPr>
          <p:cNvPr id="12" name="Picture 11">
            <a:extLst>
              <a:ext uri="{FF2B5EF4-FFF2-40B4-BE49-F238E27FC236}">
                <a16:creationId xmlns:a16="http://schemas.microsoft.com/office/drawing/2014/main" xmlns="" id="{A832DFD6-73F5-43CC-8C1F-E8470C35EE2D}"/>
              </a:ext>
            </a:extLst>
          </p:cNvPr>
          <p:cNvPicPr>
            <a:picLocks noChangeAspect="1"/>
          </p:cNvPicPr>
          <p:nvPr/>
        </p:nvPicPr>
        <p:blipFill>
          <a:blip r:embed="rId7"/>
          <a:stretch>
            <a:fillRect/>
          </a:stretch>
        </p:blipFill>
        <p:spPr>
          <a:xfrm>
            <a:off x="6124569" y="1895592"/>
            <a:ext cx="2884197" cy="2160000"/>
          </a:xfrm>
          <a:prstGeom prst="rect">
            <a:avLst/>
          </a:prstGeom>
        </p:spPr>
      </p:pic>
      <p:pic>
        <p:nvPicPr>
          <p:cNvPr id="14" name="Picture 13">
            <a:extLst>
              <a:ext uri="{FF2B5EF4-FFF2-40B4-BE49-F238E27FC236}">
                <a16:creationId xmlns:a16="http://schemas.microsoft.com/office/drawing/2014/main" xmlns="" id="{EF9CAAD4-819D-4BCF-A4C5-4ABD96E88711}"/>
              </a:ext>
            </a:extLst>
          </p:cNvPr>
          <p:cNvPicPr>
            <a:picLocks noChangeAspect="1"/>
          </p:cNvPicPr>
          <p:nvPr/>
        </p:nvPicPr>
        <p:blipFill>
          <a:blip r:embed="rId8"/>
          <a:stretch>
            <a:fillRect/>
          </a:stretch>
        </p:blipFill>
        <p:spPr>
          <a:xfrm>
            <a:off x="6124569" y="4159378"/>
            <a:ext cx="2879999" cy="2160000"/>
          </a:xfrm>
          <a:prstGeom prst="rect">
            <a:avLst/>
          </a:prstGeom>
        </p:spPr>
      </p:pic>
    </p:spTree>
    <p:extLst>
      <p:ext uri="{BB962C8B-B14F-4D97-AF65-F5344CB8AC3E}">
        <p14:creationId xmlns:p14="http://schemas.microsoft.com/office/powerpoint/2010/main" val="3758899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6DC93D9-53AD-44D5-8044-97B3C0E73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68" y="754436"/>
            <a:ext cx="762000" cy="914401"/>
          </a:xfrm>
          <a:prstGeom prst="rect">
            <a:avLst/>
          </a:prstGeom>
        </p:spPr>
      </p:pic>
      <p:sp>
        <p:nvSpPr>
          <p:cNvPr id="7" name="Title 3">
            <a:extLst>
              <a:ext uri="{FF2B5EF4-FFF2-40B4-BE49-F238E27FC236}">
                <a16:creationId xmlns:a16="http://schemas.microsoft.com/office/drawing/2014/main" xmlns="" id="{C99133EC-B836-4F0A-98D2-B345A6ABDB78}"/>
              </a:ext>
            </a:extLst>
          </p:cNvPr>
          <p:cNvSpPr txBox="1">
            <a:spLocks/>
          </p:cNvSpPr>
          <p:nvPr/>
        </p:nvSpPr>
        <p:spPr bwMode="gray">
          <a:xfrm>
            <a:off x="1136468" y="993110"/>
            <a:ext cx="6480719" cy="675727"/>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000" b="1" kern="1200">
                <a:solidFill>
                  <a:srgbClr val="FF0000"/>
                </a:solidFill>
                <a:latin typeface="+mj-lt"/>
                <a:ea typeface="+mj-ea"/>
                <a:cs typeface="+mj-cs"/>
              </a:defRPr>
            </a:lvl1pPr>
          </a:lstStyle>
          <a:p>
            <a:pPr marL="361950" indent="-361950" defTabSz="542925"/>
            <a:r>
              <a:rPr lang="nl-BE" sz="2400" dirty="0">
                <a:solidFill>
                  <a:schemeClr val="tx1"/>
                </a:solidFill>
              </a:rPr>
              <a:t>3. </a:t>
            </a:r>
            <a:r>
              <a:rPr lang="nl-BE" sz="2400" dirty="0" err="1">
                <a:solidFill>
                  <a:schemeClr val="tx1"/>
                </a:solidFill>
              </a:rPr>
              <a:t>Devez-vous</a:t>
            </a:r>
            <a:r>
              <a:rPr lang="nl-BE" sz="2400" dirty="0">
                <a:solidFill>
                  <a:schemeClr val="tx1"/>
                </a:solidFill>
              </a:rPr>
              <a:t> </a:t>
            </a:r>
            <a:r>
              <a:rPr lang="nl-BE" sz="2400" dirty="0" err="1">
                <a:solidFill>
                  <a:schemeClr val="tx1"/>
                </a:solidFill>
              </a:rPr>
              <a:t>offrir</a:t>
            </a:r>
            <a:r>
              <a:rPr lang="nl-BE" sz="2400" dirty="0">
                <a:solidFill>
                  <a:schemeClr val="tx1"/>
                </a:solidFill>
              </a:rPr>
              <a:t> </a:t>
            </a:r>
            <a:r>
              <a:rPr lang="nl-BE" sz="2400" dirty="0" err="1">
                <a:solidFill>
                  <a:schemeClr val="tx1"/>
                </a:solidFill>
              </a:rPr>
              <a:t>une</a:t>
            </a:r>
            <a:r>
              <a:rPr lang="nl-BE" sz="2400" dirty="0">
                <a:solidFill>
                  <a:schemeClr val="tx1"/>
                </a:solidFill>
              </a:rPr>
              <a:t> procédure d’</a:t>
            </a:r>
            <a:r>
              <a:rPr lang="fr-BE" sz="2400" dirty="0">
                <a:solidFill>
                  <a:schemeClr val="tx1"/>
                </a:solidFill>
              </a:rPr>
              <a:t>outplacement ? </a:t>
            </a:r>
            <a:endParaRPr lang="fr-FR" sz="2400" dirty="0">
              <a:solidFill>
                <a:schemeClr val="tx1"/>
              </a:solidFill>
            </a:endParaRPr>
          </a:p>
        </p:txBody>
      </p:sp>
      <p:pic>
        <p:nvPicPr>
          <p:cNvPr id="10" name="Picture 9">
            <a:extLst>
              <a:ext uri="{FF2B5EF4-FFF2-40B4-BE49-F238E27FC236}">
                <a16:creationId xmlns:a16="http://schemas.microsoft.com/office/drawing/2014/main" xmlns="" id="{6C3280D5-2B38-4228-9DA0-EFC81B367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2608" y="2389692"/>
            <a:ext cx="2952000" cy="2952000"/>
          </a:xfrm>
          <a:prstGeom prst="rect">
            <a:avLst/>
          </a:prstGeom>
        </p:spPr>
      </p:pic>
    </p:spTree>
    <p:extLst>
      <p:ext uri="{BB962C8B-B14F-4D97-AF65-F5344CB8AC3E}">
        <p14:creationId xmlns:p14="http://schemas.microsoft.com/office/powerpoint/2010/main" val="1275866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FC6CBD1-4D73-49FC-80A1-BCDB547C785F}"/>
              </a:ext>
            </a:extLst>
          </p:cNvPr>
          <p:cNvSpPr txBox="1">
            <a:spLocks/>
          </p:cNvSpPr>
          <p:nvPr/>
        </p:nvSpPr>
        <p:spPr>
          <a:xfrm>
            <a:off x="775436" y="682904"/>
            <a:ext cx="7581756"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BE" b="0" dirty="0">
                <a:solidFill>
                  <a:schemeClr val="tx1"/>
                </a:solidFill>
              </a:rPr>
              <a:t>Outplacement : 2 régimes</a:t>
            </a:r>
          </a:p>
        </p:txBody>
      </p:sp>
      <p:sp>
        <p:nvSpPr>
          <p:cNvPr id="4" name="Text Placeholder 8">
            <a:extLst>
              <a:ext uri="{FF2B5EF4-FFF2-40B4-BE49-F238E27FC236}">
                <a16:creationId xmlns:a16="http://schemas.microsoft.com/office/drawing/2014/main" xmlns="" id="{DFE84F14-1B67-40E6-8739-EA3CFEF9AFEE}"/>
              </a:ext>
            </a:extLst>
          </p:cNvPr>
          <p:cNvSpPr txBox="1">
            <a:spLocks/>
          </p:cNvSpPr>
          <p:nvPr/>
        </p:nvSpPr>
        <p:spPr>
          <a:xfrm>
            <a:off x="755576" y="1412776"/>
            <a:ext cx="7601615" cy="4680520"/>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pPr>
            <a:r>
              <a:rPr lang="fr-BE" sz="1800" dirty="0"/>
              <a:t>« Régime général</a:t>
            </a:r>
            <a:r>
              <a:rPr lang="fr-BE" sz="1800" kern="0" dirty="0"/>
              <a:t> »</a:t>
            </a:r>
            <a:endParaRPr lang="fr-BE" sz="1800" dirty="0"/>
          </a:p>
          <a:p>
            <a:pPr lvl="1" algn="just">
              <a:lnSpc>
                <a:spcPts val="2500"/>
              </a:lnSpc>
            </a:pPr>
            <a:r>
              <a:rPr lang="fr-BE" dirty="0"/>
              <a:t>Travailleurs licenciés moyennant un délai de préavis/indemnité de préavis de </a:t>
            </a:r>
            <a:r>
              <a:rPr lang="fr-BE" b="1" dirty="0"/>
              <a:t>minimum 30 semaines </a:t>
            </a:r>
            <a:r>
              <a:rPr lang="fr-BE" dirty="0"/>
              <a:t>(rémunération), excepté : </a:t>
            </a:r>
          </a:p>
          <a:p>
            <a:pPr lvl="2" algn="just">
              <a:lnSpc>
                <a:spcPts val="2500"/>
              </a:lnSpc>
            </a:pPr>
            <a:r>
              <a:rPr lang="fr-BE" dirty="0"/>
              <a:t>Travailleurs licenciés pour motif grave ;</a:t>
            </a:r>
          </a:p>
          <a:p>
            <a:pPr lvl="2" algn="just">
              <a:lnSpc>
                <a:spcPts val="2500"/>
              </a:lnSpc>
            </a:pPr>
            <a:r>
              <a:rPr lang="fr-BE" dirty="0"/>
              <a:t>Travailleurs qui doivent s’inscrire eux-mêmes à une cellule pour l’emploi (restructuration)</a:t>
            </a:r>
            <a:endParaRPr lang="fr-BE" i="1" dirty="0"/>
          </a:p>
          <a:p>
            <a:pPr lvl="3" algn="just">
              <a:lnSpc>
                <a:spcPts val="2500"/>
              </a:lnSpc>
            </a:pPr>
            <a:endParaRPr lang="fr-BE" dirty="0"/>
          </a:p>
          <a:p>
            <a:pPr algn="just">
              <a:lnSpc>
                <a:spcPts val="2500"/>
              </a:lnSpc>
            </a:pPr>
            <a:r>
              <a:rPr lang="fr-BE" sz="1800" dirty="0"/>
              <a:t>« Régime particulier</a:t>
            </a:r>
            <a:r>
              <a:rPr lang="fr-BE" sz="1800" kern="0" dirty="0"/>
              <a:t> »</a:t>
            </a:r>
            <a:endParaRPr lang="fr-BE" sz="1800" dirty="0"/>
          </a:p>
          <a:p>
            <a:pPr lvl="1" algn="just">
              <a:lnSpc>
                <a:spcPts val="2500"/>
              </a:lnSpc>
            </a:pPr>
            <a:r>
              <a:rPr lang="fr-BE" dirty="0"/>
              <a:t>Travailleurs qui ont au moins 45 ans au moment du licenciement, qui ne tombent pas sous le régime général et qui ont au moins 1 ans d’ancienneté auprès de leur employeur, excepté : </a:t>
            </a:r>
          </a:p>
          <a:p>
            <a:pPr lvl="2" algn="just">
              <a:lnSpc>
                <a:spcPts val="2500"/>
              </a:lnSpc>
            </a:pPr>
            <a:r>
              <a:rPr lang="fr-BE" dirty="0"/>
              <a:t>Les travailleurs licenciés pour motif grave</a:t>
            </a:r>
            <a:endParaRPr lang="nl-BE" dirty="0"/>
          </a:p>
        </p:txBody>
      </p:sp>
    </p:spTree>
    <p:extLst>
      <p:ext uri="{BB962C8B-B14F-4D97-AF65-F5344CB8AC3E}">
        <p14:creationId xmlns:p14="http://schemas.microsoft.com/office/powerpoint/2010/main" val="3074342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0696DA03-966A-49F2-AE69-A3D23421D9BF}"/>
              </a:ext>
            </a:extLst>
          </p:cNvPr>
          <p:cNvSpPr txBox="1">
            <a:spLocks/>
          </p:cNvSpPr>
          <p:nvPr/>
        </p:nvSpPr>
        <p:spPr>
          <a:xfrm>
            <a:off x="784226" y="519671"/>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BE" b="0" dirty="0">
                <a:solidFill>
                  <a:schemeClr val="tx1"/>
                </a:solidFill>
              </a:rPr>
              <a:t>Régime général : principes </a:t>
            </a:r>
            <a:endParaRPr lang="nl-BE" b="0" dirty="0">
              <a:solidFill>
                <a:schemeClr val="tx1"/>
              </a:solidFill>
            </a:endParaRPr>
          </a:p>
        </p:txBody>
      </p:sp>
      <p:sp>
        <p:nvSpPr>
          <p:cNvPr id="4" name="Text Placeholder 2">
            <a:extLst>
              <a:ext uri="{FF2B5EF4-FFF2-40B4-BE49-F238E27FC236}">
                <a16:creationId xmlns:a16="http://schemas.microsoft.com/office/drawing/2014/main" xmlns="" id="{1B0097F3-EA42-4CD5-B5F8-488C8E36BAF8}"/>
              </a:ext>
            </a:extLst>
          </p:cNvPr>
          <p:cNvSpPr txBox="1">
            <a:spLocks/>
          </p:cNvSpPr>
          <p:nvPr/>
        </p:nvSpPr>
        <p:spPr>
          <a:xfrm>
            <a:off x="784226" y="1177320"/>
            <a:ext cx="7581899" cy="482453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1800" dirty="0"/>
              <a:t>Licenciement moyennant délai de préavis</a:t>
            </a:r>
          </a:p>
          <a:p>
            <a:pPr lvl="1" algn="just">
              <a:lnSpc>
                <a:spcPts val="1900"/>
              </a:lnSpc>
            </a:pPr>
            <a:r>
              <a:rPr lang="fr-BE" dirty="0"/>
              <a:t>60 heures de reclassement professionnel </a:t>
            </a:r>
          </a:p>
          <a:p>
            <a:pPr lvl="1" algn="just">
              <a:lnSpc>
                <a:spcPts val="1900"/>
              </a:lnSpc>
            </a:pPr>
            <a:r>
              <a:rPr lang="fr-BE" dirty="0"/>
              <a:t>À imputer sur le congé rémunéré pour sollicitation</a:t>
            </a:r>
          </a:p>
          <a:p>
            <a:pPr marL="265112" lvl="1" indent="0" algn="just">
              <a:lnSpc>
                <a:spcPts val="1900"/>
              </a:lnSpc>
              <a:buNone/>
            </a:pPr>
            <a:endParaRPr lang="fr-BE" dirty="0"/>
          </a:p>
          <a:p>
            <a:r>
              <a:rPr lang="fr-BE" sz="1800" dirty="0"/>
              <a:t>Licenciement moyennant indemnité compensatoire de préavis</a:t>
            </a:r>
          </a:p>
          <a:p>
            <a:pPr lvl="1" algn="just">
              <a:lnSpc>
                <a:spcPts val="1900"/>
              </a:lnSpc>
            </a:pPr>
            <a:r>
              <a:rPr lang="fr-BE" dirty="0"/>
              <a:t>60 heures de reclassement professionnel</a:t>
            </a:r>
          </a:p>
          <a:p>
            <a:pPr lvl="1" algn="just">
              <a:lnSpc>
                <a:spcPts val="1900"/>
              </a:lnSpc>
            </a:pPr>
            <a:r>
              <a:rPr lang="fr-BE" dirty="0"/>
              <a:t>Valeur = 1/12 de la rémunération annuelle brute de l’année civile précédente</a:t>
            </a:r>
          </a:p>
          <a:p>
            <a:pPr lvl="1" algn="just">
              <a:lnSpc>
                <a:spcPts val="1900"/>
              </a:lnSpc>
            </a:pPr>
            <a:r>
              <a:rPr lang="fr-BE" dirty="0"/>
              <a:t>Minimum = 1.800 EUR – maximum = 5.500 EUR (TVA exclue)</a:t>
            </a:r>
          </a:p>
          <a:p>
            <a:pPr lvl="1" algn="just">
              <a:lnSpc>
                <a:spcPts val="1900"/>
              </a:lnSpc>
            </a:pPr>
            <a:r>
              <a:rPr lang="fr-BE" dirty="0"/>
              <a:t>Indemnité compensatoire de préavis réduite de 4 semaines de rémunération</a:t>
            </a:r>
          </a:p>
          <a:p>
            <a:pPr lvl="1" algn="just">
              <a:lnSpc>
                <a:spcPts val="2100"/>
              </a:lnSpc>
            </a:pPr>
            <a:endParaRPr lang="nl-BE" dirty="0"/>
          </a:p>
          <a:p>
            <a:r>
              <a:rPr lang="fr-BE" sz="1800" dirty="0"/>
              <a:t>Procédure</a:t>
            </a:r>
          </a:p>
          <a:p>
            <a:pPr lvl="1" algn="just">
              <a:lnSpc>
                <a:spcPts val="1900"/>
              </a:lnSpc>
            </a:pPr>
            <a:r>
              <a:rPr lang="fr-BE" dirty="0"/>
              <a:t>Offre</a:t>
            </a:r>
          </a:p>
          <a:p>
            <a:pPr lvl="1" algn="just">
              <a:lnSpc>
                <a:spcPts val="1900"/>
              </a:lnSpc>
            </a:pPr>
            <a:r>
              <a:rPr lang="fr-BE" dirty="0"/>
              <a:t>Acceptation ou refus</a:t>
            </a:r>
          </a:p>
          <a:p>
            <a:pPr lvl="1" algn="just">
              <a:lnSpc>
                <a:spcPts val="1900"/>
              </a:lnSpc>
            </a:pPr>
            <a:r>
              <a:rPr lang="fr-BE" dirty="0"/>
              <a:t>Exécution de la mesure de reclassement professionnel </a:t>
            </a:r>
          </a:p>
          <a:p>
            <a:pPr lvl="1" algn="just">
              <a:lnSpc>
                <a:spcPts val="1900"/>
              </a:lnSpc>
            </a:pPr>
            <a:r>
              <a:rPr lang="fr-BE" dirty="0"/>
              <a:t>(Entamer ou reprendre la procédure de reclassement professionnel lors de la perte d’un nouvel emploi)</a:t>
            </a:r>
          </a:p>
          <a:p>
            <a:pPr lvl="1" algn="just">
              <a:lnSpc>
                <a:spcPts val="2100"/>
              </a:lnSpc>
            </a:pPr>
            <a:endParaRPr lang="nl-BE" dirty="0"/>
          </a:p>
        </p:txBody>
      </p:sp>
    </p:spTree>
    <p:extLst>
      <p:ext uri="{BB962C8B-B14F-4D97-AF65-F5344CB8AC3E}">
        <p14:creationId xmlns:p14="http://schemas.microsoft.com/office/powerpoint/2010/main" val="21155856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153159B7-6486-4C99-9EC2-EB65A313B8DC}"/>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BE" b="0" dirty="0">
                <a:solidFill>
                  <a:schemeClr val="tx1"/>
                </a:solidFill>
              </a:rPr>
              <a:t>Régime général : le travailleur peut-il refuser ?</a:t>
            </a:r>
            <a:endParaRPr lang="nl-BE" b="0" dirty="0">
              <a:solidFill>
                <a:schemeClr val="tx1"/>
              </a:solidFill>
            </a:endParaRPr>
          </a:p>
        </p:txBody>
      </p:sp>
      <p:sp>
        <p:nvSpPr>
          <p:cNvPr id="4" name="Text Placeholder 2">
            <a:extLst>
              <a:ext uri="{FF2B5EF4-FFF2-40B4-BE49-F238E27FC236}">
                <a16:creationId xmlns:a16="http://schemas.microsoft.com/office/drawing/2014/main" xmlns="" id="{BA4937CC-415A-43F2-A166-EF80F227275B}"/>
              </a:ext>
            </a:extLst>
          </p:cNvPr>
          <p:cNvSpPr txBox="1">
            <a:spLocks/>
          </p:cNvSpPr>
          <p:nvPr/>
        </p:nvSpPr>
        <p:spPr>
          <a:xfrm>
            <a:off x="784226" y="1700808"/>
            <a:ext cx="7581899" cy="3816424"/>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pPr>
            <a:r>
              <a:rPr lang="fr-BE" sz="1800" dirty="0"/>
              <a:t>Pas de sanction sur base de la réglementation sur le chômage  </a:t>
            </a:r>
          </a:p>
          <a:p>
            <a:pPr indent="0" algn="just">
              <a:lnSpc>
                <a:spcPts val="2500"/>
              </a:lnSpc>
              <a:buNone/>
            </a:pPr>
            <a:r>
              <a:rPr lang="fr-BE" sz="1800" dirty="0">
                <a:sym typeface="Symbol"/>
              </a:rPr>
              <a:t> </a:t>
            </a:r>
            <a:r>
              <a:rPr lang="fr-BE" sz="1800" dirty="0"/>
              <a:t>Régime particulier : exclusion partielle</a:t>
            </a:r>
          </a:p>
          <a:p>
            <a:pPr marL="0" indent="0" algn="just" defTabSz="265113">
              <a:lnSpc>
                <a:spcPts val="2500"/>
              </a:lnSpc>
              <a:buNone/>
            </a:pPr>
            <a:endParaRPr lang="fr-BE" sz="1800" dirty="0"/>
          </a:p>
          <a:p>
            <a:pPr algn="just">
              <a:lnSpc>
                <a:spcPts val="2500"/>
              </a:lnSpc>
            </a:pPr>
            <a:r>
              <a:rPr lang="fr-BE" sz="1800" dirty="0"/>
              <a:t>Même si travailleur refuse l’outplacement, employeur peut déduire 4 semaines</a:t>
            </a:r>
          </a:p>
          <a:p>
            <a:pPr algn="just">
              <a:lnSpc>
                <a:spcPts val="2500"/>
              </a:lnSpc>
            </a:pPr>
            <a:endParaRPr lang="nl-BE" dirty="0"/>
          </a:p>
          <a:p>
            <a:pPr algn="just">
              <a:lnSpc>
                <a:spcPts val="2500"/>
              </a:lnSpc>
            </a:pPr>
            <a:endParaRPr lang="nl-BE" sz="1800" dirty="0"/>
          </a:p>
          <a:p>
            <a:pPr marL="0" indent="0" algn="just">
              <a:lnSpc>
                <a:spcPts val="2500"/>
              </a:lnSpc>
              <a:buNone/>
            </a:pPr>
            <a:r>
              <a:rPr lang="fr-BE" sz="1800" b="1" dirty="0"/>
              <a:t>! Vérifier les régimes sectoriels  </a:t>
            </a:r>
          </a:p>
          <a:p>
            <a:pPr marL="0" indent="0" algn="just">
              <a:lnSpc>
                <a:spcPts val="2500"/>
              </a:lnSpc>
              <a:buNone/>
            </a:pPr>
            <a:r>
              <a:rPr lang="fr-BE" sz="1800" dirty="0"/>
              <a:t>(ex. CP 200, CP 306, CP 226, ...)</a:t>
            </a:r>
          </a:p>
        </p:txBody>
      </p:sp>
      <p:pic>
        <p:nvPicPr>
          <p:cNvPr id="5" name="Picture 4">
            <a:extLst>
              <a:ext uri="{FF2B5EF4-FFF2-40B4-BE49-F238E27FC236}">
                <a16:creationId xmlns:a16="http://schemas.microsoft.com/office/drawing/2014/main" xmlns="" id="{54727EB1-A06A-4DAB-A719-8097F7F3AA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27" t="10298" r="4011" b="7581"/>
          <a:stretch/>
        </p:blipFill>
        <p:spPr>
          <a:xfrm>
            <a:off x="5677786" y="3444949"/>
            <a:ext cx="2519916" cy="2424224"/>
          </a:xfrm>
          <a:prstGeom prst="rect">
            <a:avLst/>
          </a:prstGeom>
        </p:spPr>
      </p:pic>
    </p:spTree>
    <p:extLst>
      <p:ext uri="{BB962C8B-B14F-4D97-AF65-F5344CB8AC3E}">
        <p14:creationId xmlns:p14="http://schemas.microsoft.com/office/powerpoint/2010/main" val="301748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38514BD7-1765-45C0-979A-2B2FDF241B12}"/>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BE" b="0" dirty="0">
                <a:solidFill>
                  <a:schemeClr val="tx1"/>
                </a:solidFill>
              </a:rPr>
              <a:t>Régime général : Sanction pour l’employeur ?</a:t>
            </a:r>
            <a:endParaRPr lang="nl-BE" b="0" dirty="0">
              <a:solidFill>
                <a:schemeClr val="tx1"/>
              </a:solidFill>
            </a:endParaRPr>
          </a:p>
        </p:txBody>
      </p:sp>
      <p:sp>
        <p:nvSpPr>
          <p:cNvPr id="4" name="Text Placeholder 2">
            <a:extLst>
              <a:ext uri="{FF2B5EF4-FFF2-40B4-BE49-F238E27FC236}">
                <a16:creationId xmlns:a16="http://schemas.microsoft.com/office/drawing/2014/main" xmlns="" id="{00059146-B215-4505-AB2C-EECF88B9A1A0}"/>
              </a:ext>
            </a:extLst>
          </p:cNvPr>
          <p:cNvSpPr txBox="1">
            <a:spLocks/>
          </p:cNvSpPr>
          <p:nvPr/>
        </p:nvSpPr>
        <p:spPr>
          <a:xfrm>
            <a:off x="784226" y="1700808"/>
            <a:ext cx="7581899" cy="3816424"/>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pPr>
            <a:r>
              <a:rPr lang="fr-BE" sz="1800" dirty="0"/>
              <a:t>Pas de sanction pour l’employeur lorsqu’il n’offre pas d’outplacement (valable)</a:t>
            </a:r>
          </a:p>
          <a:p>
            <a:pPr marL="0" indent="0" algn="just" defTabSz="265113">
              <a:lnSpc>
                <a:spcPts val="2500"/>
              </a:lnSpc>
              <a:buNone/>
            </a:pPr>
            <a:r>
              <a:rPr lang="fr-BE" sz="1800" dirty="0"/>
              <a:t>	 </a:t>
            </a:r>
            <a:r>
              <a:rPr lang="fr-BE" sz="1800" dirty="0">
                <a:sym typeface="Symbol"/>
              </a:rPr>
              <a:t> </a:t>
            </a:r>
            <a:r>
              <a:rPr lang="fr-BE" sz="1800" dirty="0"/>
              <a:t>Régime particulier : procédure spéciale à suivre par le travailleur</a:t>
            </a:r>
          </a:p>
          <a:p>
            <a:pPr marL="0" indent="0" algn="just" defTabSz="265113">
              <a:lnSpc>
                <a:spcPts val="2500"/>
              </a:lnSpc>
              <a:buNone/>
            </a:pPr>
            <a:endParaRPr lang="fr-BE" sz="1800" dirty="0"/>
          </a:p>
          <a:p>
            <a:pPr algn="just">
              <a:lnSpc>
                <a:spcPts val="2500"/>
              </a:lnSpc>
            </a:pPr>
            <a:r>
              <a:rPr lang="fr-BE" sz="1800" dirty="0"/>
              <a:t>Pas de déduction des 4 semaines de rémunération </a:t>
            </a:r>
          </a:p>
          <a:p>
            <a:pPr algn="just">
              <a:lnSpc>
                <a:spcPts val="2500"/>
              </a:lnSpc>
            </a:pPr>
            <a:endParaRPr lang="fr-BE" sz="1800" dirty="0"/>
          </a:p>
          <a:p>
            <a:pPr algn="just">
              <a:lnSpc>
                <a:spcPts val="2500"/>
              </a:lnSpc>
            </a:pPr>
            <a:r>
              <a:rPr lang="fr-BE" sz="1800" dirty="0"/>
              <a:t>Droit à des dommages et intérêts pour le </a:t>
            </a:r>
          </a:p>
          <a:p>
            <a:pPr marL="0" indent="0" algn="just">
              <a:lnSpc>
                <a:spcPts val="2500"/>
              </a:lnSpc>
              <a:buNone/>
              <a:tabLst>
                <a:tab pos="265113" algn="l"/>
              </a:tabLst>
            </a:pPr>
            <a:r>
              <a:rPr lang="fr-BE" sz="1800" dirty="0"/>
              <a:t>	travailleur ?</a:t>
            </a:r>
          </a:p>
        </p:txBody>
      </p:sp>
    </p:spTree>
    <p:extLst>
      <p:ext uri="{BB962C8B-B14F-4D97-AF65-F5344CB8AC3E}">
        <p14:creationId xmlns:p14="http://schemas.microsoft.com/office/powerpoint/2010/main" val="9804682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C7BEE37E-1E81-4982-A427-8128682328B0}"/>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BE" b="0" dirty="0">
                <a:solidFill>
                  <a:schemeClr val="tx1"/>
                </a:solidFill>
              </a:rPr>
              <a:t>Régime général : quelques spécificités </a:t>
            </a:r>
            <a:endParaRPr lang="nl-BE" b="0" dirty="0">
              <a:solidFill>
                <a:schemeClr val="tx1"/>
              </a:solidFill>
            </a:endParaRPr>
          </a:p>
        </p:txBody>
      </p:sp>
      <p:sp>
        <p:nvSpPr>
          <p:cNvPr id="7" name="Text Placeholder 2">
            <a:extLst>
              <a:ext uri="{FF2B5EF4-FFF2-40B4-BE49-F238E27FC236}">
                <a16:creationId xmlns:a16="http://schemas.microsoft.com/office/drawing/2014/main" xmlns="" id="{B8C95CD9-26A6-44DA-B735-399E6A3713A1}"/>
              </a:ext>
            </a:extLst>
          </p:cNvPr>
          <p:cNvSpPr txBox="1">
            <a:spLocks/>
          </p:cNvSpPr>
          <p:nvPr/>
        </p:nvSpPr>
        <p:spPr>
          <a:xfrm>
            <a:off x="784226" y="1412776"/>
            <a:ext cx="7581899" cy="446449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700"/>
              </a:lnSpc>
            </a:pPr>
            <a:r>
              <a:rPr lang="fr-BE" sz="1800" dirty="0"/>
              <a:t>Passage délai de préavis à indemnité compensatoire de préavis </a:t>
            </a:r>
            <a:endParaRPr lang="fr-BE" sz="1600" dirty="0"/>
          </a:p>
          <a:p>
            <a:pPr indent="0" algn="just">
              <a:lnSpc>
                <a:spcPts val="2700"/>
              </a:lnSpc>
              <a:buNone/>
            </a:pPr>
            <a:r>
              <a:rPr lang="fr-BE" sz="1600" i="1" dirty="0"/>
              <a:t>Loi ? 	            </a:t>
            </a:r>
            <a:r>
              <a:rPr lang="fr-BE" sz="1600" dirty="0"/>
              <a:t>Pas prévu.</a:t>
            </a:r>
          </a:p>
          <a:p>
            <a:pPr indent="0" algn="just">
              <a:lnSpc>
                <a:spcPts val="2700"/>
              </a:lnSpc>
              <a:buNone/>
              <a:tabLst>
                <a:tab pos="1616075" algn="l"/>
              </a:tabLst>
            </a:pPr>
            <a:r>
              <a:rPr lang="fr-BE" sz="1600" i="1" dirty="0"/>
              <a:t>SPF ETCS ?   </a:t>
            </a:r>
            <a:r>
              <a:rPr lang="fr-BE" sz="1600" dirty="0"/>
              <a:t>L’indemnité compensatoire de préavis peut encore être réduite</a:t>
            </a:r>
          </a:p>
          <a:p>
            <a:pPr indent="0" algn="just">
              <a:lnSpc>
                <a:spcPts val="2700"/>
              </a:lnSpc>
              <a:buNone/>
              <a:tabLst>
                <a:tab pos="1616075" algn="l"/>
              </a:tabLst>
            </a:pPr>
            <a:r>
              <a:rPr lang="fr-BE" sz="1600" dirty="0"/>
              <a:t>	&gt; formule : N/60 x 4 semaines de rémunération (N = Nombre 	d’heures qui doivent encore être suivies)</a:t>
            </a:r>
          </a:p>
          <a:p>
            <a:pPr marL="0" indent="0" algn="just">
              <a:lnSpc>
                <a:spcPts val="2700"/>
              </a:lnSpc>
              <a:buNone/>
            </a:pPr>
            <a:endParaRPr lang="fr-BE" sz="1600" dirty="0"/>
          </a:p>
          <a:p>
            <a:pPr algn="just">
              <a:lnSpc>
                <a:spcPts val="2700"/>
              </a:lnSpc>
            </a:pPr>
            <a:r>
              <a:rPr lang="fr-BE" sz="1800" dirty="0"/>
              <a:t>Travailleurs protégés </a:t>
            </a:r>
            <a:endParaRPr lang="fr-BE" sz="1600" i="1" dirty="0"/>
          </a:p>
          <a:p>
            <a:pPr indent="0" algn="just">
              <a:lnSpc>
                <a:spcPts val="2700"/>
              </a:lnSpc>
              <a:buNone/>
            </a:pPr>
            <a:r>
              <a:rPr lang="fr-BE" sz="1600" i="1" dirty="0"/>
              <a:t>Loi ? 	            </a:t>
            </a:r>
            <a:r>
              <a:rPr lang="fr-BE" sz="1600" dirty="0"/>
              <a:t>Pas prévu.</a:t>
            </a:r>
          </a:p>
          <a:p>
            <a:pPr indent="0" algn="just">
              <a:lnSpc>
                <a:spcPts val="2700"/>
              </a:lnSpc>
              <a:buNone/>
              <a:tabLst>
                <a:tab pos="1616075" algn="l"/>
              </a:tabLst>
            </a:pPr>
            <a:r>
              <a:rPr lang="fr-BE" sz="1600" i="1" dirty="0"/>
              <a:t>SPF ETCS ?   </a:t>
            </a:r>
            <a:r>
              <a:rPr lang="fr-BE" sz="1600" dirty="0"/>
              <a:t>Indemnité de protection ≠ Indemnité compensatoire de préavis</a:t>
            </a:r>
          </a:p>
          <a:p>
            <a:pPr indent="0" algn="just">
              <a:lnSpc>
                <a:spcPts val="2700"/>
              </a:lnSpc>
              <a:buNone/>
              <a:tabLst>
                <a:tab pos="1616075" algn="l"/>
              </a:tabLst>
            </a:pPr>
            <a:r>
              <a:rPr lang="fr-BE" sz="1600" dirty="0"/>
              <a:t>	Seulement dans le cadre du régime particulier d’outplacement 	(conditions !)</a:t>
            </a:r>
          </a:p>
        </p:txBody>
      </p:sp>
    </p:spTree>
    <p:extLst>
      <p:ext uri="{BB962C8B-B14F-4D97-AF65-F5344CB8AC3E}">
        <p14:creationId xmlns:p14="http://schemas.microsoft.com/office/powerpoint/2010/main" val="864078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4">
            <a:extLst>
              <a:ext uri="{FF2B5EF4-FFF2-40B4-BE49-F238E27FC236}">
                <a16:creationId xmlns:a16="http://schemas.microsoft.com/office/drawing/2014/main" xmlns="" id="{AD10CB22-CC5B-48D0-871D-1B0ADEDC0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316" y="1188511"/>
            <a:ext cx="486000" cy="972000"/>
          </a:xfrm>
          <a:prstGeom prst="rect">
            <a:avLst/>
          </a:prstGeom>
        </p:spPr>
      </p:pic>
      <p:sp>
        <p:nvSpPr>
          <p:cNvPr id="4" name="Title 2">
            <a:extLst>
              <a:ext uri="{FF2B5EF4-FFF2-40B4-BE49-F238E27FC236}">
                <a16:creationId xmlns:a16="http://schemas.microsoft.com/office/drawing/2014/main" xmlns="" id="{2B147464-EC9B-4278-BC3A-69F55EA5BDFE}"/>
              </a:ext>
            </a:extLst>
          </p:cNvPr>
          <p:cNvSpPr txBox="1">
            <a:spLocks/>
          </p:cNvSpPr>
          <p:nvPr/>
        </p:nvSpPr>
        <p:spPr>
          <a:xfrm>
            <a:off x="2808362" y="1336647"/>
            <a:ext cx="4184720" cy="675727"/>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Checklist</a:t>
            </a:r>
          </a:p>
        </p:txBody>
      </p:sp>
      <p:pic>
        <p:nvPicPr>
          <p:cNvPr id="6" name="Picture 5">
            <a:extLst>
              <a:ext uri="{FF2B5EF4-FFF2-40B4-BE49-F238E27FC236}">
                <a16:creationId xmlns:a16="http://schemas.microsoft.com/office/drawing/2014/main" xmlns="" id="{BA0F6EB0-8DDD-410C-95A2-70A2216E5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207" y="2429691"/>
            <a:ext cx="3732711" cy="3199467"/>
          </a:xfrm>
          <a:prstGeom prst="rect">
            <a:avLst/>
          </a:prstGeom>
        </p:spPr>
      </p:pic>
    </p:spTree>
    <p:extLst>
      <p:ext uri="{BB962C8B-B14F-4D97-AF65-F5344CB8AC3E}">
        <p14:creationId xmlns:p14="http://schemas.microsoft.com/office/powerpoint/2010/main" val="2931491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735188B0-5719-4EEC-9C70-94BC1736328F}"/>
              </a:ext>
            </a:extLst>
          </p:cNvPr>
          <p:cNvSpPr txBox="1">
            <a:spLocks/>
          </p:cNvSpPr>
          <p:nvPr/>
        </p:nvSpPr>
        <p:spPr>
          <a:xfrm>
            <a:off x="775436" y="260648"/>
            <a:ext cx="7581756" cy="954198"/>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BE" b="0" dirty="0">
                <a:solidFill>
                  <a:schemeClr val="tx1"/>
                </a:solidFill>
              </a:rPr>
              <a:t>Points d’attention - checklist en cas de licenciement / démission (1)</a:t>
            </a:r>
            <a:endParaRPr lang="nl-BE" b="0" dirty="0">
              <a:solidFill>
                <a:schemeClr val="tx1"/>
              </a:solidFill>
            </a:endParaRPr>
          </a:p>
        </p:txBody>
      </p:sp>
      <p:sp>
        <p:nvSpPr>
          <p:cNvPr id="4" name="Text Placeholder 3">
            <a:extLst>
              <a:ext uri="{FF2B5EF4-FFF2-40B4-BE49-F238E27FC236}">
                <a16:creationId xmlns:a16="http://schemas.microsoft.com/office/drawing/2014/main" xmlns="" id="{1E00C316-AFE2-4CA7-BC63-AF27A28A4E4B}"/>
              </a:ext>
            </a:extLst>
          </p:cNvPr>
          <p:cNvSpPr txBox="1">
            <a:spLocks/>
          </p:cNvSpPr>
          <p:nvPr/>
        </p:nvSpPr>
        <p:spPr>
          <a:xfrm>
            <a:off x="775436" y="1423851"/>
            <a:ext cx="8000264" cy="4297679"/>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3"/>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200"/>
              </a:lnSpc>
            </a:pPr>
            <a:r>
              <a:rPr lang="fr-BE" sz="1800" dirty="0"/>
              <a:t>Travailleur protégé ?</a:t>
            </a:r>
          </a:p>
          <a:p>
            <a:pPr lvl="0">
              <a:lnSpc>
                <a:spcPts val="2200"/>
              </a:lnSpc>
            </a:pPr>
            <a:r>
              <a:rPr lang="fr-BE" sz="1800" dirty="0"/>
              <a:t>Procédure spéciale de licenciement / clause de stabilité d’emploi </a:t>
            </a:r>
          </a:p>
          <a:p>
            <a:pPr lvl="0">
              <a:lnSpc>
                <a:spcPts val="2200"/>
              </a:lnSpc>
            </a:pPr>
            <a:r>
              <a:rPr lang="fr-BE" sz="1800" dirty="0"/>
              <a:t>Nombre de licenciements (seuils de licenciement collectif/multiple)</a:t>
            </a:r>
          </a:p>
          <a:p>
            <a:pPr lvl="0">
              <a:lnSpc>
                <a:spcPts val="2200"/>
              </a:lnSpc>
            </a:pPr>
            <a:r>
              <a:rPr lang="fr-BE" sz="1800" dirty="0"/>
              <a:t>Choix entre délai de préavis et indemnité compensatoire de préavis (formalités !)</a:t>
            </a:r>
          </a:p>
          <a:p>
            <a:pPr>
              <a:lnSpc>
                <a:spcPts val="2200"/>
              </a:lnSpc>
            </a:pPr>
            <a:r>
              <a:rPr lang="fr-BE" sz="1800" dirty="0"/>
              <a:t>Personne compétente pour licencier ?</a:t>
            </a:r>
          </a:p>
          <a:p>
            <a:pPr lvl="0">
              <a:lnSpc>
                <a:spcPts val="2200"/>
              </a:lnSpc>
            </a:pPr>
            <a:r>
              <a:rPr lang="fr-BE" sz="1800" dirty="0"/>
              <a:t>Loi sur l’emploi des langues ?</a:t>
            </a:r>
          </a:p>
          <a:p>
            <a:pPr lvl="0">
              <a:lnSpc>
                <a:spcPts val="2200"/>
              </a:lnSpc>
            </a:pPr>
            <a:r>
              <a:rPr lang="fr-BE" sz="1800" dirty="0"/>
              <a:t>Motif grave : délais, formalités, ...</a:t>
            </a:r>
          </a:p>
          <a:p>
            <a:pPr lvl="0">
              <a:lnSpc>
                <a:spcPts val="2200"/>
              </a:lnSpc>
            </a:pPr>
            <a:r>
              <a:rPr lang="fr-BE" sz="1800" dirty="0"/>
              <a:t>Renonciation à clause de non-concurrence </a:t>
            </a:r>
          </a:p>
          <a:p>
            <a:pPr marL="0" indent="0">
              <a:buFontTx/>
              <a:buNone/>
            </a:pPr>
            <a:endParaRPr lang="nl-BE" sz="1500" dirty="0"/>
          </a:p>
        </p:txBody>
      </p:sp>
    </p:spTree>
    <p:extLst>
      <p:ext uri="{BB962C8B-B14F-4D97-AF65-F5344CB8AC3E}">
        <p14:creationId xmlns:p14="http://schemas.microsoft.com/office/powerpoint/2010/main" val="370112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13E0BEBA-519E-4CA9-8FB3-E0281D210AEE}"/>
              </a:ext>
            </a:extLst>
          </p:cNvPr>
          <p:cNvGraphicFramePr>
            <a:graphicFrameLocks noGrp="1"/>
          </p:cNvGraphicFramePr>
          <p:nvPr>
            <p:extLst>
              <p:ext uri="{D42A27DB-BD31-4B8C-83A1-F6EECF244321}">
                <p14:modId xmlns:p14="http://schemas.microsoft.com/office/powerpoint/2010/main" val="767660972"/>
              </p:ext>
            </p:extLst>
          </p:nvPr>
        </p:nvGraphicFramePr>
        <p:xfrm>
          <a:off x="755576" y="476672"/>
          <a:ext cx="7632848" cy="5529264"/>
        </p:xfrm>
        <a:graphic>
          <a:graphicData uri="http://schemas.openxmlformats.org/drawingml/2006/table">
            <a:tbl>
              <a:tblPr firstRow="1" bandRow="1">
                <a:tableStyleId>{5C22544A-7EE6-4342-B048-85BDC9FD1C3A}</a:tableStyleId>
              </a:tblPr>
              <a:tblGrid>
                <a:gridCol w="3598384">
                  <a:extLst>
                    <a:ext uri="{9D8B030D-6E8A-4147-A177-3AD203B41FA5}">
                      <a16:colId xmlns:a16="http://schemas.microsoft.com/office/drawing/2014/main" xmlns="" val="20000"/>
                    </a:ext>
                  </a:extLst>
                </a:gridCol>
                <a:gridCol w="4034464">
                  <a:extLst>
                    <a:ext uri="{9D8B030D-6E8A-4147-A177-3AD203B41FA5}">
                      <a16:colId xmlns:a16="http://schemas.microsoft.com/office/drawing/2014/main" xmlns="" val="20001"/>
                    </a:ext>
                  </a:extLst>
                </a:gridCol>
              </a:tblGrid>
              <a:tr h="359172">
                <a:tc>
                  <a:txBody>
                    <a:bodyPr/>
                    <a:lstStyle/>
                    <a:p>
                      <a:pPr algn="ctr"/>
                      <a:r>
                        <a:rPr lang="nl-BE" sz="1500" noProof="0" dirty="0" err="1">
                          <a:latin typeface="+mj-lt"/>
                          <a:cs typeface="Calibri" pitchFamily="34" charset="0"/>
                        </a:rPr>
                        <a:t>Ancienneté</a:t>
                      </a:r>
                      <a:endParaRPr lang="nl-BE" sz="1500" noProof="0" dirty="0">
                        <a:latin typeface="+mj-lt"/>
                        <a:cs typeface="Calibri" pitchFamily="34" charset="0"/>
                      </a:endParaRPr>
                    </a:p>
                  </a:txBody>
                  <a:tcPr anchor="ctr">
                    <a:solidFill>
                      <a:srgbClr val="FF0000"/>
                    </a:solidFill>
                  </a:tcPr>
                </a:tc>
                <a:tc>
                  <a:txBody>
                    <a:bodyPr/>
                    <a:lstStyle/>
                    <a:p>
                      <a:pPr algn="ctr"/>
                      <a:r>
                        <a:rPr lang="nl-BE" sz="1500" noProof="0" dirty="0" err="1">
                          <a:latin typeface="+mj-lt"/>
                          <a:cs typeface="Calibri" pitchFamily="34" charset="0"/>
                        </a:rPr>
                        <a:t>Délai</a:t>
                      </a:r>
                      <a:r>
                        <a:rPr lang="nl-BE" sz="1500" noProof="0" dirty="0">
                          <a:latin typeface="+mj-lt"/>
                          <a:cs typeface="Calibri" pitchFamily="34" charset="0"/>
                        </a:rPr>
                        <a:t> de </a:t>
                      </a:r>
                      <a:r>
                        <a:rPr lang="nl-BE" sz="1500" noProof="0" dirty="0" err="1">
                          <a:latin typeface="+mj-lt"/>
                          <a:cs typeface="Calibri" pitchFamily="34" charset="0"/>
                        </a:rPr>
                        <a:t>préavis</a:t>
                      </a:r>
                      <a:endParaRPr lang="nl-BE" sz="1500" noProof="0" dirty="0">
                        <a:latin typeface="+mj-lt"/>
                        <a:cs typeface="Calibri" pitchFamily="34" charset="0"/>
                      </a:endParaRPr>
                    </a:p>
                  </a:txBody>
                  <a:tcPr anchor="ctr">
                    <a:solidFill>
                      <a:srgbClr val="FF0000"/>
                    </a:solidFill>
                  </a:tcPr>
                </a:tc>
                <a:extLst>
                  <a:ext uri="{0D108BD9-81ED-4DB2-BD59-A6C34878D82A}">
                    <a16:rowId xmlns:a16="http://schemas.microsoft.com/office/drawing/2014/main" xmlns="" val="10000"/>
                  </a:ext>
                </a:extLst>
              </a:tr>
              <a:tr h="164621">
                <a:tc>
                  <a:txBody>
                    <a:bodyPr/>
                    <a:lstStyle/>
                    <a:p>
                      <a:pPr algn="ctr"/>
                      <a:r>
                        <a:rPr lang="nl-BE" sz="1400" noProof="0" dirty="0">
                          <a:latin typeface="+mj-lt"/>
                          <a:cs typeface="Calibri" pitchFamily="34" charset="0"/>
                        </a:rPr>
                        <a:t>&lt;</a:t>
                      </a:r>
                      <a:r>
                        <a:rPr lang="nl-BE" sz="1400" baseline="0" noProof="0" dirty="0">
                          <a:latin typeface="+mj-lt"/>
                          <a:cs typeface="Calibri" pitchFamily="34" charset="0"/>
                        </a:rPr>
                        <a:t> 3 </a:t>
                      </a:r>
                      <a:r>
                        <a:rPr lang="nl-BE" sz="1400" baseline="0" noProof="0" dirty="0" err="1">
                          <a:latin typeface="+mj-lt"/>
                          <a:cs typeface="Calibri" pitchFamily="34" charset="0"/>
                        </a:rPr>
                        <a:t>mois</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1 </a:t>
                      </a:r>
                      <a:r>
                        <a:rPr lang="nl-BE" sz="1400" noProof="0" dirty="0" err="1">
                          <a:latin typeface="+mj-lt"/>
                          <a:cs typeface="Calibri" pitchFamily="34" charset="0"/>
                        </a:rPr>
                        <a:t>semaines</a:t>
                      </a:r>
                      <a:endParaRPr lang="nl-BE" sz="1400" noProof="0" dirty="0">
                        <a:latin typeface="+mj-lt"/>
                        <a:cs typeface="Calibri" pitchFamily="34" charset="0"/>
                      </a:endParaRPr>
                    </a:p>
                  </a:txBody>
                  <a:tcPr anchor="ctr">
                    <a:solidFill>
                      <a:schemeClr val="bg2">
                        <a:lumMod val="60000"/>
                        <a:lumOff val="40000"/>
                      </a:schemeClr>
                    </a:solidFill>
                  </a:tcPr>
                </a:tc>
                <a:extLst>
                  <a:ext uri="{0D108BD9-81ED-4DB2-BD59-A6C34878D82A}">
                    <a16:rowId xmlns:a16="http://schemas.microsoft.com/office/drawing/2014/main" xmlns="" val="10001"/>
                  </a:ext>
                </a:extLst>
              </a:tr>
              <a:tr h="164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kern="1200" noProof="0" dirty="0" err="1">
                          <a:solidFill>
                            <a:schemeClr val="dk1"/>
                          </a:solidFill>
                          <a:latin typeface="+mn-lt"/>
                          <a:ea typeface="+mn-ea"/>
                          <a:cs typeface="Calibri" pitchFamily="34" charset="0"/>
                        </a:rPr>
                        <a:t>entre</a:t>
                      </a:r>
                      <a:r>
                        <a:rPr lang="nl-BE" sz="1400" kern="1200" noProof="0" dirty="0">
                          <a:solidFill>
                            <a:schemeClr val="dk1"/>
                          </a:solidFill>
                          <a:latin typeface="+mn-lt"/>
                          <a:ea typeface="+mn-ea"/>
                          <a:cs typeface="Calibri" pitchFamily="34" charset="0"/>
                        </a:rPr>
                        <a:t> 3 </a:t>
                      </a:r>
                      <a:r>
                        <a:rPr lang="nl-BE" sz="1400" kern="1200" noProof="0" dirty="0" err="1">
                          <a:solidFill>
                            <a:schemeClr val="dk1"/>
                          </a:solidFill>
                          <a:latin typeface="+mn-lt"/>
                          <a:ea typeface="+mn-ea"/>
                          <a:cs typeface="Calibri" pitchFamily="34" charset="0"/>
                        </a:rPr>
                        <a:t>mois</a:t>
                      </a:r>
                      <a:r>
                        <a:rPr lang="nl-BE" sz="1400" kern="1200" noProof="0" dirty="0">
                          <a:solidFill>
                            <a:schemeClr val="dk1"/>
                          </a:solidFill>
                          <a:latin typeface="+mn-lt"/>
                          <a:ea typeface="+mn-ea"/>
                          <a:cs typeface="Calibri" pitchFamily="34" charset="0"/>
                        </a:rPr>
                        <a:t> et</a:t>
                      </a:r>
                      <a:r>
                        <a:rPr lang="nl-BE" sz="1400" kern="1200" baseline="0" noProof="0" dirty="0">
                          <a:solidFill>
                            <a:schemeClr val="dk1"/>
                          </a:solidFill>
                          <a:latin typeface="+mn-lt"/>
                          <a:ea typeface="+mn-ea"/>
                          <a:cs typeface="Calibri" pitchFamily="34" charset="0"/>
                        </a:rPr>
                        <a:t> &lt; 4 </a:t>
                      </a:r>
                      <a:r>
                        <a:rPr lang="nl-BE" sz="1400" kern="1200" baseline="0" noProof="0" dirty="0" err="1">
                          <a:solidFill>
                            <a:schemeClr val="dk1"/>
                          </a:solidFill>
                          <a:latin typeface="+mn-lt"/>
                          <a:ea typeface="+mn-ea"/>
                          <a:cs typeface="Calibri" pitchFamily="34" charset="0"/>
                        </a:rPr>
                        <a:t>mois</a:t>
                      </a:r>
                      <a:endParaRPr lang="nl-BE" sz="1400" kern="1200" noProof="0" dirty="0">
                        <a:solidFill>
                          <a:schemeClr val="dk1"/>
                        </a:solidFill>
                        <a:latin typeface="+mn-lt"/>
                        <a:ea typeface="+mn-ea"/>
                        <a:cs typeface="Calibri" pitchFamily="34" charset="0"/>
                      </a:endParaRPr>
                    </a:p>
                  </a:txBody>
                  <a:tcPr anchor="ctr">
                    <a:solidFill>
                      <a:schemeClr val="bg2">
                        <a:lumMod val="60000"/>
                        <a:lumOff val="40000"/>
                      </a:schemeClr>
                    </a:solidFill>
                  </a:tcPr>
                </a:tc>
                <a:tc>
                  <a:txBody>
                    <a:bodyPr/>
                    <a:lstStyle/>
                    <a:p>
                      <a:pPr algn="ctr"/>
                      <a:r>
                        <a:rPr lang="fr-BE" sz="1400" noProof="0" dirty="0">
                          <a:latin typeface="+mj-lt"/>
                          <a:cs typeface="Calibri" pitchFamily="34" charset="0"/>
                        </a:rPr>
                        <a:t>3 semaines</a:t>
                      </a:r>
                      <a:endParaRPr lang="nl-BE" sz="1400" noProof="0" dirty="0">
                        <a:latin typeface="+mj-lt"/>
                        <a:cs typeface="Calibri" pitchFamily="34" charset="0"/>
                      </a:endParaRPr>
                    </a:p>
                  </a:txBody>
                  <a:tcPr anchor="ctr">
                    <a:solidFill>
                      <a:schemeClr val="bg2">
                        <a:lumMod val="60000"/>
                        <a:lumOff val="40000"/>
                      </a:schemeClr>
                    </a:solidFill>
                  </a:tcPr>
                </a:tc>
                <a:extLst>
                  <a:ext uri="{0D108BD9-81ED-4DB2-BD59-A6C34878D82A}">
                    <a16:rowId xmlns:a16="http://schemas.microsoft.com/office/drawing/2014/main" xmlns="" val="1573957275"/>
                  </a:ext>
                </a:extLst>
              </a:tr>
              <a:tr h="164621">
                <a:tc>
                  <a:txBody>
                    <a:bodyPr/>
                    <a:lstStyle/>
                    <a:p>
                      <a:pPr algn="ctr"/>
                      <a:r>
                        <a:rPr lang="nl-BE" sz="1400" noProof="0" dirty="0" err="1">
                          <a:latin typeface="+mj-lt"/>
                          <a:cs typeface="Calibri" pitchFamily="34" charset="0"/>
                        </a:rPr>
                        <a:t>entre</a:t>
                      </a:r>
                      <a:r>
                        <a:rPr lang="nl-BE" sz="1400" noProof="0" dirty="0">
                          <a:latin typeface="+mj-lt"/>
                          <a:cs typeface="Calibri" pitchFamily="34" charset="0"/>
                        </a:rPr>
                        <a:t> 4 </a:t>
                      </a:r>
                      <a:r>
                        <a:rPr lang="nl-BE" sz="1400" noProof="0" dirty="0" err="1">
                          <a:latin typeface="+mj-lt"/>
                          <a:cs typeface="Calibri" pitchFamily="34" charset="0"/>
                        </a:rPr>
                        <a:t>mois</a:t>
                      </a:r>
                      <a:r>
                        <a:rPr lang="nl-BE" sz="1400" noProof="0" dirty="0">
                          <a:latin typeface="+mj-lt"/>
                          <a:cs typeface="Calibri" pitchFamily="34" charset="0"/>
                        </a:rPr>
                        <a:t> et</a:t>
                      </a:r>
                      <a:r>
                        <a:rPr lang="nl-BE" sz="1400" baseline="0" noProof="0" dirty="0">
                          <a:latin typeface="+mj-lt"/>
                          <a:cs typeface="Calibri" pitchFamily="34" charset="0"/>
                        </a:rPr>
                        <a:t> &lt; 5 </a:t>
                      </a:r>
                      <a:r>
                        <a:rPr lang="nl-BE" sz="1400" baseline="0" noProof="0" dirty="0" err="1">
                          <a:latin typeface="+mj-lt"/>
                          <a:cs typeface="Calibri" pitchFamily="34" charset="0"/>
                        </a:rPr>
                        <a:t>mois</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4 </a:t>
                      </a:r>
                      <a:r>
                        <a:rPr lang="nl-BE" sz="1400" noProof="0" dirty="0" err="1">
                          <a:latin typeface="+mj-lt"/>
                          <a:cs typeface="Calibri" pitchFamily="34" charset="0"/>
                        </a:rPr>
                        <a:t>semaines</a:t>
                      </a:r>
                      <a:endParaRPr lang="nl-BE" sz="1400" noProof="0" dirty="0">
                        <a:latin typeface="+mj-lt"/>
                        <a:cs typeface="Calibri" pitchFamily="34" charset="0"/>
                      </a:endParaRPr>
                    </a:p>
                  </a:txBody>
                  <a:tcPr anchor="ctr">
                    <a:solidFill>
                      <a:schemeClr val="bg2">
                        <a:lumMod val="20000"/>
                        <a:lumOff val="80000"/>
                      </a:schemeClr>
                    </a:solidFill>
                  </a:tcPr>
                </a:tc>
                <a:extLst>
                  <a:ext uri="{0D108BD9-81ED-4DB2-BD59-A6C34878D82A}">
                    <a16:rowId xmlns:a16="http://schemas.microsoft.com/office/drawing/2014/main" xmlns="" val="10002"/>
                  </a:ext>
                </a:extLst>
              </a:tr>
              <a:tr h="164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kern="1200" noProof="0" dirty="0" err="1">
                          <a:solidFill>
                            <a:schemeClr val="dk1"/>
                          </a:solidFill>
                          <a:latin typeface="+mn-lt"/>
                          <a:ea typeface="+mn-ea"/>
                          <a:cs typeface="Calibri" pitchFamily="34" charset="0"/>
                        </a:rPr>
                        <a:t>entre</a:t>
                      </a:r>
                      <a:r>
                        <a:rPr lang="nl-BE" sz="1400" kern="1200" noProof="0" dirty="0">
                          <a:solidFill>
                            <a:schemeClr val="dk1"/>
                          </a:solidFill>
                          <a:latin typeface="+mn-lt"/>
                          <a:ea typeface="+mn-ea"/>
                          <a:cs typeface="Calibri" pitchFamily="34" charset="0"/>
                        </a:rPr>
                        <a:t> 5 </a:t>
                      </a:r>
                      <a:r>
                        <a:rPr lang="nl-BE" sz="1400" kern="1200" noProof="0" dirty="0" err="1">
                          <a:solidFill>
                            <a:schemeClr val="dk1"/>
                          </a:solidFill>
                          <a:latin typeface="+mn-lt"/>
                          <a:ea typeface="+mn-ea"/>
                          <a:cs typeface="Calibri" pitchFamily="34" charset="0"/>
                        </a:rPr>
                        <a:t>mois</a:t>
                      </a:r>
                      <a:r>
                        <a:rPr lang="nl-BE" sz="1400" kern="1200" noProof="0" dirty="0">
                          <a:solidFill>
                            <a:schemeClr val="dk1"/>
                          </a:solidFill>
                          <a:latin typeface="+mn-lt"/>
                          <a:ea typeface="+mn-ea"/>
                          <a:cs typeface="Calibri" pitchFamily="34" charset="0"/>
                        </a:rPr>
                        <a:t> et</a:t>
                      </a:r>
                      <a:r>
                        <a:rPr lang="nl-BE" sz="1400" kern="1200" baseline="0" noProof="0" dirty="0">
                          <a:solidFill>
                            <a:schemeClr val="dk1"/>
                          </a:solidFill>
                          <a:latin typeface="+mn-lt"/>
                          <a:ea typeface="+mn-ea"/>
                          <a:cs typeface="Calibri" pitchFamily="34" charset="0"/>
                        </a:rPr>
                        <a:t> &lt; 6 </a:t>
                      </a:r>
                      <a:r>
                        <a:rPr lang="nl-BE" sz="1400" kern="1200" baseline="0" noProof="0" dirty="0" err="1">
                          <a:solidFill>
                            <a:schemeClr val="dk1"/>
                          </a:solidFill>
                          <a:latin typeface="+mn-lt"/>
                          <a:ea typeface="+mn-ea"/>
                          <a:cs typeface="Calibri" pitchFamily="34" charset="0"/>
                        </a:rPr>
                        <a:t>mois</a:t>
                      </a:r>
                      <a:endParaRPr lang="nl-BE" sz="1400" kern="1200" noProof="0" dirty="0">
                        <a:solidFill>
                          <a:schemeClr val="dk1"/>
                        </a:solidFill>
                        <a:latin typeface="+mn-lt"/>
                        <a:ea typeface="+mn-ea"/>
                        <a:cs typeface="Calibri" pitchFamily="34" charset="0"/>
                      </a:endParaRPr>
                    </a:p>
                  </a:txBody>
                  <a:tcPr anchor="ctr">
                    <a:solidFill>
                      <a:schemeClr val="bg2">
                        <a:lumMod val="20000"/>
                        <a:lumOff val="80000"/>
                      </a:schemeClr>
                    </a:solidFill>
                  </a:tcPr>
                </a:tc>
                <a:tc>
                  <a:txBody>
                    <a:bodyPr/>
                    <a:lstStyle/>
                    <a:p>
                      <a:pPr algn="ctr"/>
                      <a:r>
                        <a:rPr lang="fr-BE" sz="1400" noProof="0" dirty="0">
                          <a:latin typeface="+mj-lt"/>
                          <a:cs typeface="Calibri" pitchFamily="34" charset="0"/>
                        </a:rPr>
                        <a:t>5 semaines</a:t>
                      </a:r>
                      <a:endParaRPr lang="nl-BE" sz="1400" noProof="0" dirty="0">
                        <a:latin typeface="+mj-lt"/>
                        <a:cs typeface="Calibri" pitchFamily="34" charset="0"/>
                      </a:endParaRPr>
                    </a:p>
                  </a:txBody>
                  <a:tcPr anchor="ctr">
                    <a:solidFill>
                      <a:schemeClr val="bg2">
                        <a:lumMod val="20000"/>
                        <a:lumOff val="80000"/>
                      </a:schemeClr>
                    </a:solidFill>
                  </a:tcPr>
                </a:tc>
                <a:extLst>
                  <a:ext uri="{0D108BD9-81ED-4DB2-BD59-A6C34878D82A}">
                    <a16:rowId xmlns:a16="http://schemas.microsoft.com/office/drawing/2014/main" xmlns="" val="1108208282"/>
                  </a:ext>
                </a:extLst>
              </a:tr>
              <a:tr h="329241">
                <a:tc>
                  <a:txBody>
                    <a:bodyPr/>
                    <a:lstStyle/>
                    <a:p>
                      <a:pPr algn="ctr"/>
                      <a:r>
                        <a:rPr lang="nl-BE" sz="1400" noProof="0" dirty="0" err="1">
                          <a:latin typeface="+mj-lt"/>
                          <a:cs typeface="Calibri" pitchFamily="34" charset="0"/>
                        </a:rPr>
                        <a:t>entre</a:t>
                      </a:r>
                      <a:r>
                        <a:rPr lang="nl-BE" sz="1400" noProof="0" dirty="0">
                          <a:latin typeface="+mj-lt"/>
                          <a:cs typeface="Calibri" pitchFamily="34" charset="0"/>
                        </a:rPr>
                        <a:t> 6 </a:t>
                      </a:r>
                      <a:r>
                        <a:rPr lang="nl-BE" sz="1400" noProof="0" dirty="0" err="1">
                          <a:latin typeface="+mj-lt"/>
                          <a:cs typeface="Calibri" pitchFamily="34" charset="0"/>
                        </a:rPr>
                        <a:t>mois</a:t>
                      </a:r>
                      <a:r>
                        <a:rPr lang="nl-BE" sz="1400" noProof="0" dirty="0">
                          <a:latin typeface="+mj-lt"/>
                          <a:cs typeface="Calibri" pitchFamily="34" charset="0"/>
                        </a:rPr>
                        <a:t> et</a:t>
                      </a:r>
                      <a:r>
                        <a:rPr lang="nl-BE" sz="1400" baseline="0" noProof="0" dirty="0">
                          <a:latin typeface="+mj-lt"/>
                          <a:cs typeface="Calibri" pitchFamily="34" charset="0"/>
                        </a:rPr>
                        <a:t> &lt; 9 </a:t>
                      </a:r>
                      <a:r>
                        <a:rPr lang="nl-BE" sz="1400" baseline="0" noProof="0" dirty="0" err="1">
                          <a:latin typeface="+mj-lt"/>
                          <a:cs typeface="Calibri" pitchFamily="34" charset="0"/>
                        </a:rPr>
                        <a:t>mois</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6 </a:t>
                      </a:r>
                      <a:r>
                        <a:rPr lang="nl-BE" sz="1400" noProof="0" dirty="0" err="1">
                          <a:latin typeface="+mj-lt"/>
                          <a:cs typeface="Calibri" pitchFamily="34" charset="0"/>
                        </a:rPr>
                        <a:t>semaines</a:t>
                      </a:r>
                      <a:endParaRPr lang="nl-BE" sz="1400" noProof="0" dirty="0">
                        <a:latin typeface="+mj-lt"/>
                        <a:cs typeface="Calibri" pitchFamily="34" charset="0"/>
                      </a:endParaRPr>
                    </a:p>
                  </a:txBody>
                  <a:tcPr anchor="ctr">
                    <a:solidFill>
                      <a:schemeClr val="bg2">
                        <a:lumMod val="60000"/>
                        <a:lumOff val="40000"/>
                      </a:schemeClr>
                    </a:solidFill>
                  </a:tcPr>
                </a:tc>
                <a:extLst>
                  <a:ext uri="{0D108BD9-81ED-4DB2-BD59-A6C34878D82A}">
                    <a16:rowId xmlns:a16="http://schemas.microsoft.com/office/drawing/2014/main" xmlns="" val="10003"/>
                  </a:ext>
                </a:extLst>
              </a:tr>
              <a:tr h="329241">
                <a:tc>
                  <a:txBody>
                    <a:bodyPr/>
                    <a:lstStyle/>
                    <a:p>
                      <a:pPr algn="ctr"/>
                      <a:r>
                        <a:rPr lang="nl-BE" sz="1400" noProof="0" dirty="0" err="1">
                          <a:latin typeface="+mj-lt"/>
                          <a:cs typeface="Calibri" pitchFamily="34" charset="0"/>
                        </a:rPr>
                        <a:t>entre</a:t>
                      </a:r>
                      <a:r>
                        <a:rPr lang="nl-BE" sz="1400" noProof="0" dirty="0">
                          <a:latin typeface="+mj-lt"/>
                          <a:cs typeface="Calibri" pitchFamily="34" charset="0"/>
                        </a:rPr>
                        <a:t> 9 </a:t>
                      </a:r>
                      <a:r>
                        <a:rPr lang="nl-BE" sz="1400" noProof="0" dirty="0" err="1">
                          <a:latin typeface="+mj-lt"/>
                          <a:cs typeface="Calibri" pitchFamily="34" charset="0"/>
                        </a:rPr>
                        <a:t>mois</a:t>
                      </a:r>
                      <a:r>
                        <a:rPr lang="nl-BE" sz="1400" noProof="0" dirty="0">
                          <a:latin typeface="+mj-lt"/>
                          <a:cs typeface="Calibri" pitchFamily="34" charset="0"/>
                        </a:rPr>
                        <a:t> et</a:t>
                      </a:r>
                      <a:r>
                        <a:rPr lang="nl-BE" sz="1400" baseline="0" noProof="0" dirty="0">
                          <a:latin typeface="+mj-lt"/>
                          <a:cs typeface="Calibri" pitchFamily="34" charset="0"/>
                        </a:rPr>
                        <a:t> &lt; 12 </a:t>
                      </a:r>
                      <a:r>
                        <a:rPr lang="nl-BE" sz="1400" baseline="0" noProof="0" dirty="0" err="1">
                          <a:latin typeface="+mj-lt"/>
                          <a:cs typeface="Calibri" pitchFamily="34" charset="0"/>
                        </a:rPr>
                        <a:t>mois</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7 </a:t>
                      </a:r>
                      <a:r>
                        <a:rPr lang="nl-BE" sz="1400" noProof="0" dirty="0" err="1">
                          <a:latin typeface="+mj-lt"/>
                          <a:cs typeface="Calibri" pitchFamily="34" charset="0"/>
                        </a:rPr>
                        <a:t>semaines</a:t>
                      </a:r>
                      <a:endParaRPr lang="nl-BE" sz="1400" noProof="0" dirty="0">
                        <a:latin typeface="+mj-lt"/>
                        <a:cs typeface="Calibri" pitchFamily="34" charset="0"/>
                      </a:endParaRPr>
                    </a:p>
                  </a:txBody>
                  <a:tcPr anchor="ctr">
                    <a:solidFill>
                      <a:schemeClr val="bg2">
                        <a:lumMod val="20000"/>
                        <a:lumOff val="80000"/>
                      </a:schemeClr>
                    </a:solidFill>
                  </a:tcPr>
                </a:tc>
                <a:extLst>
                  <a:ext uri="{0D108BD9-81ED-4DB2-BD59-A6C34878D82A}">
                    <a16:rowId xmlns:a16="http://schemas.microsoft.com/office/drawing/2014/main" xmlns="" val="10004"/>
                  </a:ext>
                </a:extLst>
              </a:tr>
              <a:tr h="329241">
                <a:tc>
                  <a:txBody>
                    <a:bodyPr/>
                    <a:lstStyle/>
                    <a:p>
                      <a:pPr algn="ctr"/>
                      <a:r>
                        <a:rPr lang="nl-BE" sz="1400" noProof="0" dirty="0" err="1">
                          <a:latin typeface="+mj-lt"/>
                          <a:cs typeface="Calibri" pitchFamily="34" charset="0"/>
                        </a:rPr>
                        <a:t>entre</a:t>
                      </a:r>
                      <a:r>
                        <a:rPr lang="nl-BE" sz="1400" noProof="0" dirty="0">
                          <a:latin typeface="+mj-lt"/>
                          <a:cs typeface="Calibri" pitchFamily="34" charset="0"/>
                        </a:rPr>
                        <a:t> 12 </a:t>
                      </a:r>
                      <a:r>
                        <a:rPr lang="nl-BE" sz="1400" noProof="0" dirty="0" err="1">
                          <a:latin typeface="+mj-lt"/>
                          <a:cs typeface="Calibri" pitchFamily="34" charset="0"/>
                        </a:rPr>
                        <a:t>mois</a:t>
                      </a:r>
                      <a:r>
                        <a:rPr lang="nl-BE" sz="1400" noProof="0" dirty="0">
                          <a:latin typeface="+mj-lt"/>
                          <a:cs typeface="Calibri" pitchFamily="34" charset="0"/>
                        </a:rPr>
                        <a:t> et</a:t>
                      </a:r>
                      <a:r>
                        <a:rPr lang="nl-BE" sz="1400" baseline="0" noProof="0" dirty="0">
                          <a:latin typeface="+mj-lt"/>
                          <a:cs typeface="Calibri" pitchFamily="34" charset="0"/>
                        </a:rPr>
                        <a:t> &lt; 15 </a:t>
                      </a:r>
                      <a:r>
                        <a:rPr lang="nl-BE" sz="1400" baseline="0" noProof="0" dirty="0" err="1">
                          <a:latin typeface="+mj-lt"/>
                          <a:cs typeface="Calibri" pitchFamily="34" charset="0"/>
                        </a:rPr>
                        <a:t>mois</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8 </a:t>
                      </a:r>
                      <a:r>
                        <a:rPr lang="nl-BE" sz="1400" noProof="0" dirty="0" err="1">
                          <a:latin typeface="+mj-lt"/>
                          <a:cs typeface="Calibri" pitchFamily="34" charset="0"/>
                        </a:rPr>
                        <a:t>semaines</a:t>
                      </a:r>
                      <a:endParaRPr lang="nl-BE" sz="1400" noProof="0" dirty="0">
                        <a:latin typeface="+mj-lt"/>
                        <a:cs typeface="Calibri" pitchFamily="34" charset="0"/>
                      </a:endParaRPr>
                    </a:p>
                  </a:txBody>
                  <a:tcPr anchor="ctr">
                    <a:solidFill>
                      <a:schemeClr val="bg2">
                        <a:lumMod val="60000"/>
                        <a:lumOff val="40000"/>
                      </a:schemeClr>
                    </a:solidFill>
                  </a:tcPr>
                </a:tc>
                <a:extLst>
                  <a:ext uri="{0D108BD9-81ED-4DB2-BD59-A6C34878D82A}">
                    <a16:rowId xmlns:a16="http://schemas.microsoft.com/office/drawing/2014/main" xmlns="" val="10005"/>
                  </a:ext>
                </a:extLst>
              </a:tr>
              <a:tr h="329241">
                <a:tc>
                  <a:txBody>
                    <a:bodyPr/>
                    <a:lstStyle/>
                    <a:p>
                      <a:pPr algn="ctr"/>
                      <a:r>
                        <a:rPr lang="nl-BE" sz="1400" noProof="0" dirty="0" err="1">
                          <a:latin typeface="+mj-lt"/>
                          <a:cs typeface="Calibri" pitchFamily="34" charset="0"/>
                        </a:rPr>
                        <a:t>entre</a:t>
                      </a:r>
                      <a:r>
                        <a:rPr lang="nl-BE" sz="1400" noProof="0" dirty="0">
                          <a:latin typeface="+mj-lt"/>
                          <a:cs typeface="Calibri" pitchFamily="34" charset="0"/>
                        </a:rPr>
                        <a:t> 15 </a:t>
                      </a:r>
                      <a:r>
                        <a:rPr lang="nl-BE" sz="1400" noProof="0" dirty="0" err="1">
                          <a:latin typeface="+mj-lt"/>
                          <a:cs typeface="Calibri" pitchFamily="34" charset="0"/>
                        </a:rPr>
                        <a:t>mois</a:t>
                      </a:r>
                      <a:r>
                        <a:rPr lang="nl-BE" sz="1400" noProof="0" dirty="0">
                          <a:latin typeface="+mj-lt"/>
                          <a:cs typeface="Calibri" pitchFamily="34" charset="0"/>
                        </a:rPr>
                        <a:t> et</a:t>
                      </a:r>
                      <a:r>
                        <a:rPr lang="nl-BE" sz="1400" baseline="0" noProof="0" dirty="0">
                          <a:latin typeface="+mj-lt"/>
                          <a:cs typeface="Calibri" pitchFamily="34" charset="0"/>
                        </a:rPr>
                        <a:t> &lt; 18 </a:t>
                      </a:r>
                      <a:r>
                        <a:rPr lang="nl-BE" sz="1400" baseline="0" noProof="0" dirty="0" err="1">
                          <a:latin typeface="+mj-lt"/>
                          <a:cs typeface="Calibri" pitchFamily="34" charset="0"/>
                        </a:rPr>
                        <a:t>mois</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9 </a:t>
                      </a:r>
                      <a:r>
                        <a:rPr lang="nl-BE" sz="1400" noProof="0" dirty="0" err="1">
                          <a:latin typeface="+mj-lt"/>
                          <a:cs typeface="Calibri" pitchFamily="34" charset="0"/>
                        </a:rPr>
                        <a:t>semaines</a:t>
                      </a:r>
                      <a:endParaRPr lang="nl-BE" sz="1400" noProof="0" dirty="0">
                        <a:latin typeface="+mj-lt"/>
                        <a:cs typeface="Calibri" pitchFamily="34" charset="0"/>
                      </a:endParaRPr>
                    </a:p>
                  </a:txBody>
                  <a:tcPr anchor="ctr">
                    <a:solidFill>
                      <a:schemeClr val="bg2">
                        <a:lumMod val="20000"/>
                        <a:lumOff val="80000"/>
                      </a:schemeClr>
                    </a:solidFill>
                  </a:tcPr>
                </a:tc>
                <a:extLst>
                  <a:ext uri="{0D108BD9-81ED-4DB2-BD59-A6C34878D82A}">
                    <a16:rowId xmlns:a16="http://schemas.microsoft.com/office/drawing/2014/main" xmlns="" val="10006"/>
                  </a:ext>
                </a:extLst>
              </a:tr>
              <a:tr h="329241">
                <a:tc>
                  <a:txBody>
                    <a:bodyPr/>
                    <a:lstStyle/>
                    <a:p>
                      <a:pPr algn="ctr"/>
                      <a:r>
                        <a:rPr lang="nl-BE" sz="1400" noProof="0" dirty="0" err="1">
                          <a:latin typeface="+mj-lt"/>
                          <a:cs typeface="Calibri" pitchFamily="34" charset="0"/>
                        </a:rPr>
                        <a:t>entre</a:t>
                      </a:r>
                      <a:r>
                        <a:rPr lang="nl-BE" sz="1400" noProof="0" dirty="0">
                          <a:latin typeface="+mj-lt"/>
                          <a:cs typeface="Calibri" pitchFamily="34" charset="0"/>
                        </a:rPr>
                        <a:t> 18 </a:t>
                      </a:r>
                      <a:r>
                        <a:rPr lang="nl-BE" sz="1400" noProof="0" dirty="0" err="1">
                          <a:latin typeface="+mj-lt"/>
                          <a:cs typeface="Calibri" pitchFamily="34" charset="0"/>
                        </a:rPr>
                        <a:t>mois</a:t>
                      </a:r>
                      <a:r>
                        <a:rPr lang="nl-BE" sz="1400" noProof="0" dirty="0">
                          <a:latin typeface="+mj-lt"/>
                          <a:cs typeface="Calibri" pitchFamily="34" charset="0"/>
                        </a:rPr>
                        <a:t> et</a:t>
                      </a:r>
                      <a:r>
                        <a:rPr lang="nl-BE" sz="1400" baseline="0" noProof="0" dirty="0">
                          <a:latin typeface="+mj-lt"/>
                          <a:cs typeface="Calibri" pitchFamily="34" charset="0"/>
                        </a:rPr>
                        <a:t> &lt; 21 </a:t>
                      </a:r>
                      <a:r>
                        <a:rPr lang="nl-BE" sz="1400" baseline="0" noProof="0" dirty="0" err="1">
                          <a:latin typeface="+mj-lt"/>
                          <a:cs typeface="Calibri" pitchFamily="34" charset="0"/>
                        </a:rPr>
                        <a:t>mois</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10 </a:t>
                      </a:r>
                      <a:r>
                        <a:rPr lang="nl-BE" sz="1400" noProof="0" dirty="0" err="1">
                          <a:latin typeface="+mj-lt"/>
                          <a:cs typeface="Calibri" pitchFamily="34" charset="0"/>
                        </a:rPr>
                        <a:t>semaines</a:t>
                      </a:r>
                      <a:endParaRPr lang="nl-BE" sz="1400" noProof="0" dirty="0">
                        <a:latin typeface="+mj-lt"/>
                        <a:cs typeface="Calibri" pitchFamily="34" charset="0"/>
                      </a:endParaRPr>
                    </a:p>
                  </a:txBody>
                  <a:tcPr anchor="ctr">
                    <a:solidFill>
                      <a:schemeClr val="bg2">
                        <a:lumMod val="60000"/>
                        <a:lumOff val="40000"/>
                      </a:schemeClr>
                    </a:solidFill>
                  </a:tcPr>
                </a:tc>
                <a:extLst>
                  <a:ext uri="{0D108BD9-81ED-4DB2-BD59-A6C34878D82A}">
                    <a16:rowId xmlns:a16="http://schemas.microsoft.com/office/drawing/2014/main" xmlns="" val="10007"/>
                  </a:ext>
                </a:extLst>
              </a:tr>
              <a:tr h="329241">
                <a:tc>
                  <a:txBody>
                    <a:bodyPr/>
                    <a:lstStyle/>
                    <a:p>
                      <a:pPr algn="ctr"/>
                      <a:r>
                        <a:rPr lang="nl-BE" sz="1400" noProof="0" dirty="0" err="1">
                          <a:latin typeface="+mj-lt"/>
                          <a:cs typeface="Calibri" pitchFamily="34" charset="0"/>
                        </a:rPr>
                        <a:t>entre</a:t>
                      </a:r>
                      <a:r>
                        <a:rPr lang="nl-BE" sz="1400" noProof="0" dirty="0">
                          <a:latin typeface="+mj-lt"/>
                          <a:cs typeface="Calibri" pitchFamily="34" charset="0"/>
                        </a:rPr>
                        <a:t> 21 </a:t>
                      </a:r>
                      <a:r>
                        <a:rPr lang="nl-BE" sz="1400" noProof="0" dirty="0" err="1">
                          <a:latin typeface="+mj-lt"/>
                          <a:cs typeface="Calibri" pitchFamily="34" charset="0"/>
                        </a:rPr>
                        <a:t>mois</a:t>
                      </a:r>
                      <a:r>
                        <a:rPr lang="nl-BE" sz="1400" noProof="0" dirty="0">
                          <a:latin typeface="+mj-lt"/>
                          <a:cs typeface="Calibri" pitchFamily="34" charset="0"/>
                        </a:rPr>
                        <a:t> et</a:t>
                      </a:r>
                      <a:r>
                        <a:rPr lang="nl-BE" sz="1400" baseline="0" noProof="0" dirty="0">
                          <a:latin typeface="+mj-lt"/>
                          <a:cs typeface="Calibri" pitchFamily="34" charset="0"/>
                        </a:rPr>
                        <a:t> &lt; 24 </a:t>
                      </a:r>
                      <a:r>
                        <a:rPr lang="nl-BE" sz="1400" baseline="0" noProof="0" dirty="0" err="1">
                          <a:latin typeface="+mj-lt"/>
                          <a:cs typeface="Calibri" pitchFamily="34" charset="0"/>
                        </a:rPr>
                        <a:t>mois</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11 </a:t>
                      </a:r>
                      <a:r>
                        <a:rPr lang="nl-BE" sz="1400" noProof="0" dirty="0" err="1">
                          <a:latin typeface="+mj-lt"/>
                          <a:cs typeface="Calibri" pitchFamily="34" charset="0"/>
                        </a:rPr>
                        <a:t>semaines</a:t>
                      </a:r>
                      <a:endParaRPr lang="nl-BE" sz="1400" noProof="0" dirty="0">
                        <a:latin typeface="+mj-lt"/>
                        <a:cs typeface="Calibri" pitchFamily="34" charset="0"/>
                      </a:endParaRPr>
                    </a:p>
                  </a:txBody>
                  <a:tcPr anchor="ctr">
                    <a:solidFill>
                      <a:schemeClr val="bg2">
                        <a:lumMod val="20000"/>
                        <a:lumOff val="80000"/>
                      </a:schemeClr>
                    </a:solidFill>
                  </a:tcPr>
                </a:tc>
                <a:extLst>
                  <a:ext uri="{0D108BD9-81ED-4DB2-BD59-A6C34878D82A}">
                    <a16:rowId xmlns:a16="http://schemas.microsoft.com/office/drawing/2014/main" xmlns="" val="10008"/>
                  </a:ext>
                </a:extLst>
              </a:tr>
              <a:tr h="3292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err="1">
                          <a:latin typeface="+mj-lt"/>
                          <a:cs typeface="Calibri" pitchFamily="34" charset="0"/>
                        </a:rPr>
                        <a:t>entre</a:t>
                      </a:r>
                      <a:r>
                        <a:rPr lang="nl-BE" sz="1400" noProof="0" dirty="0">
                          <a:latin typeface="+mj-lt"/>
                          <a:cs typeface="Calibri" pitchFamily="34" charset="0"/>
                        </a:rPr>
                        <a:t> 2 </a:t>
                      </a:r>
                      <a:r>
                        <a:rPr lang="nl-BE" sz="1400" noProof="0" dirty="0" err="1">
                          <a:latin typeface="+mj-lt"/>
                          <a:cs typeface="Calibri" pitchFamily="34" charset="0"/>
                        </a:rPr>
                        <a:t>ans</a:t>
                      </a:r>
                      <a:r>
                        <a:rPr lang="nl-BE" sz="1400" noProof="0" dirty="0">
                          <a:latin typeface="+mj-lt"/>
                          <a:cs typeface="Calibri" pitchFamily="34" charset="0"/>
                        </a:rPr>
                        <a:t> et </a:t>
                      </a:r>
                      <a:r>
                        <a:rPr lang="nl-BE" sz="1400" baseline="0" noProof="0" dirty="0">
                          <a:latin typeface="+mj-lt"/>
                          <a:cs typeface="Calibri" pitchFamily="34" charset="0"/>
                        </a:rPr>
                        <a:t>&lt; 3 </a:t>
                      </a:r>
                      <a:r>
                        <a:rPr lang="nl-BE" sz="1400" baseline="0" noProof="0" dirty="0" err="1">
                          <a:latin typeface="+mj-lt"/>
                          <a:cs typeface="Calibri" pitchFamily="34" charset="0"/>
                        </a:rPr>
                        <a:t>ans</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12 </a:t>
                      </a:r>
                      <a:r>
                        <a:rPr lang="nl-BE" sz="1400" noProof="0" dirty="0" err="1">
                          <a:latin typeface="+mj-lt"/>
                          <a:cs typeface="Calibri" pitchFamily="34" charset="0"/>
                        </a:rPr>
                        <a:t>semaines</a:t>
                      </a:r>
                      <a:endParaRPr lang="nl-BE" sz="1400" noProof="0" dirty="0">
                        <a:latin typeface="+mj-lt"/>
                        <a:cs typeface="Calibri" pitchFamily="34" charset="0"/>
                      </a:endParaRPr>
                    </a:p>
                  </a:txBody>
                  <a:tcPr anchor="ctr">
                    <a:solidFill>
                      <a:schemeClr val="bg2">
                        <a:lumMod val="60000"/>
                        <a:lumOff val="40000"/>
                      </a:schemeClr>
                    </a:solidFill>
                  </a:tcPr>
                </a:tc>
                <a:extLst>
                  <a:ext uri="{0D108BD9-81ED-4DB2-BD59-A6C34878D82A}">
                    <a16:rowId xmlns:a16="http://schemas.microsoft.com/office/drawing/2014/main" xmlns="" val="10009"/>
                  </a:ext>
                </a:extLst>
              </a:tr>
              <a:tr h="3292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err="1">
                          <a:latin typeface="+mj-lt"/>
                          <a:cs typeface="Calibri" pitchFamily="34" charset="0"/>
                        </a:rPr>
                        <a:t>entre</a:t>
                      </a:r>
                      <a:r>
                        <a:rPr lang="nl-BE" sz="1400" noProof="0" dirty="0">
                          <a:latin typeface="+mj-lt"/>
                          <a:cs typeface="Calibri" pitchFamily="34" charset="0"/>
                        </a:rPr>
                        <a:t> 3 </a:t>
                      </a:r>
                      <a:r>
                        <a:rPr lang="nl-BE" sz="1400" noProof="0" dirty="0" err="1">
                          <a:latin typeface="+mj-lt"/>
                          <a:cs typeface="Calibri" pitchFamily="34" charset="0"/>
                        </a:rPr>
                        <a:t>ans</a:t>
                      </a:r>
                      <a:r>
                        <a:rPr lang="nl-BE" sz="1400" noProof="0" dirty="0">
                          <a:latin typeface="+mj-lt"/>
                          <a:cs typeface="Calibri" pitchFamily="34" charset="0"/>
                        </a:rPr>
                        <a:t> et </a:t>
                      </a:r>
                      <a:r>
                        <a:rPr lang="nl-BE" sz="1400" baseline="0" noProof="0" dirty="0">
                          <a:latin typeface="+mj-lt"/>
                          <a:cs typeface="Calibri" pitchFamily="34" charset="0"/>
                        </a:rPr>
                        <a:t>&lt; 4 </a:t>
                      </a:r>
                      <a:r>
                        <a:rPr lang="nl-BE" sz="1400" baseline="0" noProof="0" dirty="0" err="1">
                          <a:latin typeface="+mj-lt"/>
                          <a:cs typeface="Calibri" pitchFamily="34" charset="0"/>
                        </a:rPr>
                        <a:t>ans</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13 </a:t>
                      </a:r>
                      <a:r>
                        <a:rPr lang="nl-BE" sz="1400" noProof="0" dirty="0" err="1">
                          <a:latin typeface="+mj-lt"/>
                          <a:cs typeface="Calibri" pitchFamily="34" charset="0"/>
                        </a:rPr>
                        <a:t>semaines</a:t>
                      </a:r>
                      <a:endParaRPr lang="nl-BE" sz="1400" noProof="0" dirty="0">
                        <a:latin typeface="+mj-lt"/>
                        <a:cs typeface="Calibri" pitchFamily="34" charset="0"/>
                      </a:endParaRPr>
                    </a:p>
                  </a:txBody>
                  <a:tcPr anchor="ctr">
                    <a:solidFill>
                      <a:schemeClr val="bg2">
                        <a:lumMod val="20000"/>
                        <a:lumOff val="80000"/>
                      </a:schemeClr>
                    </a:solidFill>
                  </a:tcPr>
                </a:tc>
                <a:extLst>
                  <a:ext uri="{0D108BD9-81ED-4DB2-BD59-A6C34878D82A}">
                    <a16:rowId xmlns:a16="http://schemas.microsoft.com/office/drawing/2014/main" xmlns="" val="10010"/>
                  </a:ext>
                </a:extLst>
              </a:tr>
              <a:tr h="3292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err="1">
                          <a:latin typeface="+mj-lt"/>
                          <a:cs typeface="Calibri" pitchFamily="34" charset="0"/>
                        </a:rPr>
                        <a:t>entre</a:t>
                      </a:r>
                      <a:r>
                        <a:rPr lang="nl-BE" sz="1400" noProof="0" dirty="0">
                          <a:latin typeface="+mj-lt"/>
                          <a:cs typeface="Calibri" pitchFamily="34" charset="0"/>
                        </a:rPr>
                        <a:t> 4 </a:t>
                      </a:r>
                      <a:r>
                        <a:rPr lang="nl-BE" sz="1400" noProof="0" dirty="0" err="1">
                          <a:latin typeface="+mj-lt"/>
                          <a:cs typeface="Calibri" pitchFamily="34" charset="0"/>
                        </a:rPr>
                        <a:t>ans</a:t>
                      </a:r>
                      <a:r>
                        <a:rPr lang="nl-BE" sz="1400" noProof="0" dirty="0">
                          <a:latin typeface="+mj-lt"/>
                          <a:cs typeface="Calibri" pitchFamily="34" charset="0"/>
                        </a:rPr>
                        <a:t> et </a:t>
                      </a:r>
                      <a:r>
                        <a:rPr lang="nl-BE" sz="1400" baseline="0" noProof="0" dirty="0">
                          <a:latin typeface="+mj-lt"/>
                          <a:cs typeface="Calibri" pitchFamily="34" charset="0"/>
                        </a:rPr>
                        <a:t>&lt; 5 </a:t>
                      </a:r>
                      <a:r>
                        <a:rPr lang="nl-BE" sz="1400" baseline="0" noProof="0" dirty="0" err="1">
                          <a:latin typeface="+mj-lt"/>
                          <a:cs typeface="Calibri" pitchFamily="34" charset="0"/>
                        </a:rPr>
                        <a:t>ans</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15 </a:t>
                      </a:r>
                      <a:r>
                        <a:rPr lang="nl-BE" sz="1400" noProof="0" dirty="0" err="1">
                          <a:latin typeface="+mj-lt"/>
                          <a:cs typeface="Calibri" pitchFamily="34" charset="0"/>
                        </a:rPr>
                        <a:t>semaines</a:t>
                      </a:r>
                      <a:endParaRPr lang="nl-BE" sz="1400" noProof="0" dirty="0">
                        <a:latin typeface="+mj-lt"/>
                        <a:cs typeface="Calibri" pitchFamily="34" charset="0"/>
                      </a:endParaRPr>
                    </a:p>
                  </a:txBody>
                  <a:tcPr anchor="ctr">
                    <a:solidFill>
                      <a:schemeClr val="bg2">
                        <a:lumMod val="60000"/>
                        <a:lumOff val="40000"/>
                      </a:schemeClr>
                    </a:solidFill>
                  </a:tcPr>
                </a:tc>
                <a:extLst>
                  <a:ext uri="{0D108BD9-81ED-4DB2-BD59-A6C34878D82A}">
                    <a16:rowId xmlns:a16="http://schemas.microsoft.com/office/drawing/2014/main" xmlns="" val="10011"/>
                  </a:ext>
                </a:extLst>
              </a:tr>
              <a:tr h="3292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aseline="0" noProof="0" dirty="0">
                          <a:latin typeface="+mj-lt"/>
                          <a:cs typeface="Calibri" pitchFamily="34" charset="0"/>
                        </a:rPr>
                        <a:t>à </a:t>
                      </a:r>
                      <a:r>
                        <a:rPr lang="nl-BE" sz="1400" baseline="0" noProof="0" dirty="0" err="1">
                          <a:latin typeface="+mj-lt"/>
                          <a:cs typeface="Calibri" pitchFamily="34" charset="0"/>
                        </a:rPr>
                        <a:t>partir</a:t>
                      </a:r>
                      <a:r>
                        <a:rPr lang="nl-BE" sz="1400" baseline="0" noProof="0" dirty="0">
                          <a:latin typeface="+mj-lt"/>
                          <a:cs typeface="Calibri" pitchFamily="34" charset="0"/>
                        </a:rPr>
                        <a:t> de 5 </a:t>
                      </a:r>
                      <a:r>
                        <a:rPr lang="nl-BE" sz="1400" baseline="0" noProof="0" dirty="0" err="1">
                          <a:latin typeface="+mj-lt"/>
                          <a:cs typeface="Calibri" pitchFamily="34" charset="0"/>
                        </a:rPr>
                        <a:t>ans</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+ 3 </a:t>
                      </a:r>
                      <a:r>
                        <a:rPr lang="nl-BE" sz="1400" noProof="0" dirty="0" err="1">
                          <a:latin typeface="+mj-lt"/>
                          <a:cs typeface="Calibri" pitchFamily="34" charset="0"/>
                        </a:rPr>
                        <a:t>semaines</a:t>
                      </a:r>
                      <a:r>
                        <a:rPr lang="nl-BE" sz="1400" noProof="0" dirty="0">
                          <a:latin typeface="+mj-lt"/>
                          <a:cs typeface="Calibri" pitchFamily="34" charset="0"/>
                        </a:rPr>
                        <a:t> par </a:t>
                      </a:r>
                      <a:r>
                        <a:rPr lang="nl-BE" sz="1400" noProof="0" dirty="0" err="1">
                          <a:latin typeface="+mj-lt"/>
                          <a:cs typeface="Calibri" pitchFamily="34" charset="0"/>
                        </a:rPr>
                        <a:t>année</a:t>
                      </a:r>
                      <a:r>
                        <a:rPr lang="nl-BE" sz="1400" noProof="0" dirty="0">
                          <a:latin typeface="+mj-lt"/>
                          <a:cs typeface="Calibri" pitchFamily="34" charset="0"/>
                        </a:rPr>
                        <a:t> </a:t>
                      </a:r>
                      <a:r>
                        <a:rPr lang="nl-BE" sz="1400" noProof="0" dirty="0" err="1">
                          <a:latin typeface="+mj-lt"/>
                          <a:cs typeface="Calibri" pitchFamily="34" charset="0"/>
                        </a:rPr>
                        <a:t>d’ancienneté</a:t>
                      </a:r>
                      <a:r>
                        <a:rPr lang="nl-BE" sz="1400" noProof="0" dirty="0">
                          <a:latin typeface="+mj-lt"/>
                          <a:cs typeface="Calibri" pitchFamily="34" charset="0"/>
                        </a:rPr>
                        <a:t> </a:t>
                      </a:r>
                      <a:r>
                        <a:rPr lang="nl-BE" sz="1400" noProof="0" dirty="0" err="1">
                          <a:latin typeface="+mj-lt"/>
                          <a:cs typeface="Calibri" pitchFamily="34" charset="0"/>
                        </a:rPr>
                        <a:t>entamée</a:t>
                      </a:r>
                      <a:endParaRPr lang="nl-BE" sz="1400" noProof="0" dirty="0">
                        <a:latin typeface="+mj-lt"/>
                        <a:cs typeface="Calibri" pitchFamily="34" charset="0"/>
                      </a:endParaRPr>
                    </a:p>
                  </a:txBody>
                  <a:tcPr anchor="ctr">
                    <a:solidFill>
                      <a:schemeClr val="bg2">
                        <a:lumMod val="20000"/>
                        <a:lumOff val="80000"/>
                      </a:schemeClr>
                    </a:solidFill>
                  </a:tcPr>
                </a:tc>
                <a:extLst>
                  <a:ext uri="{0D108BD9-81ED-4DB2-BD59-A6C34878D82A}">
                    <a16:rowId xmlns:a16="http://schemas.microsoft.com/office/drawing/2014/main" xmlns="" val="10012"/>
                  </a:ext>
                </a:extLst>
              </a:tr>
              <a:tr h="3292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err="1">
                          <a:latin typeface="+mj-lt"/>
                          <a:cs typeface="Calibri" pitchFamily="34" charset="0"/>
                        </a:rPr>
                        <a:t>entre</a:t>
                      </a:r>
                      <a:r>
                        <a:rPr lang="nl-BE" sz="1400" noProof="0" dirty="0">
                          <a:latin typeface="+mj-lt"/>
                          <a:cs typeface="Calibri" pitchFamily="34" charset="0"/>
                        </a:rPr>
                        <a:t> 20 </a:t>
                      </a:r>
                      <a:r>
                        <a:rPr lang="nl-BE" sz="1400" noProof="0" dirty="0" err="1">
                          <a:latin typeface="+mj-lt"/>
                          <a:cs typeface="Calibri" pitchFamily="34" charset="0"/>
                        </a:rPr>
                        <a:t>ans</a:t>
                      </a:r>
                      <a:r>
                        <a:rPr lang="nl-BE" sz="1400" noProof="0" dirty="0">
                          <a:latin typeface="+mj-lt"/>
                          <a:cs typeface="Calibri" pitchFamily="34" charset="0"/>
                        </a:rPr>
                        <a:t> et &lt;</a:t>
                      </a:r>
                      <a:r>
                        <a:rPr lang="nl-BE" sz="1400" baseline="0" noProof="0" dirty="0">
                          <a:latin typeface="+mj-lt"/>
                          <a:cs typeface="Calibri" pitchFamily="34" charset="0"/>
                        </a:rPr>
                        <a:t> 21 </a:t>
                      </a:r>
                      <a:r>
                        <a:rPr lang="nl-BE" sz="1400" baseline="0" noProof="0" dirty="0" err="1">
                          <a:latin typeface="+mj-lt"/>
                          <a:cs typeface="Calibri" pitchFamily="34" charset="0"/>
                        </a:rPr>
                        <a:t>ans</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+ 2 </a:t>
                      </a:r>
                      <a:r>
                        <a:rPr lang="nl-BE" sz="1400" noProof="0" dirty="0" err="1">
                          <a:latin typeface="+mj-lt"/>
                          <a:cs typeface="Calibri" pitchFamily="34" charset="0"/>
                        </a:rPr>
                        <a:t>semaines</a:t>
                      </a:r>
                      <a:r>
                        <a:rPr lang="nl-BE" sz="1400" noProof="0" dirty="0">
                          <a:latin typeface="+mj-lt"/>
                          <a:cs typeface="Calibri" pitchFamily="34" charset="0"/>
                        </a:rPr>
                        <a:t> par </a:t>
                      </a:r>
                      <a:r>
                        <a:rPr lang="nl-BE" sz="1400" noProof="0" dirty="0" err="1">
                          <a:latin typeface="+mj-lt"/>
                          <a:cs typeface="Calibri" pitchFamily="34" charset="0"/>
                        </a:rPr>
                        <a:t>année</a:t>
                      </a:r>
                      <a:r>
                        <a:rPr lang="nl-BE" sz="1400" noProof="0" dirty="0">
                          <a:latin typeface="+mj-lt"/>
                          <a:cs typeface="Calibri" pitchFamily="34" charset="0"/>
                        </a:rPr>
                        <a:t> </a:t>
                      </a:r>
                      <a:r>
                        <a:rPr lang="nl-BE" sz="1400" noProof="0" dirty="0" err="1">
                          <a:latin typeface="+mj-lt"/>
                          <a:cs typeface="Calibri" pitchFamily="34" charset="0"/>
                        </a:rPr>
                        <a:t>d’ancienneté</a:t>
                      </a:r>
                      <a:r>
                        <a:rPr lang="nl-BE" sz="1400" noProof="0" dirty="0">
                          <a:latin typeface="+mj-lt"/>
                          <a:cs typeface="Calibri" pitchFamily="34" charset="0"/>
                        </a:rPr>
                        <a:t> </a:t>
                      </a:r>
                      <a:r>
                        <a:rPr lang="nl-BE" sz="1400" noProof="0" dirty="0" err="1">
                          <a:latin typeface="+mj-lt"/>
                          <a:cs typeface="Calibri" pitchFamily="34" charset="0"/>
                        </a:rPr>
                        <a:t>entamée</a:t>
                      </a:r>
                      <a:endParaRPr lang="nl-BE" sz="1400" noProof="0" dirty="0">
                        <a:latin typeface="+mj-lt"/>
                        <a:cs typeface="Calibri" pitchFamily="34" charset="0"/>
                      </a:endParaRPr>
                    </a:p>
                  </a:txBody>
                  <a:tcPr anchor="ctr">
                    <a:solidFill>
                      <a:schemeClr val="bg2">
                        <a:lumMod val="60000"/>
                        <a:lumOff val="40000"/>
                      </a:schemeClr>
                    </a:solidFill>
                  </a:tcPr>
                </a:tc>
                <a:extLst>
                  <a:ext uri="{0D108BD9-81ED-4DB2-BD59-A6C34878D82A}">
                    <a16:rowId xmlns:a16="http://schemas.microsoft.com/office/drawing/2014/main" xmlns="" val="10013"/>
                  </a:ext>
                </a:extLst>
              </a:tr>
              <a:tr h="3292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à </a:t>
                      </a:r>
                      <a:r>
                        <a:rPr lang="nl-BE" sz="1400" noProof="0" dirty="0" err="1">
                          <a:latin typeface="+mj-lt"/>
                          <a:cs typeface="Calibri" pitchFamily="34" charset="0"/>
                        </a:rPr>
                        <a:t>partr</a:t>
                      </a:r>
                      <a:r>
                        <a:rPr lang="nl-BE" sz="1400" noProof="0" dirty="0">
                          <a:latin typeface="+mj-lt"/>
                          <a:cs typeface="Calibri" pitchFamily="34" charset="0"/>
                        </a:rPr>
                        <a:t> de 21 </a:t>
                      </a:r>
                      <a:r>
                        <a:rPr lang="nl-BE" sz="1400" noProof="0" dirty="0" err="1">
                          <a:latin typeface="+mj-lt"/>
                          <a:cs typeface="Calibri" pitchFamily="34" charset="0"/>
                        </a:rPr>
                        <a:t>ans</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+ 1 </a:t>
                      </a:r>
                      <a:r>
                        <a:rPr lang="nl-BE" sz="1400" noProof="0" dirty="0" err="1">
                          <a:latin typeface="+mj-lt"/>
                          <a:cs typeface="Calibri" pitchFamily="34" charset="0"/>
                        </a:rPr>
                        <a:t>semaine</a:t>
                      </a:r>
                      <a:r>
                        <a:rPr lang="nl-BE" sz="1400" noProof="0" dirty="0">
                          <a:latin typeface="+mj-lt"/>
                          <a:cs typeface="Calibri" pitchFamily="34" charset="0"/>
                        </a:rPr>
                        <a:t> par </a:t>
                      </a:r>
                      <a:r>
                        <a:rPr lang="nl-BE" sz="1400" noProof="0" dirty="0" err="1">
                          <a:latin typeface="+mj-lt"/>
                          <a:cs typeface="Calibri" pitchFamily="34" charset="0"/>
                        </a:rPr>
                        <a:t>année</a:t>
                      </a:r>
                      <a:r>
                        <a:rPr lang="nl-BE" sz="1400" noProof="0" dirty="0">
                          <a:latin typeface="+mj-lt"/>
                          <a:cs typeface="Calibri" pitchFamily="34" charset="0"/>
                        </a:rPr>
                        <a:t> </a:t>
                      </a:r>
                      <a:r>
                        <a:rPr lang="nl-BE" sz="1400" noProof="0" dirty="0" err="1">
                          <a:latin typeface="+mj-lt"/>
                          <a:cs typeface="Calibri" pitchFamily="34" charset="0"/>
                        </a:rPr>
                        <a:t>d’ancienneté</a:t>
                      </a:r>
                      <a:r>
                        <a:rPr lang="nl-BE" sz="1400" noProof="0" dirty="0">
                          <a:latin typeface="+mj-lt"/>
                          <a:cs typeface="Calibri" pitchFamily="34" charset="0"/>
                        </a:rPr>
                        <a:t> </a:t>
                      </a:r>
                      <a:r>
                        <a:rPr lang="nl-BE" sz="1400" noProof="0" dirty="0" err="1">
                          <a:latin typeface="+mj-lt"/>
                          <a:cs typeface="Calibri" pitchFamily="34" charset="0"/>
                        </a:rPr>
                        <a:t>entamée</a:t>
                      </a:r>
                      <a:endParaRPr lang="nl-BE" sz="1400" noProof="0" dirty="0">
                        <a:latin typeface="+mj-lt"/>
                        <a:cs typeface="Calibri" pitchFamily="34" charset="0"/>
                      </a:endParaRPr>
                    </a:p>
                  </a:txBody>
                  <a:tcPr anchor="ctr">
                    <a:solidFill>
                      <a:schemeClr val="bg2">
                        <a:lumMod val="20000"/>
                        <a:lumOff val="80000"/>
                      </a:schemeClr>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479887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C7EE4181-B705-4DF4-B524-F3241EC51DD1}"/>
              </a:ext>
            </a:extLst>
          </p:cNvPr>
          <p:cNvSpPr txBox="1">
            <a:spLocks/>
          </p:cNvSpPr>
          <p:nvPr/>
        </p:nvSpPr>
        <p:spPr>
          <a:xfrm>
            <a:off x="775436" y="260648"/>
            <a:ext cx="7581756" cy="99338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BE" b="0" dirty="0">
                <a:solidFill>
                  <a:schemeClr val="tx1"/>
                </a:solidFill>
              </a:rPr>
              <a:t>Points d’attention - checklist en cas de licenciement / démission (2)</a:t>
            </a:r>
            <a:endParaRPr lang="nl-BE" b="0" dirty="0">
              <a:solidFill>
                <a:schemeClr val="tx1"/>
              </a:solidFill>
            </a:endParaRPr>
          </a:p>
        </p:txBody>
      </p:sp>
      <p:sp>
        <p:nvSpPr>
          <p:cNvPr id="4" name="Text Placeholder 3">
            <a:extLst>
              <a:ext uri="{FF2B5EF4-FFF2-40B4-BE49-F238E27FC236}">
                <a16:creationId xmlns:a16="http://schemas.microsoft.com/office/drawing/2014/main" xmlns="" id="{80FD4BD2-2F00-45A9-9082-F766B0945BB6}"/>
              </a:ext>
            </a:extLst>
          </p:cNvPr>
          <p:cNvSpPr txBox="1">
            <a:spLocks/>
          </p:cNvSpPr>
          <p:nvPr/>
        </p:nvSpPr>
        <p:spPr>
          <a:xfrm>
            <a:off x="755576" y="1340768"/>
            <a:ext cx="7601615" cy="3600177"/>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ts val="2500"/>
              </a:lnSpc>
            </a:pPr>
            <a:r>
              <a:rPr lang="fr-BE" sz="1800" dirty="0"/>
              <a:t>Droits supplémentaires : </a:t>
            </a:r>
          </a:p>
          <a:p>
            <a:pPr lvl="1" algn="just">
              <a:lnSpc>
                <a:spcPts val="2500"/>
              </a:lnSpc>
            </a:pPr>
            <a:r>
              <a:rPr lang="fr-BE" dirty="0"/>
              <a:t>RCC</a:t>
            </a:r>
          </a:p>
          <a:p>
            <a:pPr lvl="1" algn="just">
              <a:lnSpc>
                <a:spcPts val="2500"/>
              </a:lnSpc>
            </a:pPr>
            <a:r>
              <a:rPr lang="fr-BE" dirty="0"/>
              <a:t>Outplacement (lettre recommandée !)</a:t>
            </a:r>
          </a:p>
          <a:p>
            <a:pPr lvl="1" algn="just">
              <a:lnSpc>
                <a:spcPts val="2500"/>
              </a:lnSpc>
            </a:pPr>
            <a:r>
              <a:rPr lang="fr-BE" dirty="0"/>
              <a:t>Représentants de commerce</a:t>
            </a:r>
          </a:p>
          <a:p>
            <a:pPr lvl="1" algn="just">
              <a:lnSpc>
                <a:spcPts val="2500"/>
              </a:lnSpc>
            </a:pPr>
            <a:r>
              <a:rPr lang="fr-BE" dirty="0"/>
              <a:t>Prorata prime de fin d’année</a:t>
            </a:r>
          </a:p>
          <a:p>
            <a:pPr lvl="1" algn="just">
              <a:lnSpc>
                <a:spcPts val="2500"/>
              </a:lnSpc>
            </a:pPr>
            <a:r>
              <a:rPr lang="fr-BE" dirty="0"/>
              <a:t>Rémunération variable</a:t>
            </a:r>
          </a:p>
          <a:p>
            <a:pPr lvl="1" algn="just">
              <a:lnSpc>
                <a:spcPts val="2500"/>
              </a:lnSpc>
            </a:pPr>
            <a:r>
              <a:rPr lang="fr-BE" dirty="0"/>
              <a:t>Pécule de vacances de départ</a:t>
            </a:r>
          </a:p>
          <a:p>
            <a:pPr lvl="1" algn="just">
              <a:lnSpc>
                <a:spcPts val="2500"/>
              </a:lnSpc>
            </a:pPr>
            <a:r>
              <a:rPr lang="fr-BE" dirty="0"/>
              <a:t>Rémunération pour jour fériés postérieurs à la fin du contrat</a:t>
            </a:r>
          </a:p>
          <a:p>
            <a:pPr lvl="1" algn="just">
              <a:lnSpc>
                <a:spcPts val="2500"/>
              </a:lnSpc>
            </a:pPr>
            <a:r>
              <a:rPr lang="fr-BE" dirty="0"/>
              <a:t>Documents sociaux (attention aux motifs sur le formulaire C4 !)</a:t>
            </a:r>
          </a:p>
          <a:p>
            <a:pPr lvl="0" algn="just">
              <a:lnSpc>
                <a:spcPts val="2500"/>
              </a:lnSpc>
            </a:pPr>
            <a:r>
              <a:rPr lang="fr-BE" sz="1800" dirty="0"/>
              <a:t>Devoir d’information Loi </a:t>
            </a:r>
            <a:r>
              <a:rPr lang="fr-BE" sz="1800" dirty="0" err="1"/>
              <a:t>Verwilghen</a:t>
            </a:r>
            <a:endParaRPr lang="fr-BE" sz="1800" dirty="0"/>
          </a:p>
          <a:p>
            <a:pPr lvl="0" algn="just">
              <a:lnSpc>
                <a:spcPts val="2500"/>
              </a:lnSpc>
            </a:pPr>
            <a:r>
              <a:rPr lang="fr-BE" sz="1800" dirty="0"/>
              <a:t>Motivation ? (délai de réponse !)</a:t>
            </a:r>
          </a:p>
          <a:p>
            <a:pPr lvl="0" algn="just">
              <a:lnSpc>
                <a:spcPts val="2500"/>
              </a:lnSpc>
            </a:pPr>
            <a:r>
              <a:rPr lang="fr-BE" sz="1800" dirty="0"/>
              <a:t>Convention ?</a:t>
            </a:r>
          </a:p>
          <a:p>
            <a:pPr lvl="0" algn="just">
              <a:lnSpc>
                <a:spcPts val="2500"/>
              </a:lnSpc>
            </a:pPr>
            <a:r>
              <a:rPr lang="fr-BE" sz="1800" dirty="0"/>
              <a:t>...</a:t>
            </a:r>
          </a:p>
        </p:txBody>
      </p:sp>
    </p:spTree>
    <p:extLst>
      <p:ext uri="{BB962C8B-B14F-4D97-AF65-F5344CB8AC3E}">
        <p14:creationId xmlns:p14="http://schemas.microsoft.com/office/powerpoint/2010/main" val="1485718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7D1F6DB-0A83-4AE4-A5E9-962664986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21"/>
            <a:ext cx="9144000" cy="6134100"/>
          </a:xfrm>
          <a:prstGeom prst="rect">
            <a:avLst/>
          </a:prstGeom>
        </p:spPr>
      </p:pic>
      <p:sp>
        <p:nvSpPr>
          <p:cNvPr id="4" name="Title 2">
            <a:extLst>
              <a:ext uri="{FF2B5EF4-FFF2-40B4-BE49-F238E27FC236}">
                <a16:creationId xmlns:a16="http://schemas.microsoft.com/office/drawing/2014/main" xmlns="" id="{4D58A56D-7823-403B-A166-37B18F2D8202}"/>
              </a:ext>
            </a:extLst>
          </p:cNvPr>
          <p:cNvSpPr txBox="1">
            <a:spLocks/>
          </p:cNvSpPr>
          <p:nvPr/>
        </p:nvSpPr>
        <p:spPr>
          <a:xfrm>
            <a:off x="683568" y="806624"/>
            <a:ext cx="7776864" cy="4752528"/>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pPr algn="ctr">
              <a:lnSpc>
                <a:spcPct val="150000"/>
              </a:lnSpc>
            </a:pPr>
            <a:r>
              <a:rPr lang="fr-BE" dirty="0">
                <a:solidFill>
                  <a:schemeClr val="tx1"/>
                </a:solidFill>
              </a:rPr>
              <a:t>Utilisez notre outil de calcul gratuit</a:t>
            </a:r>
            <a:r>
              <a:rPr lang="fr-BE" dirty="0"/>
              <a:t/>
            </a:r>
            <a:br>
              <a:rPr lang="fr-BE" dirty="0"/>
            </a:br>
            <a:r>
              <a:rPr lang="fr-BE" dirty="0"/>
              <a:t/>
            </a:r>
            <a:br>
              <a:rPr lang="fr-BE" dirty="0"/>
            </a:br>
            <a:r>
              <a:rPr lang="fr-BE" dirty="0"/>
              <a:t/>
            </a:r>
            <a:br>
              <a:rPr lang="fr-BE" dirty="0"/>
            </a:br>
            <a:r>
              <a:rPr lang="fr-BE" dirty="0"/>
              <a:t> </a:t>
            </a:r>
            <a:r>
              <a:rPr lang="fr-BE" dirty="0">
                <a:solidFill>
                  <a:srgbClr val="FF0000"/>
                </a:solidFill>
              </a:rPr>
              <a:t>www.préavis.be</a:t>
            </a:r>
            <a:r>
              <a:rPr lang="fr-BE" dirty="0"/>
              <a:t> </a:t>
            </a:r>
            <a:br>
              <a:rPr lang="fr-BE" dirty="0"/>
            </a:br>
            <a:r>
              <a:rPr lang="fr-BE" dirty="0">
                <a:solidFill>
                  <a:schemeClr val="tx1"/>
                </a:solidFill>
              </a:rPr>
              <a:t>pour le calcul des délais de préavis et des indemnités compensatoires de préavis pour ouvriers et employés</a:t>
            </a:r>
            <a:endParaRPr lang="nl-BE" dirty="0">
              <a:solidFill>
                <a:schemeClr val="tx1"/>
              </a:solidFill>
            </a:endParaRPr>
          </a:p>
        </p:txBody>
      </p:sp>
      <p:pic>
        <p:nvPicPr>
          <p:cNvPr id="5" name="Picture 4">
            <a:extLst>
              <a:ext uri="{FF2B5EF4-FFF2-40B4-BE49-F238E27FC236}">
                <a16:creationId xmlns:a16="http://schemas.microsoft.com/office/drawing/2014/main" xmlns="" id="{E026AB47-148F-44CD-92AD-2DCBC08E0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45496" y="1972315"/>
            <a:ext cx="453008" cy="906016"/>
          </a:xfrm>
          <a:prstGeom prst="rect">
            <a:avLst/>
          </a:prstGeom>
        </p:spPr>
      </p:pic>
    </p:spTree>
    <p:extLst>
      <p:ext uri="{BB962C8B-B14F-4D97-AF65-F5344CB8AC3E}">
        <p14:creationId xmlns:p14="http://schemas.microsoft.com/office/powerpoint/2010/main" val="33739397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pPr lvl="0"/>
            <a:r>
              <a:rPr lang="fr-BE" sz="1800" b="1" dirty="0"/>
              <a:t>Gaëlle Willems</a:t>
            </a:r>
          </a:p>
          <a:p>
            <a:pPr lvl="0"/>
            <a:r>
              <a:rPr lang="fr-BE" i="1" dirty="0"/>
              <a:t>Avocat – </a:t>
            </a:r>
            <a:r>
              <a:rPr lang="fr-BE" i="1" dirty="0" err="1"/>
              <a:t>Counsel</a:t>
            </a:r>
            <a:endParaRPr lang="fr-BE" i="1" dirty="0"/>
          </a:p>
          <a:p>
            <a:endParaRPr lang="fr-BE" i="1" dirty="0"/>
          </a:p>
          <a:p>
            <a:r>
              <a:rPr lang="fr-BE" b="1" dirty="0"/>
              <a:t>T</a:t>
            </a:r>
            <a:r>
              <a:rPr lang="fr-BE" dirty="0"/>
              <a:t> +32 2 761 47 42</a:t>
            </a:r>
          </a:p>
          <a:p>
            <a:r>
              <a:rPr lang="en-GB" dirty="0">
                <a:solidFill>
                  <a:srgbClr val="FF0000"/>
                </a:solidFill>
              </a:rPr>
              <a:t>gaelle.willems@claeysengels.be</a:t>
            </a:r>
          </a:p>
          <a:p>
            <a:r>
              <a:rPr lang="fr-BE" dirty="0">
                <a:solidFill>
                  <a:srgbClr val="FF0000"/>
                </a:solidFill>
              </a:rPr>
              <a:t>www.claeysengels.be</a:t>
            </a:r>
          </a:p>
        </p:txBody>
      </p:sp>
      <p:sp>
        <p:nvSpPr>
          <p:cNvPr id="4" name="Text Placeholder 3"/>
          <p:cNvSpPr>
            <a:spLocks noGrp="1"/>
          </p:cNvSpPr>
          <p:nvPr>
            <p:ph type="body" sz="quarter" idx="11"/>
          </p:nvPr>
        </p:nvSpPr>
        <p:spPr/>
        <p:txBody>
          <a:bodyPr>
            <a:normAutofit/>
          </a:bodyPr>
          <a:lstStyle/>
          <a:p>
            <a:r>
              <a:rPr lang="fr-BE" sz="1800" b="1" dirty="0"/>
              <a:t>Henri-François Lenaerts</a:t>
            </a:r>
          </a:p>
          <a:p>
            <a:r>
              <a:rPr lang="fr-BE" i="1" dirty="0"/>
              <a:t>Avocat – Associé</a:t>
            </a:r>
          </a:p>
          <a:p>
            <a:endParaRPr lang="fr-BE" i="1" dirty="0"/>
          </a:p>
          <a:p>
            <a:r>
              <a:rPr lang="fr-BE" b="1" dirty="0"/>
              <a:t>T</a:t>
            </a:r>
            <a:r>
              <a:rPr lang="fr-BE" dirty="0"/>
              <a:t> +32 2 761 47 42</a:t>
            </a:r>
          </a:p>
          <a:p>
            <a:r>
              <a:rPr lang="en-GB" dirty="0">
                <a:solidFill>
                  <a:srgbClr val="FF0000"/>
                </a:solidFill>
              </a:rPr>
              <a:t>hf.lenaerts@claeysengels.be</a:t>
            </a:r>
            <a:endParaRPr lang="fr-BE" dirty="0">
              <a:solidFill>
                <a:srgbClr val="FF0000"/>
              </a:solidFill>
            </a:endParaRPr>
          </a:p>
          <a:p>
            <a:r>
              <a:rPr lang="fr-BE" dirty="0">
                <a:solidFill>
                  <a:srgbClr val="FF0000"/>
                </a:solidFill>
              </a:rPr>
              <a:t>www.claeysengels.be</a:t>
            </a:r>
            <a:endParaRPr lang="fr-BE" dirty="0"/>
          </a:p>
        </p:txBody>
      </p:sp>
    </p:spTree>
    <p:extLst>
      <p:ext uri="{BB962C8B-B14F-4D97-AF65-F5344CB8AC3E}">
        <p14:creationId xmlns:p14="http://schemas.microsoft.com/office/powerpoint/2010/main" val="34296967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8433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7607" y="3244334"/>
            <a:ext cx="248786" cy="369332"/>
          </a:xfrm>
          <a:prstGeom prst="rect">
            <a:avLst/>
          </a:prstGeom>
        </p:spPr>
        <p:txBody>
          <a:bodyPr wrap="none">
            <a:spAutoFit/>
          </a:bodyPr>
          <a:lstStyle/>
          <a:p>
            <a:r>
              <a:rPr lang="nl-BE" dirty="0"/>
              <a:t> </a:t>
            </a:r>
          </a:p>
        </p:txBody>
      </p:sp>
      <p:pic>
        <p:nvPicPr>
          <p:cNvPr id="1028" name="Picture 4" descr="https://lh5.googleusercontent.com/DzgcUXT1PHzn8x8JyMHA9GsmZB7FrKh6G5ViKQeuylt8vV3gINKAOTTnAPp4bxOA6FwFwleuCxUXoNBadNMdSeDjZ2nqAN0YuVkL4I0RramnmgQSBAylcrt_UBSGGBXFn2KVgQjZ0BD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707" y="-2364275"/>
            <a:ext cx="15240000" cy="10163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2813" y="818021"/>
            <a:ext cx="4572000" cy="1754326"/>
          </a:xfrm>
          <a:prstGeom prst="rect">
            <a:avLst/>
          </a:prstGeom>
        </p:spPr>
        <p:txBody>
          <a:bodyPr>
            <a:spAutoFit/>
          </a:bodyPr>
          <a:lstStyle/>
          <a:p>
            <a:r>
              <a:rPr lang="fr-FR" dirty="0"/>
              <a:t>accompagner les talents dans la (</a:t>
            </a:r>
            <a:r>
              <a:rPr lang="fr-FR" dirty="0" err="1" smtClean="0"/>
              <a:t>re</a:t>
            </a:r>
            <a:r>
              <a:rPr lang="fr-FR" dirty="0" smtClean="0"/>
              <a:t>)découverte </a:t>
            </a:r>
            <a:r>
              <a:rPr lang="fr-FR" dirty="0"/>
              <a:t>de la meilleure version d'eux-mêmes, la faire connaître sur le marché du travail et en inspirer d'autres.</a:t>
            </a:r>
            <a:endParaRPr lang="fr-FR" dirty="0"/>
          </a:p>
          <a:p>
            <a:r>
              <a:rPr lang="fr-FR" dirty="0"/>
              <a:t/>
            </a:r>
            <a:br>
              <a:rPr lang="fr-FR" dirty="0"/>
            </a:br>
            <a:endParaRPr lang="nl-BE" dirty="0"/>
          </a:p>
        </p:txBody>
      </p:sp>
      <p:sp>
        <p:nvSpPr>
          <p:cNvPr id="4" name="Rectangle 3"/>
          <p:cNvSpPr/>
          <p:nvPr/>
        </p:nvSpPr>
        <p:spPr>
          <a:xfrm>
            <a:off x="304543" y="2432055"/>
            <a:ext cx="4572000" cy="1200329"/>
          </a:xfrm>
          <a:prstGeom prst="rect">
            <a:avLst/>
          </a:prstGeom>
        </p:spPr>
        <p:txBody>
          <a:bodyPr>
            <a:spAutoFit/>
          </a:bodyPr>
          <a:lstStyle/>
          <a:p>
            <a:r>
              <a:rPr lang="fr-FR" dirty="0"/>
              <a:t>votre partenaire en outplacement</a:t>
            </a:r>
            <a:br>
              <a:rPr lang="fr-FR" dirty="0"/>
            </a:br>
            <a:r>
              <a:rPr lang="fr-FR" dirty="0"/>
              <a:t>et développement des talents</a:t>
            </a:r>
            <a:endParaRPr lang="fr-FR" dirty="0"/>
          </a:p>
          <a:p>
            <a:r>
              <a:rPr lang="fr-FR" dirty="0"/>
              <a:t/>
            </a:r>
            <a:br>
              <a:rPr lang="fr-FR" dirty="0"/>
            </a:br>
            <a:endParaRPr lang="nl-BE" dirty="0"/>
          </a:p>
        </p:txBody>
      </p:sp>
      <p:pic>
        <p:nvPicPr>
          <p:cNvPr id="1030" name="Picture 6" descr="https://lh3.googleusercontent.com/3vnvbaOdCOfbjcne8GWtNNJThRnE_Z2YsYIMxE6OTls6ols0T2RMSodaskg9ofmEtLgSoL7lbcRCjBLOksI6mYdLku7EkNprUajJvX6OP0n4sXEJVes_LKBMjvbqa4yMzzSThlul3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812" y="5145388"/>
            <a:ext cx="3129233" cy="4283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0293" y="4270729"/>
            <a:ext cx="4572000" cy="1200329"/>
          </a:xfrm>
          <a:prstGeom prst="rect">
            <a:avLst/>
          </a:prstGeom>
        </p:spPr>
        <p:txBody>
          <a:bodyPr>
            <a:spAutoFit/>
          </a:bodyPr>
          <a:lstStyle/>
          <a:p>
            <a:r>
              <a:rPr lang="nl-BE" dirty="0">
                <a:solidFill>
                  <a:schemeClr val="accent4">
                    <a:lumMod val="25000"/>
                  </a:schemeClr>
                </a:solidFill>
              </a:rPr>
              <a:t>contact: </a:t>
            </a:r>
            <a:br>
              <a:rPr lang="nl-BE" dirty="0">
                <a:solidFill>
                  <a:schemeClr val="accent4">
                    <a:lumMod val="25000"/>
                  </a:schemeClr>
                </a:solidFill>
              </a:rPr>
            </a:br>
            <a:r>
              <a:rPr lang="nl-BE" dirty="0">
                <a:solidFill>
                  <a:schemeClr val="accent4">
                    <a:lumMod val="25000"/>
                  </a:schemeClr>
                </a:solidFill>
              </a:rPr>
              <a:t>evi.thonnon@randstadrisesmart.be</a:t>
            </a:r>
            <a:endParaRPr lang="nl-BE" dirty="0">
              <a:solidFill>
                <a:schemeClr val="accent4">
                  <a:lumMod val="25000"/>
                </a:schemeClr>
              </a:solidFill>
            </a:endParaRPr>
          </a:p>
          <a:p>
            <a:r>
              <a:rPr lang="nl-BE" dirty="0"/>
              <a:t/>
            </a:r>
            <a:br>
              <a:rPr lang="nl-BE" dirty="0"/>
            </a:br>
            <a:endParaRPr lang="nl-BE" dirty="0"/>
          </a:p>
        </p:txBody>
      </p:sp>
    </p:spTree>
    <p:extLst>
      <p:ext uri="{BB962C8B-B14F-4D97-AF65-F5344CB8AC3E}">
        <p14:creationId xmlns:p14="http://schemas.microsoft.com/office/powerpoint/2010/main" val="397821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54FC51B-5BD4-4B60-A2D6-BC7DA00F475F}"/>
              </a:ext>
            </a:extLst>
          </p:cNvPr>
          <p:cNvSpPr>
            <a:spLocks noGrp="1"/>
          </p:cNvSpPr>
          <p:nvPr>
            <p:ph type="body" sz="quarter" idx="10"/>
          </p:nvPr>
        </p:nvSpPr>
        <p:spPr>
          <a:xfrm>
            <a:off x="418083" y="2187227"/>
            <a:ext cx="8268788" cy="1619794"/>
          </a:xfrm>
        </p:spPr>
        <p:txBody>
          <a:bodyPr>
            <a:noAutofit/>
          </a:bodyPr>
          <a:lstStyle/>
          <a:p>
            <a:pPr algn="just">
              <a:lnSpc>
                <a:spcPts val="2200"/>
              </a:lnSpc>
            </a:pPr>
            <a:r>
              <a:rPr lang="fr-BE" sz="1500" dirty="0">
                <a:latin typeface="Arial (heading)"/>
              </a:rPr>
              <a:t> 2. Rupture du contrat de travail par le travailleur</a:t>
            </a:r>
          </a:p>
          <a:p>
            <a:pPr algn="just">
              <a:lnSpc>
                <a:spcPts val="2200"/>
              </a:lnSpc>
            </a:pPr>
            <a:endParaRPr lang="fr-BE" sz="1500" dirty="0">
              <a:latin typeface="Arial (heading)"/>
            </a:endParaRPr>
          </a:p>
          <a:p>
            <a:pPr lvl="0" algn="just">
              <a:lnSpc>
                <a:spcPts val="2200"/>
              </a:lnSpc>
            </a:pPr>
            <a:r>
              <a:rPr lang="fr-BE" sz="1500" dirty="0">
                <a:latin typeface="+mj-lt"/>
              </a:rPr>
              <a:t>     ½ du délai de préavis en cas de licenciement</a:t>
            </a:r>
          </a:p>
          <a:p>
            <a:pPr marL="285750" lvl="1" indent="-285750" algn="just">
              <a:lnSpc>
                <a:spcPts val="2200"/>
              </a:lnSpc>
              <a:buFont typeface="Arial" panose="020B0604020202020204" pitchFamily="34" charset="0"/>
              <a:buChar char="•"/>
            </a:pPr>
            <a:r>
              <a:rPr lang="fr-BE" dirty="0"/>
              <a:t>Arrondi à l’unité inférieure</a:t>
            </a:r>
          </a:p>
          <a:p>
            <a:pPr marL="285750" lvl="1" indent="-285750" algn="just">
              <a:lnSpc>
                <a:spcPts val="2200"/>
              </a:lnSpc>
              <a:buFont typeface="Arial" panose="020B0604020202020204" pitchFamily="34" charset="0"/>
              <a:buChar char="•"/>
            </a:pPr>
            <a:r>
              <a:rPr lang="fr-BE" dirty="0"/>
              <a:t>Max. 13 semaines</a:t>
            </a:r>
          </a:p>
        </p:txBody>
      </p:sp>
      <p:sp>
        <p:nvSpPr>
          <p:cNvPr id="4" name="Subtitle 3">
            <a:extLst>
              <a:ext uri="{FF2B5EF4-FFF2-40B4-BE49-F238E27FC236}">
                <a16:creationId xmlns:a16="http://schemas.microsoft.com/office/drawing/2014/main" xmlns="" id="{02EE5B77-772F-4A1F-80E1-836C1EF30D90}"/>
              </a:ext>
            </a:extLst>
          </p:cNvPr>
          <p:cNvSpPr>
            <a:spLocks noGrp="1"/>
          </p:cNvSpPr>
          <p:nvPr>
            <p:ph type="subTitle" idx="1"/>
          </p:nvPr>
        </p:nvSpPr>
        <p:spPr/>
        <p:txBody>
          <a:bodyPr/>
          <a:lstStyle/>
          <a:p>
            <a:r>
              <a:rPr lang="fr-BE" dirty="0"/>
              <a:t>Délais de préavis (3)</a:t>
            </a:r>
          </a:p>
        </p:txBody>
      </p:sp>
      <p:sp>
        <p:nvSpPr>
          <p:cNvPr id="5" name="Title 4">
            <a:extLst>
              <a:ext uri="{FF2B5EF4-FFF2-40B4-BE49-F238E27FC236}">
                <a16:creationId xmlns:a16="http://schemas.microsoft.com/office/drawing/2014/main" xmlns="" id="{FB178F40-477E-49FA-B818-526FDF507059}"/>
              </a:ext>
            </a:extLst>
          </p:cNvPr>
          <p:cNvSpPr>
            <a:spLocks noGrp="1"/>
          </p:cNvSpPr>
          <p:nvPr>
            <p:ph type="ctrTitle"/>
          </p:nvPr>
        </p:nvSpPr>
        <p:spPr>
          <a:xfrm>
            <a:off x="353720" y="1071154"/>
            <a:ext cx="8268788" cy="808009"/>
          </a:xfrm>
        </p:spPr>
        <p:txBody>
          <a:bodyPr>
            <a:normAutofit/>
          </a:bodyPr>
          <a:lstStyle/>
          <a:p>
            <a:r>
              <a:rPr lang="fr-BE" sz="2400" dirty="0"/>
              <a:t>Contrats de travail ayant pris cours à compter du 1</a:t>
            </a:r>
            <a:r>
              <a:rPr lang="fr-BE" sz="2400" baseline="30000" dirty="0"/>
              <a:t>er</a:t>
            </a:r>
            <a:r>
              <a:rPr lang="fr-BE" sz="2400" dirty="0"/>
              <a:t> janvier 2014</a:t>
            </a:r>
          </a:p>
        </p:txBody>
      </p:sp>
      <p:pic>
        <p:nvPicPr>
          <p:cNvPr id="6" name="Picture 5">
            <a:extLst>
              <a:ext uri="{FF2B5EF4-FFF2-40B4-BE49-F238E27FC236}">
                <a16:creationId xmlns:a16="http://schemas.microsoft.com/office/drawing/2014/main" xmlns=""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2842909"/>
            <a:ext cx="257024" cy="308429"/>
          </a:xfrm>
          <a:prstGeom prst="rect">
            <a:avLst/>
          </a:prstGeom>
        </p:spPr>
      </p:pic>
    </p:spTree>
    <p:extLst>
      <p:ext uri="{BB962C8B-B14F-4D97-AF65-F5344CB8AC3E}">
        <p14:creationId xmlns:p14="http://schemas.microsoft.com/office/powerpoint/2010/main" val="4203218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C481A374-78B8-414D-9FD6-AD6054A70FA2}"/>
              </a:ext>
            </a:extLst>
          </p:cNvPr>
          <p:cNvGraphicFramePr>
            <a:graphicFrameLocks noGrp="1"/>
          </p:cNvGraphicFramePr>
          <p:nvPr>
            <p:extLst>
              <p:ext uri="{D42A27DB-BD31-4B8C-83A1-F6EECF244321}">
                <p14:modId xmlns:p14="http://schemas.microsoft.com/office/powerpoint/2010/main" val="4115841242"/>
              </p:ext>
            </p:extLst>
          </p:nvPr>
        </p:nvGraphicFramePr>
        <p:xfrm>
          <a:off x="1144850" y="985026"/>
          <a:ext cx="6854300" cy="4887948"/>
        </p:xfrm>
        <a:graphic>
          <a:graphicData uri="http://schemas.openxmlformats.org/drawingml/2006/table">
            <a:tbl>
              <a:tblPr firstRow="1" bandRow="1">
                <a:tableStyleId>{5C22544A-7EE6-4342-B048-85BDC9FD1C3A}</a:tableStyleId>
              </a:tblPr>
              <a:tblGrid>
                <a:gridCol w="3412395">
                  <a:extLst>
                    <a:ext uri="{9D8B030D-6E8A-4147-A177-3AD203B41FA5}">
                      <a16:colId xmlns:a16="http://schemas.microsoft.com/office/drawing/2014/main" xmlns="" val="3934407763"/>
                    </a:ext>
                  </a:extLst>
                </a:gridCol>
                <a:gridCol w="3441905">
                  <a:extLst>
                    <a:ext uri="{9D8B030D-6E8A-4147-A177-3AD203B41FA5}">
                      <a16:colId xmlns:a16="http://schemas.microsoft.com/office/drawing/2014/main" xmlns="" val="1209549623"/>
                    </a:ext>
                  </a:extLst>
                </a:gridCol>
              </a:tblGrid>
              <a:tr h="407329">
                <a:tc>
                  <a:txBody>
                    <a:bodyPr/>
                    <a:lstStyle/>
                    <a:p>
                      <a:pPr algn="ctr"/>
                      <a:r>
                        <a:rPr lang="fr-FR" sz="1400" noProof="0" dirty="0">
                          <a:latin typeface="+mj-lt"/>
                          <a:cs typeface="Calibri" pitchFamily="34" charset="0"/>
                        </a:rPr>
                        <a:t>Ancienneté</a:t>
                      </a:r>
                    </a:p>
                  </a:txBody>
                  <a:tcPr>
                    <a:solidFill>
                      <a:srgbClr val="FF0000"/>
                    </a:solidFill>
                  </a:tcPr>
                </a:tc>
                <a:tc>
                  <a:txBody>
                    <a:bodyPr/>
                    <a:lstStyle/>
                    <a:p>
                      <a:pPr algn="ctr"/>
                      <a:r>
                        <a:rPr lang="fr-FR" sz="1400" noProof="0" dirty="0">
                          <a:latin typeface="+mj-lt"/>
                          <a:cs typeface="Calibri" pitchFamily="34" charset="0"/>
                        </a:rPr>
                        <a:t>Délais de préavis</a:t>
                      </a:r>
                    </a:p>
                  </a:txBody>
                  <a:tcPr>
                    <a:solidFill>
                      <a:srgbClr val="FF0000"/>
                    </a:solidFill>
                  </a:tcPr>
                </a:tc>
                <a:extLst>
                  <a:ext uri="{0D108BD9-81ED-4DB2-BD59-A6C34878D82A}">
                    <a16:rowId xmlns:a16="http://schemas.microsoft.com/office/drawing/2014/main" xmlns="" val="2172251670"/>
                  </a:ext>
                </a:extLst>
              </a:tr>
              <a:tr h="407329">
                <a:tc>
                  <a:txBody>
                    <a:bodyPr/>
                    <a:lstStyle/>
                    <a:p>
                      <a:pPr algn="ctr"/>
                      <a:r>
                        <a:rPr lang="fr-FR" sz="1400" noProof="0">
                          <a:latin typeface="+mj-lt"/>
                          <a:cs typeface="Calibri" pitchFamily="34" charset="0"/>
                        </a:rPr>
                        <a:t>&lt;</a:t>
                      </a:r>
                      <a:r>
                        <a:rPr lang="fr-FR" sz="1400" baseline="0" noProof="0">
                          <a:latin typeface="+mj-lt"/>
                          <a:cs typeface="Calibri" pitchFamily="34" charset="0"/>
                        </a:rPr>
                        <a:t> 3 mois</a:t>
                      </a:r>
                      <a:endParaRPr lang="fr-FR" sz="1400" noProof="0">
                        <a:latin typeface="+mj-lt"/>
                        <a:cs typeface="Calibri" pitchFamily="34" charset="0"/>
                      </a:endParaRPr>
                    </a:p>
                  </a:txBody>
                  <a:tcPr>
                    <a:solidFill>
                      <a:schemeClr val="bg2">
                        <a:lumMod val="60000"/>
                        <a:lumOff val="40000"/>
                      </a:schemeClr>
                    </a:solidFill>
                  </a:tcPr>
                </a:tc>
                <a:tc>
                  <a:txBody>
                    <a:bodyPr/>
                    <a:lstStyle/>
                    <a:p>
                      <a:pPr algn="ctr"/>
                      <a:r>
                        <a:rPr lang="fr-FR" sz="1400" noProof="0" dirty="0">
                          <a:latin typeface="+mj-lt"/>
                          <a:cs typeface="Calibri" pitchFamily="34" charset="0"/>
                        </a:rPr>
                        <a:t>1 semaine</a:t>
                      </a:r>
                    </a:p>
                  </a:txBody>
                  <a:tcPr>
                    <a:solidFill>
                      <a:schemeClr val="bg2">
                        <a:lumMod val="60000"/>
                        <a:lumOff val="40000"/>
                      </a:schemeClr>
                    </a:solidFill>
                  </a:tcPr>
                </a:tc>
                <a:extLst>
                  <a:ext uri="{0D108BD9-81ED-4DB2-BD59-A6C34878D82A}">
                    <a16:rowId xmlns:a16="http://schemas.microsoft.com/office/drawing/2014/main" xmlns="" val="3349881122"/>
                  </a:ext>
                </a:extLst>
              </a:tr>
              <a:tr h="407329">
                <a:tc>
                  <a:txBody>
                    <a:bodyPr/>
                    <a:lstStyle/>
                    <a:p>
                      <a:pPr algn="ctr"/>
                      <a:r>
                        <a:rPr lang="fr-FR" sz="1400" noProof="0">
                          <a:latin typeface="+mj-lt"/>
                          <a:cs typeface="Calibri" pitchFamily="34" charset="0"/>
                        </a:rPr>
                        <a:t>entre 3 mois et</a:t>
                      </a:r>
                      <a:r>
                        <a:rPr lang="fr-FR" sz="1400" baseline="0" noProof="0">
                          <a:latin typeface="+mj-lt"/>
                          <a:cs typeface="Calibri" pitchFamily="34" charset="0"/>
                        </a:rPr>
                        <a:t> &lt; 6 mois</a:t>
                      </a:r>
                      <a:endParaRPr lang="fr-FR" sz="1400" noProof="0">
                        <a:latin typeface="+mj-lt"/>
                        <a:cs typeface="Calibri" pitchFamily="34" charset="0"/>
                      </a:endParaRPr>
                    </a:p>
                  </a:txBody>
                  <a:tcPr>
                    <a:solidFill>
                      <a:schemeClr val="bg2">
                        <a:lumMod val="20000"/>
                        <a:lumOff val="80000"/>
                      </a:schemeClr>
                    </a:solidFill>
                  </a:tcPr>
                </a:tc>
                <a:tc>
                  <a:txBody>
                    <a:bodyPr/>
                    <a:lstStyle/>
                    <a:p>
                      <a:pPr algn="ctr"/>
                      <a:r>
                        <a:rPr lang="fr-FR" sz="1400" noProof="0" dirty="0">
                          <a:latin typeface="+mj-lt"/>
                          <a:cs typeface="Calibri" pitchFamily="34" charset="0"/>
                        </a:rPr>
                        <a:t>2 semaines</a:t>
                      </a:r>
                    </a:p>
                  </a:txBody>
                  <a:tcPr>
                    <a:solidFill>
                      <a:schemeClr val="bg2">
                        <a:lumMod val="20000"/>
                        <a:lumOff val="80000"/>
                      </a:schemeClr>
                    </a:solidFill>
                  </a:tcPr>
                </a:tc>
                <a:extLst>
                  <a:ext uri="{0D108BD9-81ED-4DB2-BD59-A6C34878D82A}">
                    <a16:rowId xmlns:a16="http://schemas.microsoft.com/office/drawing/2014/main" xmlns="" val="2997195128"/>
                  </a:ext>
                </a:extLst>
              </a:tr>
              <a:tr h="407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latin typeface="+mj-lt"/>
                          <a:cs typeface="Calibri" pitchFamily="34" charset="0"/>
                        </a:rPr>
                        <a:t>entre 6 mois et</a:t>
                      </a:r>
                      <a:r>
                        <a:rPr lang="fr-FR" sz="1400" baseline="0" noProof="0" dirty="0">
                          <a:latin typeface="+mj-lt"/>
                          <a:cs typeface="Calibri" pitchFamily="34" charset="0"/>
                        </a:rPr>
                        <a:t> &lt; 12 mois</a:t>
                      </a:r>
                      <a:endParaRPr lang="fr-FR" sz="1400" noProof="0" dirty="0">
                        <a:latin typeface="+mj-lt"/>
                        <a:cs typeface="Calibri" pitchFamily="34" charset="0"/>
                      </a:endParaRPr>
                    </a:p>
                  </a:txBody>
                  <a:tcPr>
                    <a:solidFill>
                      <a:schemeClr val="bg2">
                        <a:lumMod val="60000"/>
                        <a:lumOff val="40000"/>
                      </a:schemeClr>
                    </a:solidFill>
                  </a:tcPr>
                </a:tc>
                <a:tc>
                  <a:txBody>
                    <a:bodyPr/>
                    <a:lstStyle/>
                    <a:p>
                      <a:pPr algn="ctr"/>
                      <a:r>
                        <a:rPr lang="fr-FR" sz="1400" noProof="0" dirty="0">
                          <a:latin typeface="+mj-lt"/>
                          <a:cs typeface="Calibri" pitchFamily="34" charset="0"/>
                        </a:rPr>
                        <a:t>3 semaines</a:t>
                      </a:r>
                    </a:p>
                  </a:txBody>
                  <a:tcPr>
                    <a:solidFill>
                      <a:schemeClr val="bg2">
                        <a:lumMod val="60000"/>
                        <a:lumOff val="40000"/>
                      </a:schemeClr>
                    </a:solidFill>
                  </a:tcPr>
                </a:tc>
                <a:extLst>
                  <a:ext uri="{0D108BD9-81ED-4DB2-BD59-A6C34878D82A}">
                    <a16:rowId xmlns:a16="http://schemas.microsoft.com/office/drawing/2014/main" xmlns="" val="2558251282"/>
                  </a:ext>
                </a:extLst>
              </a:tr>
              <a:tr h="407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a:latin typeface="+mj-lt"/>
                          <a:cs typeface="Calibri" pitchFamily="34" charset="0"/>
                        </a:rPr>
                        <a:t>entre 12 mois et</a:t>
                      </a:r>
                      <a:r>
                        <a:rPr lang="fr-FR" sz="1400" baseline="0" noProof="0">
                          <a:latin typeface="+mj-lt"/>
                          <a:cs typeface="Calibri" pitchFamily="34" charset="0"/>
                        </a:rPr>
                        <a:t> &lt; 18 mois</a:t>
                      </a:r>
                      <a:endParaRPr lang="fr-FR" sz="1400" noProof="0">
                        <a:latin typeface="+mj-lt"/>
                        <a:cs typeface="Calibri" pitchFamily="34" charset="0"/>
                      </a:endParaRPr>
                    </a:p>
                  </a:txBody>
                  <a:tcPr>
                    <a:solidFill>
                      <a:schemeClr val="bg2">
                        <a:lumMod val="20000"/>
                        <a:lumOff val="80000"/>
                      </a:schemeClr>
                    </a:solidFill>
                  </a:tcPr>
                </a:tc>
                <a:tc>
                  <a:txBody>
                    <a:bodyPr/>
                    <a:lstStyle/>
                    <a:p>
                      <a:pPr algn="ctr"/>
                      <a:r>
                        <a:rPr lang="fr-FR" sz="1400" noProof="0" dirty="0">
                          <a:latin typeface="+mj-lt"/>
                          <a:cs typeface="Calibri" pitchFamily="34" charset="0"/>
                        </a:rPr>
                        <a:t>4 semaines</a:t>
                      </a:r>
                    </a:p>
                  </a:txBody>
                  <a:tcPr>
                    <a:solidFill>
                      <a:schemeClr val="bg2">
                        <a:lumMod val="20000"/>
                        <a:lumOff val="80000"/>
                      </a:schemeClr>
                    </a:solidFill>
                  </a:tcPr>
                </a:tc>
                <a:extLst>
                  <a:ext uri="{0D108BD9-81ED-4DB2-BD59-A6C34878D82A}">
                    <a16:rowId xmlns:a16="http://schemas.microsoft.com/office/drawing/2014/main" xmlns="" val="3159173143"/>
                  </a:ext>
                </a:extLst>
              </a:tr>
              <a:tr h="407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a:latin typeface="+mj-lt"/>
                          <a:cs typeface="Calibri" pitchFamily="34" charset="0"/>
                        </a:rPr>
                        <a:t>entre 18 mois et</a:t>
                      </a:r>
                      <a:r>
                        <a:rPr lang="fr-FR" sz="1400" baseline="0" noProof="0">
                          <a:latin typeface="+mj-lt"/>
                          <a:cs typeface="Calibri" pitchFamily="34" charset="0"/>
                        </a:rPr>
                        <a:t> &lt; 24 mois</a:t>
                      </a:r>
                      <a:endParaRPr lang="fr-FR" sz="1400" noProof="0">
                        <a:latin typeface="+mj-lt"/>
                        <a:cs typeface="Calibri" pitchFamily="34" charset="0"/>
                      </a:endParaRPr>
                    </a:p>
                  </a:txBody>
                  <a:tcPr>
                    <a:solidFill>
                      <a:schemeClr val="bg2">
                        <a:lumMod val="60000"/>
                        <a:lumOff val="40000"/>
                      </a:schemeClr>
                    </a:solidFill>
                  </a:tcPr>
                </a:tc>
                <a:tc>
                  <a:txBody>
                    <a:bodyPr/>
                    <a:lstStyle/>
                    <a:p>
                      <a:pPr algn="ctr"/>
                      <a:r>
                        <a:rPr lang="fr-FR" sz="1400" noProof="0" dirty="0">
                          <a:latin typeface="+mj-lt"/>
                          <a:cs typeface="Calibri" pitchFamily="34" charset="0"/>
                        </a:rPr>
                        <a:t>5 semaines</a:t>
                      </a:r>
                    </a:p>
                  </a:txBody>
                  <a:tcPr>
                    <a:solidFill>
                      <a:schemeClr val="bg2">
                        <a:lumMod val="60000"/>
                        <a:lumOff val="40000"/>
                      </a:schemeClr>
                    </a:solidFill>
                  </a:tcPr>
                </a:tc>
                <a:extLst>
                  <a:ext uri="{0D108BD9-81ED-4DB2-BD59-A6C34878D82A}">
                    <a16:rowId xmlns:a16="http://schemas.microsoft.com/office/drawing/2014/main" xmlns="" val="557452896"/>
                  </a:ext>
                </a:extLst>
              </a:tr>
              <a:tr h="407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latin typeface="+mj-lt"/>
                          <a:cs typeface="Calibri" pitchFamily="34" charset="0"/>
                        </a:rPr>
                        <a:t>entre 2 ans et </a:t>
                      </a:r>
                      <a:r>
                        <a:rPr lang="fr-FR" sz="1400" baseline="0" noProof="0" dirty="0">
                          <a:latin typeface="+mj-lt"/>
                          <a:cs typeface="Calibri" pitchFamily="34" charset="0"/>
                        </a:rPr>
                        <a:t>&lt; 4 ans</a:t>
                      </a:r>
                      <a:endParaRPr lang="fr-FR" sz="1400" noProof="0" dirty="0">
                        <a:latin typeface="+mj-lt"/>
                        <a:cs typeface="Calibri" pitchFamily="34" charset="0"/>
                      </a:endParaRPr>
                    </a:p>
                  </a:txBody>
                  <a:tcPr>
                    <a:solidFill>
                      <a:schemeClr val="bg2">
                        <a:lumMod val="20000"/>
                        <a:lumOff val="80000"/>
                      </a:schemeClr>
                    </a:solidFill>
                  </a:tcPr>
                </a:tc>
                <a:tc>
                  <a:txBody>
                    <a:bodyPr/>
                    <a:lstStyle/>
                    <a:p>
                      <a:pPr algn="ctr"/>
                      <a:r>
                        <a:rPr lang="fr-FR" sz="1400" noProof="0" dirty="0">
                          <a:latin typeface="+mj-lt"/>
                          <a:cs typeface="Calibri" pitchFamily="34" charset="0"/>
                        </a:rPr>
                        <a:t>6 semaines</a:t>
                      </a:r>
                    </a:p>
                  </a:txBody>
                  <a:tcPr>
                    <a:solidFill>
                      <a:schemeClr val="bg2">
                        <a:lumMod val="20000"/>
                        <a:lumOff val="80000"/>
                      </a:schemeClr>
                    </a:solidFill>
                  </a:tcPr>
                </a:tc>
                <a:extLst>
                  <a:ext uri="{0D108BD9-81ED-4DB2-BD59-A6C34878D82A}">
                    <a16:rowId xmlns:a16="http://schemas.microsoft.com/office/drawing/2014/main" xmlns="" val="3853961552"/>
                  </a:ext>
                </a:extLst>
              </a:tr>
              <a:tr h="407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latin typeface="+mj-lt"/>
                          <a:cs typeface="Calibri" pitchFamily="34" charset="0"/>
                        </a:rPr>
                        <a:t>entre 4 ans et &lt; 5 ans</a:t>
                      </a:r>
                    </a:p>
                  </a:txBody>
                  <a:tcPr>
                    <a:solidFill>
                      <a:schemeClr val="bg2">
                        <a:lumMod val="60000"/>
                        <a:lumOff val="40000"/>
                      </a:schemeClr>
                    </a:solidFill>
                  </a:tcPr>
                </a:tc>
                <a:tc>
                  <a:txBody>
                    <a:bodyPr/>
                    <a:lstStyle/>
                    <a:p>
                      <a:pPr algn="ctr"/>
                      <a:r>
                        <a:rPr lang="fr-FR" sz="1400" noProof="0" dirty="0">
                          <a:latin typeface="+mj-lt"/>
                          <a:cs typeface="Calibri" pitchFamily="34" charset="0"/>
                        </a:rPr>
                        <a:t>7 semaines</a:t>
                      </a:r>
                    </a:p>
                  </a:txBody>
                  <a:tcPr>
                    <a:solidFill>
                      <a:schemeClr val="bg2">
                        <a:lumMod val="60000"/>
                        <a:lumOff val="40000"/>
                      </a:schemeClr>
                    </a:solidFill>
                  </a:tcPr>
                </a:tc>
                <a:extLst>
                  <a:ext uri="{0D108BD9-81ED-4DB2-BD59-A6C34878D82A}">
                    <a16:rowId xmlns:a16="http://schemas.microsoft.com/office/drawing/2014/main" xmlns="" val="2521274115"/>
                  </a:ext>
                </a:extLst>
              </a:tr>
              <a:tr h="407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a:latin typeface="+mj-lt"/>
                          <a:cs typeface="Calibri" pitchFamily="34" charset="0"/>
                        </a:rPr>
                        <a:t>entre 5 ans</a:t>
                      </a:r>
                      <a:r>
                        <a:rPr lang="fr-FR" sz="1400" baseline="0" noProof="0">
                          <a:latin typeface="+mj-lt"/>
                          <a:cs typeface="Calibri" pitchFamily="34" charset="0"/>
                        </a:rPr>
                        <a:t> </a:t>
                      </a:r>
                      <a:r>
                        <a:rPr lang="fr-FR" sz="1400" noProof="0">
                          <a:latin typeface="+mj-lt"/>
                          <a:cs typeface="Calibri" pitchFamily="34" charset="0"/>
                        </a:rPr>
                        <a:t>et</a:t>
                      </a:r>
                      <a:r>
                        <a:rPr lang="fr-FR" sz="1400" baseline="0" noProof="0">
                          <a:latin typeface="+mj-lt"/>
                          <a:cs typeface="Calibri" pitchFamily="34" charset="0"/>
                        </a:rPr>
                        <a:t> &lt; 6 ans</a:t>
                      </a:r>
                      <a:endParaRPr lang="fr-FR" sz="1400" noProof="0">
                        <a:latin typeface="+mj-lt"/>
                        <a:cs typeface="Calibri" pitchFamily="34" charset="0"/>
                      </a:endParaRPr>
                    </a:p>
                  </a:txBody>
                  <a:tcPr>
                    <a:solidFill>
                      <a:schemeClr val="bg2">
                        <a:lumMod val="20000"/>
                        <a:lumOff val="80000"/>
                      </a:schemeClr>
                    </a:solidFill>
                  </a:tcPr>
                </a:tc>
                <a:tc>
                  <a:txBody>
                    <a:bodyPr/>
                    <a:lstStyle/>
                    <a:p>
                      <a:pPr algn="ctr"/>
                      <a:r>
                        <a:rPr lang="fr-FR" sz="1400" noProof="0" dirty="0">
                          <a:latin typeface="+mj-lt"/>
                          <a:cs typeface="Calibri" pitchFamily="34" charset="0"/>
                        </a:rPr>
                        <a:t>9</a:t>
                      </a:r>
                      <a:r>
                        <a:rPr lang="fr-FR" sz="1400" baseline="0" noProof="0" dirty="0">
                          <a:latin typeface="+mj-lt"/>
                          <a:cs typeface="Calibri" pitchFamily="34" charset="0"/>
                        </a:rPr>
                        <a:t> semaines</a:t>
                      </a:r>
                      <a:endParaRPr lang="fr-FR" sz="1400" noProof="0" dirty="0">
                        <a:latin typeface="+mj-lt"/>
                        <a:cs typeface="Calibri" pitchFamily="34" charset="0"/>
                      </a:endParaRPr>
                    </a:p>
                  </a:txBody>
                  <a:tcPr>
                    <a:solidFill>
                      <a:schemeClr val="bg2">
                        <a:lumMod val="20000"/>
                        <a:lumOff val="80000"/>
                      </a:schemeClr>
                    </a:solidFill>
                  </a:tcPr>
                </a:tc>
                <a:extLst>
                  <a:ext uri="{0D108BD9-81ED-4DB2-BD59-A6C34878D82A}">
                    <a16:rowId xmlns:a16="http://schemas.microsoft.com/office/drawing/2014/main" xmlns="" val="1938962642"/>
                  </a:ext>
                </a:extLst>
              </a:tr>
              <a:tr h="407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latin typeface="+mj-lt"/>
                          <a:cs typeface="Calibri" pitchFamily="34" charset="0"/>
                        </a:rPr>
                        <a:t>entre 6 ans</a:t>
                      </a:r>
                      <a:r>
                        <a:rPr lang="fr-FR" sz="1400" baseline="0" noProof="0" dirty="0">
                          <a:latin typeface="+mj-lt"/>
                          <a:cs typeface="Calibri" pitchFamily="34" charset="0"/>
                        </a:rPr>
                        <a:t> </a:t>
                      </a:r>
                      <a:r>
                        <a:rPr lang="fr-FR" sz="1400" noProof="0" dirty="0">
                          <a:latin typeface="+mj-lt"/>
                          <a:cs typeface="Calibri" pitchFamily="34" charset="0"/>
                        </a:rPr>
                        <a:t>et</a:t>
                      </a:r>
                      <a:r>
                        <a:rPr lang="fr-FR" sz="1400" baseline="0" noProof="0" dirty="0">
                          <a:latin typeface="+mj-lt"/>
                          <a:cs typeface="Calibri" pitchFamily="34" charset="0"/>
                        </a:rPr>
                        <a:t> &lt; 7 ans</a:t>
                      </a:r>
                      <a:endParaRPr lang="fr-FR" sz="1400" noProof="0" dirty="0">
                        <a:latin typeface="+mj-lt"/>
                        <a:cs typeface="Calibri" pitchFamily="34" charset="0"/>
                      </a:endParaRPr>
                    </a:p>
                  </a:txBody>
                  <a:tcPr>
                    <a:solidFill>
                      <a:schemeClr val="bg2">
                        <a:lumMod val="60000"/>
                        <a:lumOff val="40000"/>
                      </a:schemeClr>
                    </a:solidFill>
                  </a:tcPr>
                </a:tc>
                <a:tc>
                  <a:txBody>
                    <a:bodyPr/>
                    <a:lstStyle/>
                    <a:p>
                      <a:pPr algn="ctr"/>
                      <a:r>
                        <a:rPr lang="fr-FR" sz="1400" noProof="0" dirty="0">
                          <a:latin typeface="+mj-lt"/>
                          <a:cs typeface="Calibri" pitchFamily="34" charset="0"/>
                        </a:rPr>
                        <a:t>10 semaines</a:t>
                      </a:r>
                    </a:p>
                  </a:txBody>
                  <a:tcPr>
                    <a:solidFill>
                      <a:schemeClr val="bg2">
                        <a:lumMod val="60000"/>
                        <a:lumOff val="40000"/>
                      </a:schemeClr>
                    </a:solidFill>
                  </a:tcPr>
                </a:tc>
                <a:extLst>
                  <a:ext uri="{0D108BD9-81ED-4DB2-BD59-A6C34878D82A}">
                    <a16:rowId xmlns:a16="http://schemas.microsoft.com/office/drawing/2014/main" xmlns="" val="283632999"/>
                  </a:ext>
                </a:extLst>
              </a:tr>
              <a:tr h="407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a:latin typeface="+mj-lt"/>
                          <a:cs typeface="Calibri" pitchFamily="34" charset="0"/>
                        </a:rPr>
                        <a:t>entre 7 ans</a:t>
                      </a:r>
                      <a:r>
                        <a:rPr lang="fr-FR" sz="1400" baseline="0" noProof="0">
                          <a:latin typeface="+mj-lt"/>
                          <a:cs typeface="Calibri" pitchFamily="34" charset="0"/>
                        </a:rPr>
                        <a:t> </a:t>
                      </a:r>
                      <a:r>
                        <a:rPr lang="fr-FR" sz="1400" noProof="0">
                          <a:latin typeface="+mj-lt"/>
                          <a:cs typeface="Calibri" pitchFamily="34" charset="0"/>
                        </a:rPr>
                        <a:t>et</a:t>
                      </a:r>
                      <a:r>
                        <a:rPr lang="fr-FR" sz="1400" baseline="0" noProof="0">
                          <a:latin typeface="+mj-lt"/>
                          <a:cs typeface="Calibri" pitchFamily="34" charset="0"/>
                        </a:rPr>
                        <a:t> &lt; 8 ans</a:t>
                      </a:r>
                      <a:endParaRPr lang="fr-FR" sz="1400" noProof="0">
                        <a:latin typeface="+mj-lt"/>
                        <a:cs typeface="Calibri" pitchFamily="34" charset="0"/>
                      </a:endParaRPr>
                    </a:p>
                  </a:txBody>
                  <a:tcPr>
                    <a:solidFill>
                      <a:schemeClr val="bg2">
                        <a:lumMod val="20000"/>
                        <a:lumOff val="80000"/>
                      </a:schemeClr>
                    </a:solidFill>
                  </a:tcPr>
                </a:tc>
                <a:tc>
                  <a:txBody>
                    <a:bodyPr/>
                    <a:lstStyle/>
                    <a:p>
                      <a:pPr algn="ctr"/>
                      <a:r>
                        <a:rPr lang="fr-FR" sz="1400" noProof="0" dirty="0">
                          <a:latin typeface="+mj-lt"/>
                          <a:cs typeface="Calibri" pitchFamily="34" charset="0"/>
                        </a:rPr>
                        <a:t>12 semaines</a:t>
                      </a:r>
                    </a:p>
                  </a:txBody>
                  <a:tcPr>
                    <a:solidFill>
                      <a:schemeClr val="bg2">
                        <a:lumMod val="20000"/>
                        <a:lumOff val="80000"/>
                      </a:schemeClr>
                    </a:solidFill>
                  </a:tcPr>
                </a:tc>
                <a:extLst>
                  <a:ext uri="{0D108BD9-81ED-4DB2-BD59-A6C34878D82A}">
                    <a16:rowId xmlns:a16="http://schemas.microsoft.com/office/drawing/2014/main" xmlns="" val="3344073610"/>
                  </a:ext>
                </a:extLst>
              </a:tr>
              <a:tr h="407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aseline="0" noProof="0" dirty="0">
                          <a:latin typeface="+mj-lt"/>
                          <a:cs typeface="Calibri" pitchFamily="34" charset="0"/>
                        </a:rPr>
                        <a:t>à partir de 8 ans</a:t>
                      </a:r>
                      <a:endParaRPr lang="fr-FR" sz="1400" noProof="0" dirty="0">
                        <a:latin typeface="+mj-lt"/>
                        <a:cs typeface="Calibri" pitchFamily="34" charset="0"/>
                      </a:endParaRPr>
                    </a:p>
                  </a:txBody>
                  <a:tcPr>
                    <a:solidFill>
                      <a:schemeClr val="bg2">
                        <a:lumMod val="60000"/>
                        <a:lumOff val="40000"/>
                      </a:schemeClr>
                    </a:solidFill>
                  </a:tcPr>
                </a:tc>
                <a:tc>
                  <a:txBody>
                    <a:bodyPr/>
                    <a:lstStyle/>
                    <a:p>
                      <a:pPr algn="ctr"/>
                      <a:r>
                        <a:rPr lang="fr-FR" sz="1400" noProof="0" dirty="0">
                          <a:latin typeface="+mj-lt"/>
                          <a:cs typeface="Calibri" pitchFamily="34" charset="0"/>
                        </a:rPr>
                        <a:t>13 semaines</a:t>
                      </a:r>
                    </a:p>
                  </a:txBody>
                  <a:tcPr>
                    <a:solidFill>
                      <a:schemeClr val="bg2">
                        <a:lumMod val="60000"/>
                        <a:lumOff val="40000"/>
                      </a:schemeClr>
                    </a:solidFill>
                  </a:tcPr>
                </a:tc>
                <a:extLst>
                  <a:ext uri="{0D108BD9-81ED-4DB2-BD59-A6C34878D82A}">
                    <a16:rowId xmlns:a16="http://schemas.microsoft.com/office/drawing/2014/main" xmlns="" val="1942947076"/>
                  </a:ext>
                </a:extLst>
              </a:tr>
            </a:tbl>
          </a:graphicData>
        </a:graphic>
      </p:graphicFrame>
    </p:spTree>
    <p:extLst>
      <p:ext uri="{BB962C8B-B14F-4D97-AF65-F5344CB8AC3E}">
        <p14:creationId xmlns:p14="http://schemas.microsoft.com/office/powerpoint/2010/main" val="590170955"/>
      </p:ext>
    </p:extLst>
  </p:cSld>
  <p:clrMapOvr>
    <a:masterClrMapping/>
  </p:clrMapOvr>
</p:sld>
</file>

<file path=ppt/theme/theme1.xml><?xml version="1.0" encoding="utf-8"?>
<a:theme xmlns:a="http://schemas.openxmlformats.org/drawingml/2006/main" name="CE_Office Theme w visuals">
  <a:themeElements>
    <a:clrScheme name="CE">
      <a:dk1>
        <a:srgbClr val="4A4A49"/>
      </a:dk1>
      <a:lt1>
        <a:srgbClr val="FFFFFF"/>
      </a:lt1>
      <a:dk2>
        <a:srgbClr val="FF0000"/>
      </a:dk2>
      <a:lt2>
        <a:srgbClr val="EDEDED"/>
      </a:lt2>
      <a:accent1>
        <a:srgbClr val="A62107"/>
      </a:accent1>
      <a:accent2>
        <a:srgbClr val="929497"/>
      </a:accent2>
      <a:accent3>
        <a:srgbClr val="FF0000"/>
      </a:accent3>
      <a:accent4>
        <a:srgbClr val="EDEDED"/>
      </a:accent4>
      <a:accent5>
        <a:srgbClr val="4A4A49"/>
      </a:accent5>
      <a:accent6>
        <a:srgbClr val="FFFFFF"/>
      </a:accent6>
      <a:hlink>
        <a:srgbClr val="FF0000"/>
      </a:hlink>
      <a:folHlink>
        <a:srgbClr val="FF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77F0D3-9384-4107-BD76-93CCB45CED1C}" vid="{56E4C5DD-AC40-431A-9B3B-DAA6BF6478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 P _ G E N E R A L ! 2 4 8 2 6 0 0 . 1 < / d o c u m e n t i d >  
     < s e n d e r i d > G A M A < / s e n d e r i d >  
     < s e n d e r e m a i l > G A E L L E . M A E R T E N @ C L A E Y S E N G E L S . B E < / s e n d e r e m a i l >  
     < l a s t m o d i f i e d > 2 0 2 1 - 1 1 - 1 7 T 1 6 : 1 2 : 0 0 . 0 0 0 0 0 0 0 + 0 1 : 0 0 < / l a s t m o d i f i e d >  
     < d a t a b a s e > P _ G E N E R A L < / d a t a b a s e >  
 < / p r o p e r t i e s > 
</file>

<file path=customXml/itemProps1.xml><?xml version="1.0" encoding="utf-8"?>
<ds:datastoreItem xmlns:ds="http://schemas.openxmlformats.org/officeDocument/2006/customXml" ds:itemID="{4089719E-3033-425E-8436-AFA7A904123B}">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0</TotalTime>
  <Words>4634</Words>
  <Application>Microsoft Office PowerPoint</Application>
  <PresentationFormat>On-screen Show (4:3)</PresentationFormat>
  <Paragraphs>761</Paragraphs>
  <Slides>74</Slides>
  <Notes>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CE_Office Theme w visuals</vt:lpstr>
      <vt:lpstr>Webinaire Randstad  Licenciement année 2021  En 2014, de nouvelles règles en matière de licenciement sont entrées en application. Où en sommes-nous ? </vt:lpstr>
      <vt:lpstr>Aperçu</vt:lpstr>
      <vt:lpstr>1. Quelles sont les règles en matière de licenciement qui sont entrées en application le 1er janvier 2014 ? </vt:lpstr>
      <vt:lpstr>Partie 1 : délais de préavis</vt:lpstr>
      <vt:lpstr>La loi du 26 décembre 2013 introduisant un statut unique entre ouvriers et employés (« LSU »)</vt:lpstr>
      <vt:lpstr>Contrats de travail ayant pris cours à compter du 1er janvier 2014</vt:lpstr>
      <vt:lpstr>PowerPoint Presentation</vt:lpstr>
      <vt:lpstr>Contrats de travail ayant pris cours à compter du 1er janvier 2014</vt:lpstr>
      <vt:lpstr>PowerPoint Presentation</vt:lpstr>
      <vt:lpstr>Contrats de travail ayant pris cours à compter du 1er janvier 2014</vt:lpstr>
      <vt:lpstr>Contrats de travail ayant pris cours à compter du 1er janvier 2014</vt:lpstr>
      <vt:lpstr>Contrats de travail ayant pris cours à compter du 1er janvier 2014</vt:lpstr>
      <vt:lpstr>Contrats de travail à durée déterminée / pour un travail nettement défini</vt:lpstr>
      <vt:lpstr>PowerPoint Presentation</vt:lpstr>
      <vt:lpstr>Contrats de travail ayant pris cours avant le 1er janvier 2014</vt:lpstr>
      <vt:lpstr>Contrats de travail ayant pris cours avant le 1er janvier 2014 – Etape 1</vt:lpstr>
      <vt:lpstr>Contrats de travail ayant pris cours avant le 1er janvier 2014 – Etape 1</vt:lpstr>
      <vt:lpstr>Contrats de travail ayant pris cours avant le 1er janvier 2014 – Etape 1</vt:lpstr>
      <vt:lpstr>Contrats de travail ayant pris cours avant le 1er janvier 2014 – Etape 2</vt:lpstr>
      <vt:lpstr>Exemples (1)</vt:lpstr>
      <vt:lpstr>Exemples (2)</vt:lpstr>
      <vt:lpstr>Exemples (3)</vt:lpstr>
      <vt:lpstr>Partie 2 : Jurisprudence </vt:lpstr>
      <vt:lpstr>Cas particuliers  Le régime transitoire est-il ou non d’application ? </vt:lpstr>
      <vt:lpstr>Cas particuliers  Le régime transitoire est-il ou non d’application ? </vt:lpstr>
      <vt:lpstr>Cas particuliers  Le régime transitoire est-il ou non d’application ? </vt:lpstr>
      <vt:lpstr>Cas particuliers  Le régime transitoire est-il ou non d’application ? </vt:lpstr>
      <vt:lpstr>Une clause sur préavis peut-elle être appliquée dans le cadre du régime transitoire ? </vt:lpstr>
      <vt:lpstr>Une clause sur préavis peut-elle être appliquée dans le cadre du régime transitoire ? </vt:lpstr>
      <vt:lpstr>Une clause sur préavis peut-elle être appliquée dans le cadre du régime transitoire ? </vt:lpstr>
      <vt:lpstr>Une clause sur préavis peut-elle être appliquée dans le cadre du régime transitoire ? </vt:lpstr>
      <vt:lpstr>Une clause sur préavis peut-elle être appliquée dans le cadre du régime transitoire ? </vt:lpstr>
      <vt:lpstr>Une clause sur préavis peut-elle être appliquée dans le cadre du régime transitoire ? </vt:lpstr>
      <vt:lpstr>Quid si la période d’essai n’a pas encore expiré au 31 décembre 2013 ? </vt:lpstr>
      <vt:lpstr>L'ancienneté assimilée en tant que travailleur intérimaire acquise avant le 1er janvier 2014 peut-elle être prise en compte ? </vt:lpstr>
      <vt:lpstr>L'ancienneté assimilée en tant que travailleur intérimaire acquise avant le 1er janvier 2014 peut-elle être prise en compte ? </vt:lpstr>
      <vt:lpstr>Partie 3 : Comment calculer l’indemnité compensatoire de préavis ?</vt:lpstr>
      <vt:lpstr>De quoi se compose la rémunération annuelle brute de référence ?  </vt:lpstr>
      <vt:lpstr>De quoi se compose la rémunération annuelle brute de référence ?  </vt:lpstr>
      <vt:lpstr>PowerPoint Presentation</vt:lpstr>
      <vt:lpstr>PowerPoint Presentation</vt:lpstr>
      <vt:lpstr>     Exemple : rémunération annuelle brute  </vt:lpstr>
      <vt:lpstr>PowerPoint Presentation</vt:lpstr>
      <vt:lpstr>Quid pour un travailleur à temps partiel ?</vt:lpstr>
      <vt:lpstr>2. Dois-je motiver chaque licenciement ? Quand un licenciement est-il « manifestement déraisonnable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GDPR topics</dc:title>
  <dc:creator>Leen Peeters | Claeys &amp; Engels</dc:creator>
  <cp:lastModifiedBy>jvballa</cp:lastModifiedBy>
  <cp:revision>181</cp:revision>
  <dcterms:created xsi:type="dcterms:W3CDTF">2020-11-13T11:43:16Z</dcterms:created>
  <dcterms:modified xsi:type="dcterms:W3CDTF">2021-11-18T14:31:20Z</dcterms:modified>
</cp:coreProperties>
</file>