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27" r:id="rId2"/>
    <p:sldId id="328" r:id="rId3"/>
    <p:sldId id="325" r:id="rId4"/>
    <p:sldId id="329" r:id="rId5"/>
    <p:sldId id="330" r:id="rId6"/>
    <p:sldId id="332" r:id="rId7"/>
    <p:sldId id="331"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6" r:id="rId46"/>
    <p:sldId id="377" r:id="rId47"/>
    <p:sldId id="378" r:id="rId48"/>
    <p:sldId id="379" r:id="rId49"/>
    <p:sldId id="380" r:id="rId50"/>
    <p:sldId id="392" r:id="rId51"/>
    <p:sldId id="390" r:id="rId52"/>
    <p:sldId id="393" r:id="rId53"/>
    <p:sldId id="391" r:id="rId54"/>
    <p:sldId id="389" r:id="rId55"/>
    <p:sldId id="388" r:id="rId56"/>
    <p:sldId id="409" r:id="rId57"/>
    <p:sldId id="408" r:id="rId58"/>
    <p:sldId id="382" r:id="rId59"/>
    <p:sldId id="383" r:id="rId60"/>
    <p:sldId id="395" r:id="rId61"/>
    <p:sldId id="410" r:id="rId62"/>
    <p:sldId id="406" r:id="rId63"/>
    <p:sldId id="396" r:id="rId64"/>
    <p:sldId id="397" r:id="rId65"/>
    <p:sldId id="401" r:id="rId66"/>
    <p:sldId id="400" r:id="rId67"/>
    <p:sldId id="399" r:id="rId68"/>
    <p:sldId id="398" r:id="rId69"/>
    <p:sldId id="402" r:id="rId70"/>
    <p:sldId id="404" r:id="rId71"/>
    <p:sldId id="407" r:id="rId72"/>
    <p:sldId id="323" r:id="rId73"/>
    <p:sldId id="318" r:id="rId74"/>
    <p:sldId id="411"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DED"/>
    <a:srgbClr val="929497"/>
    <a:srgbClr val="4A4A49"/>
    <a:srgbClr val="A62107"/>
    <a:srgbClr val="F3F3F3"/>
    <a:srgbClr val="FEFEFE"/>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4" autoAdjust="0"/>
    <p:restoredTop sz="94712" autoAdjust="0"/>
  </p:normalViewPr>
  <p:slideViewPr>
    <p:cSldViewPr snapToGrid="0" showGuides="1">
      <p:cViewPr varScale="1">
        <p:scale>
          <a:sx n="85" d="100"/>
          <a:sy n="85" d="100"/>
        </p:scale>
        <p:origin x="-810" y="-90"/>
      </p:cViewPr>
      <p:guideLst>
        <p:guide orient="horz" pos="2160"/>
        <p:guide pos="2880"/>
      </p:guideLst>
    </p:cSldViewPr>
  </p:slideViewPr>
  <p:outlineViewPr>
    <p:cViewPr>
      <p:scale>
        <a:sx n="33" d="100"/>
        <a:sy n="33" d="100"/>
      </p:scale>
      <p:origin x="0" y="-1390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just">
              <a:defRPr lang="en-US" sz="1800" kern="1200" dirty="0">
                <a:solidFill>
                  <a:srgbClr val="4A4A49"/>
                </a:solidFill>
                <a:latin typeface="+mn-lt"/>
                <a:ea typeface="+mn-ea"/>
                <a:cs typeface="+mn-cs"/>
              </a:defRPr>
            </a:pPr>
            <a:r>
              <a:rPr lang="en-US" sz="1800" kern="1200" dirty="0">
                <a:solidFill>
                  <a:srgbClr val="4A4A49"/>
                </a:solidFill>
                <a:latin typeface="+mn-lt"/>
                <a:ea typeface="+mn-ea"/>
                <a:cs typeface="+mn-cs"/>
              </a:rPr>
              <a:t>1. </a:t>
            </a:r>
            <a:r>
              <a:rPr lang="en-US" sz="1800" kern="1200" dirty="0" err="1">
                <a:solidFill>
                  <a:srgbClr val="4A4A49"/>
                </a:solidFill>
                <a:latin typeface="+mn-lt"/>
                <a:ea typeface="+mn-ea"/>
                <a:cs typeface="+mn-cs"/>
              </a:rPr>
              <a:t>Vordering</a:t>
            </a:r>
            <a:r>
              <a:rPr lang="en-US" sz="1800" kern="1200" dirty="0">
                <a:solidFill>
                  <a:srgbClr val="4A4A49"/>
                </a:solidFill>
                <a:latin typeface="+mn-lt"/>
                <a:ea typeface="+mn-ea"/>
                <a:cs typeface="+mn-cs"/>
              </a:rPr>
              <a:t> </a:t>
            </a:r>
            <a:r>
              <a:rPr lang="en-US" sz="1800" kern="1200" dirty="0" err="1">
                <a:solidFill>
                  <a:srgbClr val="4A4A49"/>
                </a:solidFill>
                <a:latin typeface="+mn-lt"/>
                <a:ea typeface="+mn-ea"/>
                <a:cs typeface="+mn-cs"/>
              </a:rPr>
              <a:t>gegrond</a:t>
            </a:r>
            <a:r>
              <a:rPr lang="en-US" sz="1800" kern="1200" dirty="0">
                <a:solidFill>
                  <a:srgbClr val="4A4A49"/>
                </a:solidFill>
                <a:latin typeface="+mn-lt"/>
                <a:ea typeface="+mn-ea"/>
                <a:cs typeface="+mn-cs"/>
              </a:rPr>
              <a:t> of </a:t>
            </a:r>
            <a:r>
              <a:rPr lang="en-US" sz="1800" kern="1200" dirty="0" err="1">
                <a:solidFill>
                  <a:srgbClr val="4A4A49"/>
                </a:solidFill>
                <a:latin typeface="+mn-lt"/>
                <a:ea typeface="+mn-ea"/>
                <a:cs typeface="+mn-cs"/>
              </a:rPr>
              <a:t>ongegrond</a:t>
            </a:r>
            <a:endParaRPr lang="en-US" sz="1800" kern="1200" dirty="0">
              <a:solidFill>
                <a:srgbClr val="4A4A49"/>
              </a:solidFill>
              <a:latin typeface="+mn-lt"/>
              <a:ea typeface="+mn-ea"/>
              <a:cs typeface="+mn-cs"/>
            </a:endParaRPr>
          </a:p>
        </c:rich>
      </c:tx>
      <c:layout>
        <c:manualLayout>
          <c:xMode val="edge"/>
          <c:yMode val="edge"/>
          <c:x val="0.10353161664207851"/>
          <c:y val="2.288280604987245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legend>
      <c:legendPos val="r"/>
      <c:overlay val="0"/>
      <c:txPr>
        <a:bodyPr/>
        <a:lstStyle/>
        <a:p>
          <a:pPr>
            <a:defRPr lang="nl-NL" sz="1600" kern="1200">
              <a:solidFill>
                <a:srgbClr val="4A4A49"/>
              </a:solidFill>
              <a:latin typeface="+mn-lt"/>
              <a:ea typeface="+mn-ea"/>
              <a:cs typeface="+mn-cs"/>
            </a:defRPr>
          </a:pPr>
          <a:endParaRPr lang="nl-BE"/>
        </a:p>
      </c:txPr>
    </c:legend>
    <c:plotVisOnly val="1"/>
    <c:dispBlanksAs val="gap"/>
    <c:showDLblsOverMax val="0"/>
  </c:chart>
  <c:txPr>
    <a:bodyPr/>
    <a:lstStyle/>
    <a:p>
      <a:pPr>
        <a:defRPr sz="1800"/>
      </a:pPr>
      <a:endParaRPr lang="nl-B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just">
              <a:defRPr lang="en-US" sz="1800" kern="1200" dirty="0">
                <a:solidFill>
                  <a:srgbClr val="4A4A49"/>
                </a:solidFill>
                <a:latin typeface="+mn-lt"/>
                <a:ea typeface="+mn-ea"/>
                <a:cs typeface="+mn-cs"/>
              </a:defRPr>
            </a:pPr>
            <a:r>
              <a:rPr lang="en-US" sz="1800" kern="1200" dirty="0">
                <a:solidFill>
                  <a:srgbClr val="4A4A49"/>
                </a:solidFill>
                <a:latin typeface="+mn-lt"/>
                <a:ea typeface="+mn-ea"/>
                <a:cs typeface="+mn-cs"/>
              </a:rPr>
              <a:t>1. </a:t>
            </a:r>
            <a:r>
              <a:rPr lang="en-US" sz="1800" kern="1200" dirty="0" err="1">
                <a:solidFill>
                  <a:srgbClr val="4A4A49"/>
                </a:solidFill>
                <a:latin typeface="+mn-lt"/>
                <a:ea typeface="+mn-ea"/>
                <a:cs typeface="+mn-cs"/>
              </a:rPr>
              <a:t>Vordering</a:t>
            </a:r>
            <a:r>
              <a:rPr lang="en-US" sz="1800" kern="1200" dirty="0">
                <a:solidFill>
                  <a:srgbClr val="4A4A49"/>
                </a:solidFill>
                <a:latin typeface="+mn-lt"/>
                <a:ea typeface="+mn-ea"/>
                <a:cs typeface="+mn-cs"/>
              </a:rPr>
              <a:t> </a:t>
            </a:r>
            <a:r>
              <a:rPr lang="en-US" sz="1800" kern="1200" dirty="0" err="1">
                <a:solidFill>
                  <a:srgbClr val="4A4A49"/>
                </a:solidFill>
                <a:latin typeface="+mn-lt"/>
                <a:ea typeface="+mn-ea"/>
                <a:cs typeface="+mn-cs"/>
              </a:rPr>
              <a:t>gegrond</a:t>
            </a:r>
            <a:r>
              <a:rPr lang="en-US" sz="1800" kern="1200" dirty="0">
                <a:solidFill>
                  <a:srgbClr val="4A4A49"/>
                </a:solidFill>
                <a:latin typeface="+mn-lt"/>
                <a:ea typeface="+mn-ea"/>
                <a:cs typeface="+mn-cs"/>
              </a:rPr>
              <a:t> of </a:t>
            </a:r>
            <a:r>
              <a:rPr lang="en-US" sz="1800" kern="1200" dirty="0" err="1">
                <a:solidFill>
                  <a:srgbClr val="4A4A49"/>
                </a:solidFill>
                <a:latin typeface="+mn-lt"/>
                <a:ea typeface="+mn-ea"/>
                <a:cs typeface="+mn-cs"/>
              </a:rPr>
              <a:t>ongegrond</a:t>
            </a:r>
            <a:endParaRPr lang="en-US" sz="1800" kern="1200" dirty="0">
              <a:solidFill>
                <a:srgbClr val="4A4A49"/>
              </a:solidFill>
              <a:latin typeface="+mn-lt"/>
              <a:ea typeface="+mn-ea"/>
              <a:cs typeface="+mn-cs"/>
            </a:endParaRPr>
          </a:p>
        </c:rich>
      </c:tx>
      <c:layout>
        <c:manualLayout>
          <c:xMode val="edge"/>
          <c:yMode val="edge"/>
          <c:x val="0.10353161664207851"/>
          <c:y val="2.288280604987245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legend>
      <c:legendPos val="r"/>
      <c:overlay val="0"/>
      <c:txPr>
        <a:bodyPr/>
        <a:lstStyle/>
        <a:p>
          <a:pPr>
            <a:defRPr lang="nl-NL" sz="1600" kern="1200">
              <a:solidFill>
                <a:srgbClr val="4A4A49"/>
              </a:solidFill>
              <a:latin typeface="+mn-lt"/>
              <a:ea typeface="+mn-ea"/>
              <a:cs typeface="+mn-cs"/>
            </a:defRPr>
          </a:pPr>
          <a:endParaRPr lang="nl-BE"/>
        </a:p>
      </c:txPr>
    </c:legend>
    <c:plotVisOnly val="1"/>
    <c:dispBlanksAs val="gap"/>
    <c:showDLblsOverMax val="0"/>
  </c:chart>
  <c:txPr>
    <a:bodyPr/>
    <a:lstStyle/>
    <a:p>
      <a:pPr>
        <a:defRPr sz="1800"/>
      </a:pPr>
      <a:endParaRPr lang="nl-B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just">
              <a:defRPr lang="en-US" sz="1800" kern="1200" dirty="0">
                <a:solidFill>
                  <a:srgbClr val="4A4A49"/>
                </a:solidFill>
                <a:latin typeface="+mn-lt"/>
                <a:ea typeface="+mn-ea"/>
                <a:cs typeface="+mn-cs"/>
              </a:defRPr>
            </a:pPr>
            <a:r>
              <a:rPr lang="en-US" sz="1800" kern="1200" dirty="0">
                <a:solidFill>
                  <a:srgbClr val="4A4A49"/>
                </a:solidFill>
                <a:latin typeface="+mn-lt"/>
                <a:ea typeface="+mn-ea"/>
                <a:cs typeface="+mn-cs"/>
              </a:rPr>
              <a:t>1. </a:t>
            </a:r>
            <a:r>
              <a:rPr lang="en-US" sz="1800" kern="1200" dirty="0" err="1">
                <a:solidFill>
                  <a:srgbClr val="4A4A49"/>
                </a:solidFill>
                <a:latin typeface="+mn-lt"/>
                <a:ea typeface="+mn-ea"/>
                <a:cs typeface="+mn-cs"/>
              </a:rPr>
              <a:t>Vordering</a:t>
            </a:r>
            <a:r>
              <a:rPr lang="en-US" sz="1800" kern="1200" dirty="0">
                <a:solidFill>
                  <a:srgbClr val="4A4A49"/>
                </a:solidFill>
                <a:latin typeface="+mn-lt"/>
                <a:ea typeface="+mn-ea"/>
                <a:cs typeface="+mn-cs"/>
              </a:rPr>
              <a:t> </a:t>
            </a:r>
            <a:r>
              <a:rPr lang="en-US" sz="1800" kern="1200" dirty="0" err="1">
                <a:solidFill>
                  <a:srgbClr val="4A4A49"/>
                </a:solidFill>
                <a:latin typeface="+mn-lt"/>
                <a:ea typeface="+mn-ea"/>
                <a:cs typeface="+mn-cs"/>
              </a:rPr>
              <a:t>gegrond</a:t>
            </a:r>
            <a:r>
              <a:rPr lang="en-US" sz="1800" kern="1200" dirty="0">
                <a:solidFill>
                  <a:srgbClr val="4A4A49"/>
                </a:solidFill>
                <a:latin typeface="+mn-lt"/>
                <a:ea typeface="+mn-ea"/>
                <a:cs typeface="+mn-cs"/>
              </a:rPr>
              <a:t> of </a:t>
            </a:r>
            <a:r>
              <a:rPr lang="en-US" sz="1800" kern="1200" dirty="0" err="1">
                <a:solidFill>
                  <a:srgbClr val="4A4A49"/>
                </a:solidFill>
                <a:latin typeface="+mn-lt"/>
                <a:ea typeface="+mn-ea"/>
                <a:cs typeface="+mn-cs"/>
              </a:rPr>
              <a:t>ongegrond</a:t>
            </a:r>
            <a:endParaRPr lang="en-US" sz="1800" kern="1200" dirty="0">
              <a:solidFill>
                <a:srgbClr val="4A4A49"/>
              </a:solidFill>
              <a:latin typeface="+mn-lt"/>
              <a:ea typeface="+mn-ea"/>
              <a:cs typeface="+mn-cs"/>
            </a:endParaRPr>
          </a:p>
        </c:rich>
      </c:tx>
      <c:layout>
        <c:manualLayout>
          <c:xMode val="edge"/>
          <c:yMode val="edge"/>
          <c:x val="0.10353161664207851"/>
          <c:y val="2.288280604987245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legend>
      <c:legendPos val="r"/>
      <c:overlay val="0"/>
      <c:txPr>
        <a:bodyPr/>
        <a:lstStyle/>
        <a:p>
          <a:pPr>
            <a:defRPr lang="nl-NL" sz="1600" kern="1200">
              <a:solidFill>
                <a:srgbClr val="4A4A49"/>
              </a:solidFill>
              <a:latin typeface="+mn-lt"/>
              <a:ea typeface="+mn-ea"/>
              <a:cs typeface="+mn-cs"/>
            </a:defRPr>
          </a:pPr>
          <a:endParaRPr lang="nl-BE"/>
        </a:p>
      </c:txPr>
    </c:legend>
    <c:plotVisOnly val="1"/>
    <c:dispBlanksAs val="gap"/>
    <c:showDLblsOverMax val="0"/>
  </c:chart>
  <c:txPr>
    <a:bodyPr/>
    <a:lstStyle/>
    <a:p>
      <a:pPr>
        <a:defRPr sz="1800"/>
      </a:pPr>
      <a:endParaRPr lang="nl-BE"/>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4.png"/></Relationships>
</file>

<file path=ppt/drawings/_rels/drawing3.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ontent Placeholder 6">
          <a:extLst xmlns:a="http://schemas.openxmlformats.org/drawingml/2006/main">
            <a:ext uri="{FF2B5EF4-FFF2-40B4-BE49-F238E27FC236}">
              <a16:creationId xmlns="" xmlns:a16="http://schemas.microsoft.com/office/drawing/2014/main" id="{3B96ACCA-FCE2-4D32-8998-418F3D2237FD}"/>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bwMode="gray">
        <a:xfrm xmlns:a="http://schemas.openxmlformats.org/drawingml/2006/main">
          <a:off x="0" y="0"/>
          <a:ext cx="6565669" cy="382037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3" name="Content Placeholder 6">
          <a:extLst xmlns:a="http://schemas.openxmlformats.org/drawingml/2006/main">
            <a:ext uri="{FF2B5EF4-FFF2-40B4-BE49-F238E27FC236}">
              <a16:creationId xmlns="" xmlns:a16="http://schemas.microsoft.com/office/drawing/2014/main" id="{87089F32-4426-4327-9E74-232B7C9E8F94}"/>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bwMode="gray">
        <a:xfrm xmlns:a="http://schemas.openxmlformats.org/drawingml/2006/main">
          <a:off x="573088" y="1248872"/>
          <a:ext cx="8153400" cy="484126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6" name="Content Placeholder 6">
          <a:extLst xmlns:a="http://schemas.openxmlformats.org/drawingml/2006/main">
            <a:ext uri="{FF2B5EF4-FFF2-40B4-BE49-F238E27FC236}">
              <a16:creationId xmlns="" xmlns:a16="http://schemas.microsoft.com/office/drawing/2014/main" id="{25E7F3E5-801D-464F-B6D2-FBEB4042E362}"/>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bwMode="gray">
        <a:xfrm xmlns:a="http://schemas.openxmlformats.org/drawingml/2006/main">
          <a:off x="443217" y="1359483"/>
          <a:ext cx="8283271" cy="454872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8"/>
            <a:ext cx="3037840" cy="466434"/>
          </a:xfrm>
          <a:prstGeom prst="rect">
            <a:avLst/>
          </a:prstGeom>
        </p:spPr>
        <p:txBody>
          <a:bodyPr vert="horz" lIns="93174" tIns="46587" rIns="93174" bIns="46587" rtlCol="0" anchor="b"/>
          <a:lstStyle>
            <a:lvl1pPr algn="r">
              <a:defRPr sz="1200"/>
            </a:lvl1pPr>
          </a:lstStyle>
          <a:p>
            <a:fld id="{1B9BCCE4-426A-4227-80A5-DD73206BBCA9}" type="slidenum">
              <a:rPr lang="nl-NL" sz="1000">
                <a:solidFill>
                  <a:srgbClr val="4A4A49"/>
                </a:solidFill>
                <a:latin typeface="Arial" panose="020B0604020202020204" pitchFamily="34" charset="0"/>
                <a:cs typeface="Arial" panose="020B0604020202020204" pitchFamily="34" charset="0"/>
              </a:rPr>
              <a:t>‹#›</a:t>
            </a:fld>
            <a:endParaRPr lang="nl-NL" sz="1000">
              <a:solidFill>
                <a:srgbClr val="4A4A49"/>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829968"/>
            <a:ext cx="3037840" cy="466434"/>
          </a:xfrm>
          <a:prstGeom prst="rect">
            <a:avLst/>
          </a:prstGeom>
        </p:spPr>
        <p:txBody>
          <a:bodyPr vert="horz" lIns="93174" tIns="46587" rIns="93174" bIns="46587" rtlCol="0" anchor="b"/>
          <a:lstStyle>
            <a:lvl1pPr algn="l">
              <a:defRPr sz="1200"/>
            </a:lvl1pPr>
          </a:lstStyle>
          <a:p>
            <a:endParaRPr lang="nl-NL" sz="1000">
              <a:solidFill>
                <a:srgbClr val="4A4A49"/>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7" rIns="93174" bIns="46587" rtlCol="0"/>
          <a:lstStyle>
            <a:lvl1pPr algn="r">
              <a:defRPr sz="1200"/>
            </a:lvl1pPr>
          </a:lstStyle>
          <a:p>
            <a:fld id="{7CA7019B-5539-4ABB-83E2-64992A31328D}" type="datetimeFigureOut">
              <a:rPr lang="nl-NL" sz="1000">
                <a:solidFill>
                  <a:srgbClr val="4A4A49"/>
                </a:solidFill>
                <a:latin typeface="Arial" panose="020B0604020202020204" pitchFamily="34" charset="0"/>
                <a:cs typeface="Arial" panose="020B0604020202020204" pitchFamily="34" charset="0"/>
              </a:rPr>
              <a:t>24-11-2021</a:t>
            </a:fld>
            <a:endParaRPr lang="nl-NL" sz="1000" dirty="0">
              <a:solidFill>
                <a:srgbClr val="4A4A49"/>
              </a:solidFill>
              <a:latin typeface="Arial" panose="020B0604020202020204" pitchFamily="34" charset="0"/>
              <a:cs typeface="Arial" panose="020B0604020202020204" pitchFamily="34" charset="0"/>
            </a:endParaRPr>
          </a:p>
        </p:txBody>
      </p:sp>
      <p:sp>
        <p:nvSpPr>
          <p:cNvPr id="2" name="Header Placeholder 1"/>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200"/>
            </a:lvl1pPr>
          </a:lstStyle>
          <a:p>
            <a:endParaRPr lang="nl-NL" sz="1000" dirty="0">
              <a:solidFill>
                <a:srgbClr val="4A4A4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45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7" rIns="93174" bIns="46587" rtlCol="0"/>
          <a:lstStyle>
            <a:lvl1pPr algn="l">
              <a:defRPr sz="1000">
                <a:solidFill>
                  <a:srgbClr val="4A4A49"/>
                </a:solidFill>
                <a:latin typeface="Arial" panose="020B0604020202020204" pitchFamily="34" charset="0"/>
                <a:cs typeface="Arial" panose="020B0604020202020204" pitchFamily="34" charset="0"/>
              </a:defRPr>
            </a:lvl1pPr>
          </a:lstStyle>
          <a:p>
            <a:endParaRPr lang="nl-BE"/>
          </a:p>
        </p:txBody>
      </p:sp>
      <p:sp>
        <p:nvSpPr>
          <p:cNvPr id="3" name="Date Placeholder 2"/>
          <p:cNvSpPr>
            <a:spLocks noGrp="1"/>
          </p:cNvSpPr>
          <p:nvPr>
            <p:ph type="dt" idx="1"/>
          </p:nvPr>
        </p:nvSpPr>
        <p:spPr>
          <a:xfrm>
            <a:off x="3970938" y="0"/>
            <a:ext cx="3037840" cy="466434"/>
          </a:xfrm>
          <a:prstGeom prst="rect">
            <a:avLst/>
          </a:prstGeom>
        </p:spPr>
        <p:txBody>
          <a:bodyPr vert="horz" lIns="93174" tIns="46587" rIns="93174" bIns="46587" rtlCol="0"/>
          <a:lstStyle>
            <a:lvl1pPr algn="r">
              <a:defRPr sz="1000">
                <a:solidFill>
                  <a:srgbClr val="4A4A49"/>
                </a:solidFill>
                <a:latin typeface="Arial" panose="020B0604020202020204" pitchFamily="34" charset="0"/>
                <a:cs typeface="Arial" panose="020B0604020202020204" pitchFamily="34" charset="0"/>
              </a:defRPr>
            </a:lvl1pPr>
          </a:lstStyle>
          <a:p>
            <a:fld id="{DEAB4472-A5BE-402B-826D-B72B957B7A3B}" type="datetimeFigureOut">
              <a:rPr lang="nl-BE" smtClean="0"/>
              <a:pPr/>
              <a:t>24/11/2021</a:t>
            </a:fld>
            <a:endParaRPr lang="nl-BE"/>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4" tIns="46587" rIns="93174" bIns="46587" rtlCol="0" anchor="ctr"/>
          <a:lstStyle/>
          <a:p>
            <a:endParaRPr lang="nl-BE"/>
          </a:p>
        </p:txBody>
      </p:sp>
      <p:sp>
        <p:nvSpPr>
          <p:cNvPr id="5" name="Notes Placeholder 4"/>
          <p:cNvSpPr>
            <a:spLocks noGrp="1"/>
          </p:cNvSpPr>
          <p:nvPr>
            <p:ph type="body" sz="quarter" idx="3"/>
          </p:nvPr>
        </p:nvSpPr>
        <p:spPr>
          <a:xfrm>
            <a:off x="561201" y="4473892"/>
            <a:ext cx="5888000" cy="4237179"/>
          </a:xfrm>
          <a:prstGeom prst="rect">
            <a:avLst/>
          </a:prstGeom>
        </p:spPr>
        <p:txBody>
          <a:bodyPr vert="horz" lIns="93174" tIns="46587" rIns="93174" bIns="4658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6" name="Footer Placeholder 5"/>
          <p:cNvSpPr>
            <a:spLocks noGrp="1"/>
          </p:cNvSpPr>
          <p:nvPr>
            <p:ph type="ftr" sz="quarter" idx="4"/>
          </p:nvPr>
        </p:nvSpPr>
        <p:spPr>
          <a:xfrm>
            <a:off x="0" y="8829968"/>
            <a:ext cx="3037840" cy="466434"/>
          </a:xfrm>
          <a:prstGeom prst="rect">
            <a:avLst/>
          </a:prstGeom>
        </p:spPr>
        <p:txBody>
          <a:bodyPr vert="horz" lIns="93174" tIns="46587" rIns="93174" bIns="46587" rtlCol="0" anchor="b"/>
          <a:lstStyle>
            <a:lvl1pPr algn="l">
              <a:defRPr sz="1000">
                <a:solidFill>
                  <a:srgbClr val="4A4A49"/>
                </a:solidFill>
                <a:latin typeface="Arial" panose="020B0604020202020204" pitchFamily="34" charset="0"/>
                <a:cs typeface="Arial" panose="020B0604020202020204" pitchFamily="34" charset="0"/>
              </a:defRPr>
            </a:lvl1pPr>
          </a:lstStyle>
          <a:p>
            <a:endParaRPr lang="nl-BE"/>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4" tIns="46587" rIns="93174" bIns="46587" rtlCol="0" anchor="b"/>
          <a:lstStyle>
            <a:lvl1pPr algn="r">
              <a:defRPr sz="1000">
                <a:solidFill>
                  <a:srgbClr val="4A4A49"/>
                </a:solidFill>
                <a:latin typeface="Arial" panose="020B0604020202020204" pitchFamily="34" charset="0"/>
                <a:cs typeface="Arial" panose="020B0604020202020204" pitchFamily="34" charset="0"/>
              </a:defRPr>
            </a:lvl1pPr>
          </a:lstStyle>
          <a:p>
            <a:fld id="{A7F38670-F218-41B0-97D7-A0EFBDCDFAA5}" type="slidenum">
              <a:rPr lang="nl-BE" smtClean="0"/>
              <a:pPr/>
              <a:t>‹#›</a:t>
            </a:fld>
            <a:endParaRPr lang="nl-BE"/>
          </a:p>
        </p:txBody>
      </p:sp>
    </p:spTree>
    <p:extLst>
      <p:ext uri="{BB962C8B-B14F-4D97-AF65-F5344CB8AC3E}">
        <p14:creationId xmlns:p14="http://schemas.microsoft.com/office/powerpoint/2010/main" val="841876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180975" indent="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361950" indent="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541338" indent="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722313" indent="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00090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99385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1 speak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521494" y="1098000"/>
            <a:ext cx="4050506" cy="3160246"/>
          </a:xfrm>
        </p:spPr>
        <p:txBody>
          <a:bodyPr anchor="b">
            <a:normAutofit/>
          </a:bodyPr>
          <a:lstStyle>
            <a:lvl1pPr algn="l">
              <a:defRPr sz="5000" b="1">
                <a:solidFill>
                  <a:srgbClr val="FF0000"/>
                </a:solidFill>
              </a:defRPr>
            </a:lvl1pPr>
          </a:lstStyle>
          <a:p>
            <a:r>
              <a:rPr lang="en-US"/>
              <a:t>Click to edit Master title style</a:t>
            </a:r>
            <a:endParaRPr lang="en-GB" dirty="0"/>
          </a:p>
        </p:txBody>
      </p:sp>
      <p:sp>
        <p:nvSpPr>
          <p:cNvPr id="3" name="Subtitle 2"/>
          <p:cNvSpPr>
            <a:spLocks noGrp="1"/>
          </p:cNvSpPr>
          <p:nvPr>
            <p:ph type="subTitle" idx="1"/>
          </p:nvPr>
        </p:nvSpPr>
        <p:spPr bwMode="gray">
          <a:xfrm>
            <a:off x="521494" y="368301"/>
            <a:ext cx="8101013" cy="576000"/>
          </a:xfrm>
        </p:spPr>
        <p:txBody>
          <a:bodyPr>
            <a:normAutofit/>
          </a:bodyPr>
          <a:lstStyle>
            <a:lvl1pPr marL="0" indent="0" algn="l">
              <a:lnSpc>
                <a:spcPct val="90000"/>
              </a:lnSpc>
              <a:spcAft>
                <a:spcPts val="0"/>
              </a:spcAft>
              <a:buNone/>
              <a:defRPr sz="2800" b="1">
                <a:solidFill>
                  <a:srgbClr val="92949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11" name="Text Placeholder 10"/>
          <p:cNvSpPr>
            <a:spLocks noGrp="1"/>
          </p:cNvSpPr>
          <p:nvPr>
            <p:ph type="body" sz="quarter" idx="10"/>
          </p:nvPr>
        </p:nvSpPr>
        <p:spPr bwMode="gray">
          <a:xfrm>
            <a:off x="521494" y="5060577"/>
            <a:ext cx="4050506" cy="914400"/>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8" name="Picture Placeholder 7"/>
          <p:cNvSpPr>
            <a:spLocks noGrp="1"/>
          </p:cNvSpPr>
          <p:nvPr>
            <p:ph type="pic" sz="quarter" idx="13"/>
          </p:nvPr>
        </p:nvSpPr>
        <p:spPr>
          <a:xfrm>
            <a:off x="4868146" y="1557777"/>
            <a:ext cx="3960000" cy="3960000"/>
          </a:xfrm>
        </p:spPr>
        <p:txBody>
          <a:bodyPr anchor="t"/>
          <a:lstStyle>
            <a:lvl1pPr marL="0" indent="0" algn="ctr">
              <a:buNone/>
              <a:defRPr/>
            </a:lvl1pPr>
          </a:lstStyle>
          <a:p>
            <a:r>
              <a:rPr lang="en-US" noProof="0"/>
              <a:t>Click icon to add picture</a:t>
            </a:r>
            <a:endParaRPr lang="en-GB" noProof="0" dirty="0"/>
          </a:p>
        </p:txBody>
      </p:sp>
      <p:sp>
        <p:nvSpPr>
          <p:cNvPr id="4" name="Slide Number Placeholder 3">
            <a:extLst>
              <a:ext uri="{FF2B5EF4-FFF2-40B4-BE49-F238E27FC236}">
                <a16:creationId xmlns="" xmlns:a16="http://schemas.microsoft.com/office/drawing/2014/main" id="{FACBB446-AD73-47F3-AC26-697F949D8012}"/>
              </a:ext>
            </a:extLst>
          </p:cNvPr>
          <p:cNvSpPr>
            <a:spLocks noGrp="1"/>
          </p:cNvSpPr>
          <p:nvPr>
            <p:ph type="sldNum" sz="quarter" idx="14"/>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2725976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idx="1"/>
          </p:nvPr>
        </p:nvSpPr>
        <p:spPr bwMode="gray">
          <a:xfrm>
            <a:off x="521496" y="1854436"/>
            <a:ext cx="8154192" cy="4283875"/>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21495" y="368305"/>
            <a:ext cx="8154192" cy="577097"/>
          </a:xfrm>
        </p:spPr>
        <p:txBody>
          <a:bodyPr/>
          <a:lstStyle>
            <a:lvl1pPr>
              <a:defRPr>
                <a:solidFill>
                  <a:srgbClr val="FF0000"/>
                </a:solidFill>
              </a:defRPr>
            </a:lvl1pPr>
          </a:lstStyle>
          <a:p>
            <a:r>
              <a:rPr lang="en-US"/>
              <a:t>Click to edit Master title style</a:t>
            </a:r>
            <a:endParaRPr lang="en-GB" dirty="0"/>
          </a:p>
        </p:txBody>
      </p:sp>
      <p:sp>
        <p:nvSpPr>
          <p:cNvPr id="9" name="Subtitle 2"/>
          <p:cNvSpPr>
            <a:spLocks noGrp="1"/>
          </p:cNvSpPr>
          <p:nvPr>
            <p:ph type="subTitle" idx="11"/>
          </p:nvPr>
        </p:nvSpPr>
        <p:spPr bwMode="gray">
          <a:xfrm>
            <a:off x="521495" y="1129846"/>
            <a:ext cx="8154000" cy="576000"/>
          </a:xfrm>
        </p:spPr>
        <p:txBody>
          <a:bodyPr>
            <a:normAutofit/>
          </a:bodyPr>
          <a:lstStyle>
            <a:lvl1pPr marL="0" indent="0" algn="l">
              <a:lnSpc>
                <a:spcPct val="90000"/>
              </a:lnSpc>
              <a:spcAft>
                <a:spcPts val="0"/>
              </a:spcAft>
              <a:buNone/>
              <a:defRPr sz="2000" b="1">
                <a:solidFill>
                  <a:srgbClr val="A6210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07615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centere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idx="1"/>
          </p:nvPr>
        </p:nvSpPr>
        <p:spPr bwMode="gray">
          <a:xfrm>
            <a:off x="521496" y="1278000"/>
            <a:ext cx="8154192" cy="4860000"/>
          </a:xfrm>
        </p:spPr>
        <p:txBody>
          <a:bodyPr anchor="t"/>
          <a:lstStyle>
            <a:lvl1pPr marL="0" indent="0" algn="ctr">
              <a:lnSpc>
                <a:spcPct val="100000"/>
              </a:lnSpc>
              <a:spcBef>
                <a:spcPts val="0"/>
              </a:spcBef>
              <a:spcAft>
                <a:spcPts val="600"/>
              </a:spcAft>
              <a:buFontTx/>
              <a:buNone/>
              <a:defRPr>
                <a:solidFill>
                  <a:srgbClr val="4A4A49"/>
                </a:solidFill>
              </a:defRPr>
            </a:lvl1pPr>
            <a:lvl2pPr marL="179387" indent="0" algn="ctr">
              <a:lnSpc>
                <a:spcPct val="100000"/>
              </a:lnSpc>
              <a:spcBef>
                <a:spcPts val="0"/>
              </a:spcBef>
              <a:spcAft>
                <a:spcPts val="600"/>
              </a:spcAft>
              <a:buFontTx/>
              <a:buNone/>
              <a:defRPr>
                <a:solidFill>
                  <a:srgbClr val="4A4A49"/>
                </a:solidFill>
              </a:defRPr>
            </a:lvl2pPr>
            <a:lvl3pPr marL="358775" indent="0" algn="ctr">
              <a:lnSpc>
                <a:spcPct val="100000"/>
              </a:lnSpc>
              <a:spcBef>
                <a:spcPts val="0"/>
              </a:spcBef>
              <a:spcAft>
                <a:spcPts val="600"/>
              </a:spcAft>
              <a:buFontTx/>
              <a:buNone/>
              <a:defRPr>
                <a:solidFill>
                  <a:srgbClr val="4A4A49"/>
                </a:solidFill>
              </a:defRPr>
            </a:lvl3pPr>
            <a:lvl4pPr marL="538162" indent="0" algn="ctr">
              <a:lnSpc>
                <a:spcPct val="100000"/>
              </a:lnSpc>
              <a:spcBef>
                <a:spcPts val="0"/>
              </a:spcBef>
              <a:spcAft>
                <a:spcPts val="600"/>
              </a:spcAft>
              <a:buClr>
                <a:srgbClr val="4A4A49"/>
              </a:buClr>
              <a:buFontTx/>
              <a:buNone/>
              <a:defRPr sz="1400">
                <a:solidFill>
                  <a:srgbClr val="4A4A49"/>
                </a:solidFill>
              </a:defRPr>
            </a:lvl4pPr>
            <a:lvl5pPr marL="717550" indent="0" algn="ctr">
              <a:lnSpc>
                <a:spcPct val="100000"/>
              </a:lnSpc>
              <a:spcBef>
                <a:spcPts val="0"/>
              </a:spcBef>
              <a:spcAft>
                <a:spcPts val="600"/>
              </a:spcAft>
              <a:buClr>
                <a:srgbClr val="4A4A49"/>
              </a:buClr>
              <a:buFontTx/>
              <a:buNone/>
              <a:defRPr sz="1400">
                <a:solidFill>
                  <a:srgbClr val="4A4A49"/>
                </a:solidFill>
              </a:defRPr>
            </a:lvl5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92969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amp; 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03FAF12-7725-4B65-8689-067CA4F24F25}" type="slidenum">
              <a:rPr lang="nl-NL" smtClean="0"/>
              <a:pPr/>
              <a:t>‹#›</a:t>
            </a:fld>
            <a:endParaRPr lang="nl-NL"/>
          </a:p>
        </p:txBody>
      </p:sp>
      <p:sp>
        <p:nvSpPr>
          <p:cNvPr id="4" name="Content Placeholder 3"/>
          <p:cNvSpPr>
            <a:spLocks noGrp="1"/>
          </p:cNvSpPr>
          <p:nvPr>
            <p:ph sz="half" idx="2"/>
          </p:nvPr>
        </p:nvSpPr>
        <p:spPr bwMode="gray">
          <a:xfrm>
            <a:off x="4625689" y="1098000"/>
            <a:ext cx="4050000" cy="5040313"/>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2"/>
          <p:cNvSpPr>
            <a:spLocks noGrp="1"/>
          </p:cNvSpPr>
          <p:nvPr>
            <p:ph sz="half" idx="1"/>
          </p:nvPr>
        </p:nvSpPr>
        <p:spPr bwMode="gray">
          <a:xfrm>
            <a:off x="521494" y="1098000"/>
            <a:ext cx="4050506"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21497" y="368305"/>
            <a:ext cx="8154192" cy="577097"/>
          </a:xfrm>
        </p:spPr>
        <p:txBody>
          <a:bodyPr/>
          <a:lstStyle/>
          <a:p>
            <a:r>
              <a:rPr lang="en-US"/>
              <a:t>Click to edit Master title style</a:t>
            </a:r>
            <a:endParaRPr lang="en-GB" dirty="0"/>
          </a:p>
        </p:txBody>
      </p:sp>
    </p:spTree>
    <p:extLst>
      <p:ext uri="{BB962C8B-B14F-4D97-AF65-F5344CB8AC3E}">
        <p14:creationId xmlns:p14="http://schemas.microsoft.com/office/powerpoint/2010/main" val="218845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wo Content - text &amp; imag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03FAF12-7725-4B65-8689-067CA4F24F25}" type="slidenum">
              <a:rPr lang="nl-NL" smtClean="0"/>
              <a:pPr/>
              <a:t>‹#›</a:t>
            </a:fld>
            <a:endParaRPr lang="nl-NL"/>
          </a:p>
        </p:txBody>
      </p:sp>
      <p:sp>
        <p:nvSpPr>
          <p:cNvPr id="7" name="Picture Placeholder 6"/>
          <p:cNvSpPr>
            <a:spLocks noGrp="1"/>
          </p:cNvSpPr>
          <p:nvPr>
            <p:ph type="pic" sz="quarter" idx="11"/>
          </p:nvPr>
        </p:nvSpPr>
        <p:spPr>
          <a:xfrm>
            <a:off x="4572000" y="1098550"/>
            <a:ext cx="4564063" cy="5040313"/>
          </a:xfrm>
        </p:spPr>
        <p:txBody>
          <a:bodyPr anchor="t"/>
          <a:lstStyle>
            <a:lvl1pPr marL="0" indent="0" algn="ctr">
              <a:buNone/>
              <a:defRPr/>
            </a:lvl1pPr>
          </a:lstStyle>
          <a:p>
            <a:r>
              <a:rPr lang="en-US"/>
              <a:t>Click icon to add picture</a:t>
            </a:r>
            <a:endParaRPr lang="nl-NL" dirty="0"/>
          </a:p>
        </p:txBody>
      </p:sp>
      <p:sp>
        <p:nvSpPr>
          <p:cNvPr id="3" name="Content Placeholder 2"/>
          <p:cNvSpPr>
            <a:spLocks noGrp="1"/>
          </p:cNvSpPr>
          <p:nvPr>
            <p:ph sz="half" idx="1"/>
          </p:nvPr>
        </p:nvSpPr>
        <p:spPr bwMode="gray">
          <a:xfrm>
            <a:off x="521494" y="1098000"/>
            <a:ext cx="4050506"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a:xfrm>
            <a:off x="521497" y="368305"/>
            <a:ext cx="8154192" cy="577097"/>
          </a:xfrm>
        </p:spPr>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138417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wo Content - image &amp; tex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sz="half" idx="1"/>
          </p:nvPr>
        </p:nvSpPr>
        <p:spPr bwMode="gray">
          <a:xfrm>
            <a:off x="4624431" y="1098551"/>
            <a:ext cx="4050506"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0" y="1098551"/>
            <a:ext cx="4564063" cy="5040313"/>
          </a:xfrm>
        </p:spPr>
        <p:txBody>
          <a:bodyPr anchor="t"/>
          <a:lstStyle>
            <a:lvl1pPr marL="0" indent="0" algn="ctr">
              <a:buNone/>
              <a:defRPr/>
            </a:lvl1pPr>
          </a:lstStyle>
          <a:p>
            <a:r>
              <a:rPr lang="en-US"/>
              <a:t>Click icon to add picture</a:t>
            </a:r>
            <a:endParaRPr lang="nl-NL" dirty="0"/>
          </a:p>
        </p:txBody>
      </p:sp>
      <p:sp>
        <p:nvSpPr>
          <p:cNvPr id="2" name="Title 1"/>
          <p:cNvSpPr>
            <a:spLocks noGrp="1"/>
          </p:cNvSpPr>
          <p:nvPr>
            <p:ph type="title"/>
          </p:nvPr>
        </p:nvSpPr>
        <p:spPr bwMode="gray">
          <a:xfrm>
            <a:off x="521497" y="368305"/>
            <a:ext cx="8154192" cy="577097"/>
          </a:xfrm>
        </p:spPr>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376490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amp; Two Content centere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sz="half" idx="1"/>
          </p:nvPr>
        </p:nvSpPr>
        <p:spPr bwMode="gray">
          <a:xfrm>
            <a:off x="521494" y="1278000"/>
            <a:ext cx="4050506" cy="4860000"/>
          </a:xfrm>
        </p:spPr>
        <p:txBody>
          <a:bodyPr anchor="t"/>
          <a:lstStyle>
            <a:lvl1pPr marL="0" indent="0" algn="ctr">
              <a:lnSpc>
                <a:spcPct val="100000"/>
              </a:lnSpc>
              <a:spcBef>
                <a:spcPts val="0"/>
              </a:spcBef>
              <a:spcAft>
                <a:spcPts val="600"/>
              </a:spcAft>
              <a:buFontTx/>
              <a:buNone/>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717550" indent="-179388">
              <a:lnSpc>
                <a:spcPct val="100000"/>
              </a:lnSpc>
              <a:spcBef>
                <a:spcPts val="0"/>
              </a:spcBef>
              <a:spcAft>
                <a:spcPts val="600"/>
              </a:spcAft>
              <a:buClr>
                <a:srgbClr val="4A4A49"/>
              </a:buClr>
              <a:defRPr>
                <a:solidFill>
                  <a:srgbClr val="4A4A49"/>
                </a:solidFill>
              </a:defRPr>
            </a:lvl4pPr>
            <a:lvl5pPr marL="896938" indent="-179388">
              <a:lnSpc>
                <a:spcPct val="100000"/>
              </a:lnSpc>
              <a:spcBef>
                <a:spcPts val="0"/>
              </a:spcBef>
              <a:spcAft>
                <a:spcPts val="600"/>
              </a:spcAft>
              <a:buClr>
                <a:srgbClr val="4A4A49"/>
              </a:buClr>
              <a:buFont typeface="Arial" panose="020B0604020202020204" pitchFamily="34" charset="0"/>
              <a:buChar char="‒"/>
              <a:defRPr>
                <a:solidFill>
                  <a:srgbClr val="4A4A49"/>
                </a:solidFill>
              </a:defRPr>
            </a:lvl5pPr>
          </a:lstStyle>
          <a:p>
            <a:pPr lvl="0"/>
            <a:r>
              <a:rPr lang="en-US"/>
              <a:t>Edit Master text styles</a:t>
            </a:r>
          </a:p>
        </p:txBody>
      </p:sp>
      <p:sp>
        <p:nvSpPr>
          <p:cNvPr id="4" name="Content Placeholder 3"/>
          <p:cNvSpPr>
            <a:spLocks noGrp="1"/>
          </p:cNvSpPr>
          <p:nvPr>
            <p:ph sz="half" idx="2"/>
          </p:nvPr>
        </p:nvSpPr>
        <p:spPr bwMode="gray">
          <a:xfrm>
            <a:off x="4625689" y="1278000"/>
            <a:ext cx="4050000" cy="4860000"/>
          </a:xfrm>
        </p:spPr>
        <p:txBody>
          <a:bodyPr anchor="t"/>
          <a:lstStyle>
            <a:lvl1pPr marL="0" indent="0" algn="ctr">
              <a:lnSpc>
                <a:spcPct val="100000"/>
              </a:lnSpc>
              <a:spcBef>
                <a:spcPts val="0"/>
              </a:spcBef>
              <a:spcAft>
                <a:spcPts val="600"/>
              </a:spcAft>
              <a:buFontTx/>
              <a:buNone/>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717550" indent="-179388">
              <a:lnSpc>
                <a:spcPct val="100000"/>
              </a:lnSpc>
              <a:spcBef>
                <a:spcPts val="0"/>
              </a:spcBef>
              <a:spcAft>
                <a:spcPts val="600"/>
              </a:spcAft>
              <a:buClr>
                <a:srgbClr val="4A4A49"/>
              </a:buClr>
              <a:defRPr>
                <a:solidFill>
                  <a:srgbClr val="4A4A49"/>
                </a:solidFill>
              </a:defRPr>
            </a:lvl4pPr>
            <a:lvl5pPr marL="896938" indent="-179388">
              <a:lnSpc>
                <a:spcPct val="100000"/>
              </a:lnSpc>
              <a:spcBef>
                <a:spcPts val="0"/>
              </a:spcBef>
              <a:spcAft>
                <a:spcPts val="600"/>
              </a:spcAft>
              <a:buClr>
                <a:srgbClr val="4A4A49"/>
              </a:buClr>
              <a:buFont typeface="Arial" panose="020B0604020202020204" pitchFamily="34" charset="0"/>
              <a:buChar char="‒"/>
              <a:defRPr>
                <a:solidFill>
                  <a:srgbClr val="4A4A49"/>
                </a:solidFill>
              </a:defRPr>
            </a:lvl5pPr>
          </a:lstStyle>
          <a:p>
            <a:pPr lvl="0"/>
            <a:r>
              <a:rPr lang="en-US"/>
              <a:t>Edit Master text styles</a:t>
            </a:r>
          </a:p>
        </p:txBody>
      </p:sp>
      <p:sp>
        <p:nvSpPr>
          <p:cNvPr id="2" name="Title 1"/>
          <p:cNvSpPr>
            <a:spLocks noGrp="1"/>
          </p:cNvSpPr>
          <p:nvPr>
            <p:ph type="title"/>
          </p:nvPr>
        </p:nvSpPr>
        <p:spPr bwMode="gray">
          <a:xfrm>
            <a:off x="521497" y="368305"/>
            <a:ext cx="8154192" cy="577097"/>
          </a:xfrm>
        </p:spPr>
        <p:txBody>
          <a:bodyPr/>
          <a:lstStyle/>
          <a:p>
            <a:r>
              <a:rPr lang="en-US"/>
              <a:t>Click to edit Master title style</a:t>
            </a:r>
            <a:endParaRPr lang="en-GB" dirty="0"/>
          </a:p>
        </p:txBody>
      </p:sp>
    </p:spTree>
    <p:extLst>
      <p:ext uri="{BB962C8B-B14F-4D97-AF65-F5344CB8AC3E}">
        <p14:creationId xmlns:p14="http://schemas.microsoft.com/office/powerpoint/2010/main" val="368741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w/imag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FAF12-7725-4B65-8689-067CA4F24F25}" type="slidenum">
              <a:rPr lang="nl-NL" smtClean="0"/>
              <a:pPr/>
              <a:t>‹#›</a:t>
            </a:fld>
            <a:endParaRPr lang="nl-NL"/>
          </a:p>
        </p:txBody>
      </p:sp>
      <p:sp>
        <p:nvSpPr>
          <p:cNvPr id="36" name="Content Placeholder 2"/>
          <p:cNvSpPr>
            <a:spLocks noGrp="1"/>
          </p:cNvSpPr>
          <p:nvPr>
            <p:ph sz="half" idx="11"/>
          </p:nvPr>
        </p:nvSpPr>
        <p:spPr bwMode="gray">
          <a:xfrm>
            <a:off x="6515688"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0" name="Freeform 5"/>
          <p:cNvSpPr>
            <a:spLocks/>
          </p:cNvSpPr>
          <p:nvPr userDrawn="1"/>
        </p:nvSpPr>
        <p:spPr bwMode="gray">
          <a:xfrm>
            <a:off x="7454830"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3" name="Picture Placeholder 5"/>
          <p:cNvSpPr>
            <a:spLocks noGrp="1"/>
          </p:cNvSpPr>
          <p:nvPr>
            <p:ph type="pic" sz="quarter" idx="15"/>
          </p:nvPr>
        </p:nvSpPr>
        <p:spPr>
          <a:xfrm>
            <a:off x="6515688" y="1430215"/>
            <a:ext cx="2160000" cy="2160000"/>
          </a:xfrm>
        </p:spPr>
        <p:txBody>
          <a:bodyPr anchor="t"/>
          <a:lstStyle>
            <a:lvl1pPr marL="0" indent="0" algn="ctr">
              <a:buNone/>
              <a:defRPr/>
            </a:lvl1pPr>
          </a:lstStyle>
          <a:p>
            <a:r>
              <a:rPr lang="en-US"/>
              <a:t>Click icon to add picture</a:t>
            </a:r>
            <a:endParaRPr lang="nl-NL" dirty="0"/>
          </a:p>
        </p:txBody>
      </p:sp>
      <p:sp>
        <p:nvSpPr>
          <p:cNvPr id="35" name="Content Placeholder 2"/>
          <p:cNvSpPr>
            <a:spLocks noGrp="1"/>
          </p:cNvSpPr>
          <p:nvPr>
            <p:ph sz="half" idx="10"/>
          </p:nvPr>
        </p:nvSpPr>
        <p:spPr bwMode="gray">
          <a:xfrm>
            <a:off x="3518592"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29" name="Freeform 5"/>
          <p:cNvSpPr>
            <a:spLocks/>
          </p:cNvSpPr>
          <p:nvPr userDrawn="1"/>
        </p:nvSpPr>
        <p:spPr bwMode="gray">
          <a:xfrm>
            <a:off x="4394995"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Picture Placeholder 5"/>
          <p:cNvSpPr>
            <a:spLocks noGrp="1"/>
          </p:cNvSpPr>
          <p:nvPr>
            <p:ph type="pic" sz="quarter" idx="14"/>
          </p:nvPr>
        </p:nvSpPr>
        <p:spPr>
          <a:xfrm>
            <a:off x="3518592" y="1430215"/>
            <a:ext cx="2160000" cy="2160000"/>
          </a:xfrm>
        </p:spPr>
        <p:txBody>
          <a:bodyPr anchor="t"/>
          <a:lstStyle>
            <a:lvl1pPr marL="0" indent="0" algn="ctr">
              <a:buNone/>
              <a:defRPr/>
            </a:lvl1pPr>
          </a:lstStyle>
          <a:p>
            <a:r>
              <a:rPr lang="en-US"/>
              <a:t>Click icon to add picture</a:t>
            </a:r>
            <a:endParaRPr lang="nl-NL" dirty="0"/>
          </a:p>
        </p:txBody>
      </p:sp>
      <p:sp>
        <p:nvSpPr>
          <p:cNvPr id="3" name="Content Placeholder 2"/>
          <p:cNvSpPr>
            <a:spLocks noGrp="1"/>
          </p:cNvSpPr>
          <p:nvPr>
            <p:ph sz="half" idx="1"/>
          </p:nvPr>
        </p:nvSpPr>
        <p:spPr bwMode="gray">
          <a:xfrm>
            <a:off x="521497"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8" name="Freeform 5"/>
          <p:cNvSpPr>
            <a:spLocks/>
          </p:cNvSpPr>
          <p:nvPr userDrawn="1"/>
        </p:nvSpPr>
        <p:spPr bwMode="gray">
          <a:xfrm>
            <a:off x="1335160"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6" name="Picture Placeholder 5"/>
          <p:cNvSpPr>
            <a:spLocks noGrp="1"/>
          </p:cNvSpPr>
          <p:nvPr>
            <p:ph type="pic" sz="quarter" idx="13"/>
          </p:nvPr>
        </p:nvSpPr>
        <p:spPr>
          <a:xfrm>
            <a:off x="521497" y="1430215"/>
            <a:ext cx="2160000" cy="2160000"/>
          </a:xfrm>
        </p:spPr>
        <p:txBody>
          <a:bodyPr anchor="t"/>
          <a:lstStyle>
            <a:lvl1pPr marL="0" indent="0" algn="ctr">
              <a:buNone/>
              <a:defRPr/>
            </a:lvl1pPr>
          </a:lstStyle>
          <a:p>
            <a:r>
              <a:rPr lang="en-US"/>
              <a:t>Click icon to add picture</a:t>
            </a:r>
            <a:endParaRPr lang="nl-NL" dirty="0"/>
          </a:p>
        </p:txBody>
      </p:sp>
      <p:sp>
        <p:nvSpPr>
          <p:cNvPr id="2" name="Title 1"/>
          <p:cNvSpPr>
            <a:spLocks noGrp="1"/>
          </p:cNvSpPr>
          <p:nvPr>
            <p:ph type="title"/>
          </p:nvPr>
        </p:nvSpPr>
        <p:spPr bwMode="gray"/>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161589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w/circles &amp; imag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FAF12-7725-4B65-8689-067CA4F24F25}" type="slidenum">
              <a:rPr lang="nl-NL" smtClean="0"/>
              <a:pPr/>
              <a:t>‹#›</a:t>
            </a:fld>
            <a:endParaRPr lang="nl-NL"/>
          </a:p>
        </p:txBody>
      </p:sp>
      <p:sp>
        <p:nvSpPr>
          <p:cNvPr id="36" name="Content Placeholder 2"/>
          <p:cNvSpPr>
            <a:spLocks noGrp="1"/>
          </p:cNvSpPr>
          <p:nvPr>
            <p:ph sz="half" idx="11"/>
          </p:nvPr>
        </p:nvSpPr>
        <p:spPr bwMode="gray">
          <a:xfrm>
            <a:off x="6515688"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0" name="Freeform 5"/>
          <p:cNvSpPr>
            <a:spLocks/>
          </p:cNvSpPr>
          <p:nvPr userDrawn="1"/>
        </p:nvSpPr>
        <p:spPr bwMode="gray">
          <a:xfrm>
            <a:off x="7454830"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 name="Oval 14"/>
          <p:cNvSpPr/>
          <p:nvPr userDrawn="1"/>
        </p:nvSpPr>
        <p:spPr>
          <a:xfrm>
            <a:off x="6515688" y="1430215"/>
            <a:ext cx="2160000" cy="2160000"/>
          </a:xfrm>
          <a:prstGeom prst="ellipse">
            <a:avLst/>
          </a:prstGeom>
          <a:solidFill>
            <a:srgbClr val="A62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cture Placeholder 5"/>
          <p:cNvSpPr>
            <a:spLocks noGrp="1"/>
          </p:cNvSpPr>
          <p:nvPr>
            <p:ph type="pic" sz="quarter" idx="15"/>
          </p:nvPr>
        </p:nvSpPr>
        <p:spPr>
          <a:xfrm>
            <a:off x="6875688" y="1790215"/>
            <a:ext cx="1440000" cy="1440000"/>
          </a:xfrm>
        </p:spPr>
        <p:txBody>
          <a:bodyPr anchor="t"/>
          <a:lstStyle>
            <a:lvl1pPr marL="0" indent="0" algn="ctr">
              <a:buNone/>
              <a:defRPr/>
            </a:lvl1pPr>
          </a:lstStyle>
          <a:p>
            <a:r>
              <a:rPr lang="en-US"/>
              <a:t>Click icon to add picture</a:t>
            </a:r>
            <a:endParaRPr lang="nl-NL" dirty="0"/>
          </a:p>
        </p:txBody>
      </p:sp>
      <p:sp>
        <p:nvSpPr>
          <p:cNvPr id="35" name="Content Placeholder 2"/>
          <p:cNvSpPr>
            <a:spLocks noGrp="1"/>
          </p:cNvSpPr>
          <p:nvPr>
            <p:ph sz="half" idx="10"/>
          </p:nvPr>
        </p:nvSpPr>
        <p:spPr bwMode="gray">
          <a:xfrm>
            <a:off x="3518592"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29" name="Freeform 5"/>
          <p:cNvSpPr>
            <a:spLocks/>
          </p:cNvSpPr>
          <p:nvPr userDrawn="1"/>
        </p:nvSpPr>
        <p:spPr bwMode="gray">
          <a:xfrm>
            <a:off x="4394995"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4" name="Oval 13"/>
          <p:cNvSpPr/>
          <p:nvPr userDrawn="1"/>
        </p:nvSpPr>
        <p:spPr>
          <a:xfrm>
            <a:off x="3475269" y="143021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cture Placeholder 5"/>
          <p:cNvSpPr>
            <a:spLocks noGrp="1"/>
          </p:cNvSpPr>
          <p:nvPr>
            <p:ph type="pic" sz="quarter" idx="14"/>
          </p:nvPr>
        </p:nvSpPr>
        <p:spPr>
          <a:xfrm>
            <a:off x="3835269" y="1790215"/>
            <a:ext cx="1440000" cy="1440000"/>
          </a:xfrm>
        </p:spPr>
        <p:txBody>
          <a:bodyPr anchor="t"/>
          <a:lstStyle>
            <a:lvl1pPr marL="0" indent="0" algn="ctr">
              <a:buNone/>
              <a:defRPr/>
            </a:lvl1pPr>
          </a:lstStyle>
          <a:p>
            <a:r>
              <a:rPr lang="en-US"/>
              <a:t>Click icon to add picture</a:t>
            </a:r>
            <a:endParaRPr lang="nl-NL" dirty="0"/>
          </a:p>
        </p:txBody>
      </p:sp>
      <p:sp>
        <p:nvSpPr>
          <p:cNvPr id="3" name="Content Placeholder 2"/>
          <p:cNvSpPr>
            <a:spLocks noGrp="1"/>
          </p:cNvSpPr>
          <p:nvPr>
            <p:ph sz="half" idx="1"/>
          </p:nvPr>
        </p:nvSpPr>
        <p:spPr bwMode="gray">
          <a:xfrm>
            <a:off x="521497" y="4392370"/>
            <a:ext cx="2160000" cy="1620000"/>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8" name="Freeform 5"/>
          <p:cNvSpPr>
            <a:spLocks/>
          </p:cNvSpPr>
          <p:nvPr userDrawn="1"/>
        </p:nvSpPr>
        <p:spPr bwMode="gray">
          <a:xfrm>
            <a:off x="1335160" y="3923367"/>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 name="Oval 4"/>
          <p:cNvSpPr/>
          <p:nvPr userDrawn="1"/>
        </p:nvSpPr>
        <p:spPr>
          <a:xfrm>
            <a:off x="521497" y="1430215"/>
            <a:ext cx="2160000" cy="21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cture Placeholder 5"/>
          <p:cNvSpPr>
            <a:spLocks noGrp="1"/>
          </p:cNvSpPr>
          <p:nvPr>
            <p:ph type="pic" sz="quarter" idx="13"/>
          </p:nvPr>
        </p:nvSpPr>
        <p:spPr>
          <a:xfrm>
            <a:off x="881497" y="1790215"/>
            <a:ext cx="1440000" cy="1440000"/>
          </a:xfrm>
        </p:spPr>
        <p:txBody>
          <a:bodyPr anchor="t"/>
          <a:lstStyle>
            <a:lvl1pPr marL="0" indent="0" algn="ctr">
              <a:buNone/>
              <a:defRPr/>
            </a:lvl1pPr>
          </a:lstStyle>
          <a:p>
            <a:r>
              <a:rPr lang="en-US"/>
              <a:t>Click icon to add picture</a:t>
            </a:r>
            <a:endParaRPr lang="nl-NL" dirty="0"/>
          </a:p>
        </p:txBody>
      </p:sp>
      <p:sp>
        <p:nvSpPr>
          <p:cNvPr id="2" name="Title 1"/>
          <p:cNvSpPr>
            <a:spLocks noGrp="1"/>
          </p:cNvSpPr>
          <p:nvPr>
            <p:ph type="title"/>
          </p:nvPr>
        </p:nvSpPr>
        <p:spPr bwMode="gray"/>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333897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FAF12-7725-4B65-8689-067CA4F24F25}" type="slidenum">
              <a:rPr lang="nl-NL" smtClean="0"/>
              <a:pPr/>
              <a:t>‹#›</a:t>
            </a:fld>
            <a:endParaRPr lang="nl-NL"/>
          </a:p>
        </p:txBody>
      </p:sp>
      <p:sp>
        <p:nvSpPr>
          <p:cNvPr id="36" name="Content Placeholder 2"/>
          <p:cNvSpPr>
            <a:spLocks noGrp="1"/>
          </p:cNvSpPr>
          <p:nvPr>
            <p:ph sz="half" idx="11"/>
          </p:nvPr>
        </p:nvSpPr>
        <p:spPr bwMode="gray">
          <a:xfrm>
            <a:off x="6641167" y="1963018"/>
            <a:ext cx="2034521" cy="4161971"/>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0" name="Freeform 5"/>
          <p:cNvSpPr>
            <a:spLocks/>
          </p:cNvSpPr>
          <p:nvPr userDrawn="1"/>
        </p:nvSpPr>
        <p:spPr bwMode="gray">
          <a:xfrm>
            <a:off x="7454830" y="1316891"/>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5" name="Content Placeholder 2"/>
          <p:cNvSpPr>
            <a:spLocks noGrp="1"/>
          </p:cNvSpPr>
          <p:nvPr>
            <p:ph sz="half" idx="10"/>
          </p:nvPr>
        </p:nvSpPr>
        <p:spPr bwMode="gray">
          <a:xfrm>
            <a:off x="3581332" y="1963018"/>
            <a:ext cx="2034521" cy="4161971"/>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29" name="Freeform 5"/>
          <p:cNvSpPr>
            <a:spLocks/>
          </p:cNvSpPr>
          <p:nvPr userDrawn="1"/>
        </p:nvSpPr>
        <p:spPr bwMode="gray">
          <a:xfrm>
            <a:off x="4394995" y="1316891"/>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 name="Content Placeholder 2"/>
          <p:cNvSpPr>
            <a:spLocks noGrp="1"/>
          </p:cNvSpPr>
          <p:nvPr>
            <p:ph sz="half" idx="1"/>
          </p:nvPr>
        </p:nvSpPr>
        <p:spPr bwMode="gray">
          <a:xfrm>
            <a:off x="521497" y="1963018"/>
            <a:ext cx="2034521" cy="4161971"/>
          </a:xfrm>
        </p:spPr>
        <p:txBody>
          <a:bodyPr anchor="t">
            <a:normAutofit/>
          </a:bodyPr>
          <a:lstStyle>
            <a:lvl1pPr marL="0" indent="0" algn="ctr">
              <a:buFontTx/>
              <a:buNone/>
              <a:defRPr sz="1600"/>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8" name="Freeform 5"/>
          <p:cNvSpPr>
            <a:spLocks/>
          </p:cNvSpPr>
          <p:nvPr userDrawn="1"/>
        </p:nvSpPr>
        <p:spPr bwMode="gray">
          <a:xfrm>
            <a:off x="1335160" y="1316891"/>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2149215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A03FAF12-7725-4B65-8689-067CA4F24F25}" type="slidenum">
              <a:rPr lang="nl-NL" smtClean="0"/>
              <a:pPr/>
              <a:t>‹#›</a:t>
            </a:fld>
            <a:endParaRPr lang="nl-NL"/>
          </a:p>
        </p:txBody>
      </p:sp>
      <p:sp>
        <p:nvSpPr>
          <p:cNvPr id="12" name="Rectangle 11"/>
          <p:cNvSpPr/>
          <p:nvPr userDrawn="1"/>
        </p:nvSpPr>
        <p:spPr bwMode="gray">
          <a:xfrm>
            <a:off x="6785688" y="1448388"/>
            <a:ext cx="1890000" cy="43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Content Placeholder 2"/>
          <p:cNvSpPr>
            <a:spLocks noGrp="1"/>
          </p:cNvSpPr>
          <p:nvPr>
            <p:ph sz="half" idx="12"/>
          </p:nvPr>
        </p:nvSpPr>
        <p:spPr bwMode="gray">
          <a:xfrm>
            <a:off x="6785688" y="2119358"/>
            <a:ext cx="1890000" cy="3649036"/>
          </a:xfrm>
        </p:spPr>
        <p:txBody>
          <a:bodyPr anchor="t">
            <a:normAutofit/>
          </a:bodyPr>
          <a:lstStyle>
            <a:lvl1pPr marL="0" indent="0" algn="ctr">
              <a:buFontTx/>
              <a:buNone/>
              <a:defRPr sz="1400">
                <a:solidFill>
                  <a:srgbClr val="4A4A49"/>
                </a:solidFill>
              </a:defRPr>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19" name="Freeform 5"/>
          <p:cNvSpPr>
            <a:spLocks/>
          </p:cNvSpPr>
          <p:nvPr userDrawn="1"/>
        </p:nvSpPr>
        <p:spPr bwMode="gray">
          <a:xfrm>
            <a:off x="7527091" y="1613972"/>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Rectangle 10"/>
          <p:cNvSpPr/>
          <p:nvPr userDrawn="1"/>
        </p:nvSpPr>
        <p:spPr bwMode="gray">
          <a:xfrm>
            <a:off x="4710194" y="1448388"/>
            <a:ext cx="1890000" cy="43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1"/>
          </p:nvPr>
        </p:nvSpPr>
        <p:spPr bwMode="gray">
          <a:xfrm>
            <a:off x="4710194" y="2119358"/>
            <a:ext cx="1890000" cy="3649036"/>
          </a:xfrm>
        </p:spPr>
        <p:txBody>
          <a:bodyPr anchor="t">
            <a:normAutofit/>
          </a:bodyPr>
          <a:lstStyle>
            <a:lvl1pPr marL="0" indent="0" algn="ctr">
              <a:buFontTx/>
              <a:buNone/>
              <a:defRPr sz="1400">
                <a:solidFill>
                  <a:srgbClr val="4A4A49"/>
                </a:solidFill>
              </a:defRPr>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16" name="Freeform 5"/>
          <p:cNvSpPr>
            <a:spLocks/>
          </p:cNvSpPr>
          <p:nvPr userDrawn="1"/>
        </p:nvSpPr>
        <p:spPr bwMode="gray">
          <a:xfrm>
            <a:off x="5451597" y="1613972"/>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Rectangle 9"/>
          <p:cNvSpPr/>
          <p:nvPr userDrawn="1"/>
        </p:nvSpPr>
        <p:spPr bwMode="gray">
          <a:xfrm>
            <a:off x="2617741" y="1448388"/>
            <a:ext cx="1890000" cy="43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Content Placeholder 2"/>
          <p:cNvSpPr>
            <a:spLocks noGrp="1"/>
          </p:cNvSpPr>
          <p:nvPr>
            <p:ph sz="half" idx="10"/>
          </p:nvPr>
        </p:nvSpPr>
        <p:spPr bwMode="gray">
          <a:xfrm>
            <a:off x="2609262" y="2119358"/>
            <a:ext cx="1890000" cy="3649036"/>
          </a:xfrm>
        </p:spPr>
        <p:txBody>
          <a:bodyPr anchor="t">
            <a:normAutofit/>
          </a:bodyPr>
          <a:lstStyle>
            <a:lvl1pPr marL="0" indent="0" algn="ctr">
              <a:buFontTx/>
              <a:buNone/>
              <a:defRPr sz="1400">
                <a:solidFill>
                  <a:srgbClr val="4A4A49"/>
                </a:solidFill>
              </a:defRPr>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14" name="Freeform 5"/>
          <p:cNvSpPr>
            <a:spLocks/>
          </p:cNvSpPr>
          <p:nvPr userDrawn="1"/>
        </p:nvSpPr>
        <p:spPr bwMode="gray">
          <a:xfrm>
            <a:off x="3350665" y="1613972"/>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Rectangle 8"/>
          <p:cNvSpPr/>
          <p:nvPr userDrawn="1"/>
        </p:nvSpPr>
        <p:spPr bwMode="gray">
          <a:xfrm>
            <a:off x="533768" y="1448388"/>
            <a:ext cx="1890000" cy="43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sz="half" idx="1"/>
          </p:nvPr>
        </p:nvSpPr>
        <p:spPr bwMode="gray">
          <a:xfrm>
            <a:off x="533768" y="2119358"/>
            <a:ext cx="1890000" cy="3649036"/>
          </a:xfrm>
        </p:spPr>
        <p:txBody>
          <a:bodyPr anchor="t">
            <a:normAutofit/>
          </a:bodyPr>
          <a:lstStyle>
            <a:lvl1pPr marL="0" indent="0" algn="ctr">
              <a:buFontTx/>
              <a:buNone/>
              <a:defRPr sz="1400">
                <a:solidFill>
                  <a:srgbClr val="4A4A49"/>
                </a:solidFill>
              </a:defRPr>
            </a:lvl1pPr>
            <a:lvl2pPr marL="219069" indent="0">
              <a:buFontTx/>
              <a:buNone/>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p:txBody>
      </p:sp>
      <p:sp>
        <p:nvSpPr>
          <p:cNvPr id="8" name="Freeform 5"/>
          <p:cNvSpPr>
            <a:spLocks/>
          </p:cNvSpPr>
          <p:nvPr userDrawn="1"/>
        </p:nvSpPr>
        <p:spPr bwMode="gray">
          <a:xfrm>
            <a:off x="1275171" y="1613972"/>
            <a:ext cx="407194" cy="274638"/>
          </a:xfrm>
          <a:custGeom>
            <a:avLst/>
            <a:gdLst>
              <a:gd name="T0" fmla="*/ 0 w 147"/>
              <a:gd name="T1" fmla="*/ 0 h 74"/>
              <a:gd name="T2" fmla="*/ 73 w 147"/>
              <a:gd name="T3" fmla="*/ 74 h 74"/>
              <a:gd name="T4" fmla="*/ 147 w 147"/>
              <a:gd name="T5" fmla="*/ 0 h 74"/>
              <a:gd name="T6" fmla="*/ 0 w 147"/>
              <a:gd name="T7" fmla="*/ 0 h 74"/>
            </a:gdLst>
            <a:ahLst/>
            <a:cxnLst>
              <a:cxn ang="0">
                <a:pos x="T0" y="T1"/>
              </a:cxn>
              <a:cxn ang="0">
                <a:pos x="T2" y="T3"/>
              </a:cxn>
              <a:cxn ang="0">
                <a:pos x="T4" y="T5"/>
              </a:cxn>
              <a:cxn ang="0">
                <a:pos x="T6" y="T7"/>
              </a:cxn>
            </a:cxnLst>
            <a:rect l="0" t="0" r="r" b="b"/>
            <a:pathLst>
              <a:path w="147" h="74">
                <a:moveTo>
                  <a:pt x="0" y="0"/>
                </a:moveTo>
                <a:cubicBezTo>
                  <a:pt x="73" y="74"/>
                  <a:pt x="73" y="74"/>
                  <a:pt x="73" y="74"/>
                </a:cubicBezTo>
                <a:cubicBezTo>
                  <a:pt x="147" y="0"/>
                  <a:pt x="147" y="0"/>
                  <a:pt x="147" y="0"/>
                </a:cubicBezTo>
                <a:cubicBezTo>
                  <a:pt x="101" y="26"/>
                  <a:pt x="45" y="26"/>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329819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2 speaker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868146" y="1557777"/>
            <a:ext cx="3960000" cy="3960000"/>
          </a:xfrm>
        </p:spPr>
        <p:txBody>
          <a:bodyPr anchor="t"/>
          <a:lstStyle>
            <a:lvl1pPr marL="0" indent="0" algn="ctr">
              <a:buNone/>
              <a:defRPr/>
            </a:lvl1pPr>
          </a:lstStyle>
          <a:p>
            <a:r>
              <a:rPr lang="en-US" noProof="0"/>
              <a:t>Click icon to add picture</a:t>
            </a:r>
            <a:endParaRPr lang="en-GB" noProof="0" dirty="0"/>
          </a:p>
        </p:txBody>
      </p:sp>
      <p:sp>
        <p:nvSpPr>
          <p:cNvPr id="7" name="Text Placeholder 10"/>
          <p:cNvSpPr>
            <a:spLocks noGrp="1"/>
          </p:cNvSpPr>
          <p:nvPr>
            <p:ph type="body" sz="quarter" idx="14"/>
          </p:nvPr>
        </p:nvSpPr>
        <p:spPr bwMode="gray">
          <a:xfrm>
            <a:off x="521494" y="5209579"/>
            <a:ext cx="4050506" cy="914400"/>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11" name="Text Placeholder 10"/>
          <p:cNvSpPr>
            <a:spLocks noGrp="1"/>
          </p:cNvSpPr>
          <p:nvPr>
            <p:ph type="body" sz="quarter" idx="10"/>
          </p:nvPr>
        </p:nvSpPr>
        <p:spPr bwMode="gray">
          <a:xfrm>
            <a:off x="521494" y="4326556"/>
            <a:ext cx="4050506" cy="914400"/>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3" name="Subtitle 2"/>
          <p:cNvSpPr>
            <a:spLocks noGrp="1"/>
          </p:cNvSpPr>
          <p:nvPr>
            <p:ph type="subTitle" idx="1"/>
          </p:nvPr>
        </p:nvSpPr>
        <p:spPr bwMode="gray">
          <a:xfrm>
            <a:off x="521494" y="368301"/>
            <a:ext cx="8101013" cy="576000"/>
          </a:xfrm>
        </p:spPr>
        <p:txBody>
          <a:bodyPr>
            <a:normAutofit/>
          </a:bodyPr>
          <a:lstStyle>
            <a:lvl1pPr marL="0" indent="0" algn="l">
              <a:lnSpc>
                <a:spcPct val="90000"/>
              </a:lnSpc>
              <a:spcAft>
                <a:spcPts val="0"/>
              </a:spcAft>
              <a:buNone/>
              <a:defRPr sz="2800" b="1">
                <a:solidFill>
                  <a:srgbClr val="92949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2" name="Title 1"/>
          <p:cNvSpPr>
            <a:spLocks noGrp="1"/>
          </p:cNvSpPr>
          <p:nvPr>
            <p:ph type="ctrTitle"/>
          </p:nvPr>
        </p:nvSpPr>
        <p:spPr bwMode="gray">
          <a:xfrm>
            <a:off x="521494" y="1098000"/>
            <a:ext cx="4050506" cy="3160246"/>
          </a:xfrm>
        </p:spPr>
        <p:txBody>
          <a:bodyPr anchor="b">
            <a:normAutofit/>
          </a:bodyPr>
          <a:lstStyle>
            <a:lvl1pPr algn="l">
              <a:defRPr sz="5000" b="1">
                <a:solidFill>
                  <a:srgbClr val="FF0000"/>
                </a:solidFill>
              </a:defRPr>
            </a:lvl1pPr>
          </a:lstStyle>
          <a:p>
            <a:r>
              <a:rPr lang="en-US"/>
              <a:t>Click to edit Master title style</a:t>
            </a:r>
            <a:endParaRPr lang="en-GB" dirty="0"/>
          </a:p>
        </p:txBody>
      </p:sp>
      <p:sp>
        <p:nvSpPr>
          <p:cNvPr id="4" name="Slide Number Placeholder 3">
            <a:extLst>
              <a:ext uri="{FF2B5EF4-FFF2-40B4-BE49-F238E27FC236}">
                <a16:creationId xmlns="" xmlns:a16="http://schemas.microsoft.com/office/drawing/2014/main" id="{F93222C2-ECA5-4FE7-B959-37F6366D3D90}"/>
              </a:ext>
            </a:extLst>
          </p:cNvPr>
          <p:cNvSpPr>
            <a:spLocks noGrp="1"/>
          </p:cNvSpPr>
          <p:nvPr>
            <p:ph type="sldNum" sz="quarter" idx="15"/>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2245680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 xmlns:p15="http://schemas.microsoft.com/office/powerpoint/2012/main">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mp;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6" name="Table Placeholder 5"/>
          <p:cNvSpPr>
            <a:spLocks noGrp="1"/>
          </p:cNvSpPr>
          <p:nvPr>
            <p:ph type="tbl" sz="quarter" idx="12"/>
          </p:nvPr>
        </p:nvSpPr>
        <p:spPr>
          <a:xfrm>
            <a:off x="522288" y="1777391"/>
            <a:ext cx="8153400" cy="4320000"/>
          </a:xfrm>
        </p:spPr>
        <p:txBody>
          <a:bodyPr anchor="t"/>
          <a:lstStyle>
            <a:lvl1pPr marL="0" indent="0" algn="ctr">
              <a:buNone/>
              <a:defRPr/>
            </a:lvl1pPr>
          </a:lstStyle>
          <a:p>
            <a:r>
              <a:rPr lang="en-US"/>
              <a:t>Click icon to add table</a:t>
            </a:r>
            <a:endParaRPr lang="nl-NL" dirty="0"/>
          </a:p>
        </p:txBody>
      </p:sp>
      <p:sp>
        <p:nvSpPr>
          <p:cNvPr id="5" name="Text Placeholder 4"/>
          <p:cNvSpPr>
            <a:spLocks noGrp="1"/>
          </p:cNvSpPr>
          <p:nvPr>
            <p:ph type="body" sz="quarter" idx="11"/>
          </p:nvPr>
        </p:nvSpPr>
        <p:spPr>
          <a:xfrm>
            <a:off x="521497" y="1103075"/>
            <a:ext cx="8154191" cy="614362"/>
          </a:xfrm>
        </p:spPr>
        <p:txBody>
          <a:bodyPr>
            <a:normAutofit/>
          </a:bodyPr>
          <a:lstStyle>
            <a:lvl1pPr>
              <a:defRPr sz="1600">
                <a:solidFill>
                  <a:srgbClr val="4A4A49"/>
                </a:solidFill>
              </a:defRPr>
            </a:lvl1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1940475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text &amp; table - no backgroun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Content Placeholder 2"/>
          <p:cNvSpPr>
            <a:spLocks noGrp="1"/>
          </p:cNvSpPr>
          <p:nvPr>
            <p:ph idx="1"/>
          </p:nvPr>
        </p:nvSpPr>
        <p:spPr bwMode="gray">
          <a:xfrm>
            <a:off x="521496" y="1786071"/>
            <a:ext cx="8154192" cy="4281443"/>
          </a:xfrm>
        </p:spPr>
        <p:txBody>
          <a:bodyPr anchor="t"/>
          <a:lstStyle>
            <a:lvl1pPr marL="0" indent="0" algn="ctr">
              <a:buNone/>
              <a:defRPr/>
            </a:lvl1pPr>
          </a:lstStyle>
          <a:p>
            <a:pPr lvl="0"/>
            <a:r>
              <a:rPr lang="en-US"/>
              <a:t>Edit Master text styles</a:t>
            </a:r>
          </a:p>
        </p:txBody>
      </p:sp>
      <p:sp>
        <p:nvSpPr>
          <p:cNvPr id="5" name="Text Placeholder 4"/>
          <p:cNvSpPr>
            <a:spLocks noGrp="1"/>
          </p:cNvSpPr>
          <p:nvPr>
            <p:ph type="body" sz="quarter" idx="11"/>
          </p:nvPr>
        </p:nvSpPr>
        <p:spPr>
          <a:xfrm>
            <a:off x="521497" y="1103075"/>
            <a:ext cx="8154191" cy="614362"/>
          </a:xfrm>
        </p:spPr>
        <p:txBody>
          <a:bodyPr>
            <a:normAutofit/>
          </a:bodyPr>
          <a:lstStyle>
            <a:lvl1pPr>
              <a:defRPr sz="1600">
                <a:solidFill>
                  <a:srgbClr val="4A4A49"/>
                </a:solidFill>
              </a:defRPr>
            </a:lvl1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971193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6" name="Chart Placeholder 5"/>
          <p:cNvSpPr>
            <a:spLocks noGrp="1"/>
          </p:cNvSpPr>
          <p:nvPr>
            <p:ph type="chart" sz="quarter" idx="12"/>
          </p:nvPr>
        </p:nvSpPr>
        <p:spPr>
          <a:xfrm>
            <a:off x="521497" y="1777391"/>
            <a:ext cx="8153400" cy="4320000"/>
          </a:xfrm>
        </p:spPr>
        <p:txBody>
          <a:bodyPr anchor="t"/>
          <a:lstStyle>
            <a:lvl1pPr marL="0" indent="0" algn="ctr">
              <a:buNone/>
              <a:defRPr/>
            </a:lvl1pPr>
          </a:lstStyle>
          <a:p>
            <a:r>
              <a:rPr lang="en-US"/>
              <a:t>Click icon to add chart</a:t>
            </a:r>
            <a:endParaRPr lang="nl-NL" dirty="0"/>
          </a:p>
        </p:txBody>
      </p:sp>
      <p:sp>
        <p:nvSpPr>
          <p:cNvPr id="5" name="Text Placeholder 4"/>
          <p:cNvSpPr>
            <a:spLocks noGrp="1"/>
          </p:cNvSpPr>
          <p:nvPr>
            <p:ph type="body" sz="quarter" idx="11"/>
          </p:nvPr>
        </p:nvSpPr>
        <p:spPr>
          <a:xfrm>
            <a:off x="521497" y="1103075"/>
            <a:ext cx="8154191" cy="614362"/>
          </a:xfrm>
        </p:spPr>
        <p:txBody>
          <a:bodyPr>
            <a:normAutofit/>
          </a:bodyPr>
          <a:lstStyle>
            <a:lvl1pPr>
              <a:defRPr sz="1600">
                <a:solidFill>
                  <a:srgbClr val="4A4A49"/>
                </a:solidFill>
              </a:defRPr>
            </a:lvl1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2740914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text &amp; chart - no backgroun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Content Placeholder 2"/>
          <p:cNvSpPr>
            <a:spLocks noGrp="1"/>
          </p:cNvSpPr>
          <p:nvPr>
            <p:ph idx="1"/>
          </p:nvPr>
        </p:nvSpPr>
        <p:spPr bwMode="gray">
          <a:xfrm>
            <a:off x="521496" y="1786071"/>
            <a:ext cx="8154192" cy="4281443"/>
          </a:xfrm>
        </p:spPr>
        <p:txBody>
          <a:bodyPr anchor="t"/>
          <a:lstStyle>
            <a:lvl1pPr marL="0" indent="0" algn="ctr">
              <a:buNone/>
              <a:defRPr/>
            </a:lvl1pPr>
          </a:lstStyle>
          <a:p>
            <a:pPr lvl="0"/>
            <a:r>
              <a:rPr lang="en-US"/>
              <a:t>Edit Master text styles</a:t>
            </a:r>
          </a:p>
        </p:txBody>
      </p:sp>
      <p:sp>
        <p:nvSpPr>
          <p:cNvPr id="5" name="Text Placeholder 4"/>
          <p:cNvSpPr>
            <a:spLocks noGrp="1"/>
          </p:cNvSpPr>
          <p:nvPr>
            <p:ph type="body" sz="quarter" idx="11"/>
          </p:nvPr>
        </p:nvSpPr>
        <p:spPr>
          <a:xfrm>
            <a:off x="521497" y="1103075"/>
            <a:ext cx="8154191" cy="614362"/>
          </a:xfrm>
        </p:spPr>
        <p:txBody>
          <a:bodyPr>
            <a:normAutofit/>
          </a:bodyPr>
          <a:lstStyle>
            <a:lvl1pPr>
              <a:defRPr sz="1600">
                <a:solidFill>
                  <a:srgbClr val="4A4A49"/>
                </a:solidFill>
              </a:defRPr>
            </a:lvl1pPr>
          </a:lstStyle>
          <a:p>
            <a:pPr lvl="0"/>
            <a:r>
              <a:rPr lang="en-US"/>
              <a:t>Edit Master text styles</a:t>
            </a:r>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352850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Text Placeholder 7"/>
          <p:cNvSpPr>
            <a:spLocks noGrp="1"/>
          </p:cNvSpPr>
          <p:nvPr>
            <p:ph type="body" sz="quarter" idx="12"/>
          </p:nvPr>
        </p:nvSpPr>
        <p:spPr>
          <a:xfrm>
            <a:off x="5795689" y="4520028"/>
            <a:ext cx="2880000" cy="555625"/>
          </a:xfrm>
        </p:spPr>
        <p:txBody>
          <a:bodyPr>
            <a:normAutofit/>
          </a:bodyPr>
          <a:lstStyle>
            <a:lvl1pPr marL="0" indent="0">
              <a:buNone/>
              <a:defRPr sz="1400">
                <a:solidFill>
                  <a:srgbClr val="FF0000"/>
                </a:solidFill>
              </a:defRPr>
            </a:lvl1pPr>
          </a:lstStyle>
          <a:p>
            <a:pPr lvl="0"/>
            <a:r>
              <a:rPr lang="en-US"/>
              <a:t>Edit Master text styles</a:t>
            </a:r>
          </a:p>
        </p:txBody>
      </p:sp>
      <p:sp>
        <p:nvSpPr>
          <p:cNvPr id="6" name="Text Placeholder 5"/>
          <p:cNvSpPr>
            <a:spLocks noGrp="1"/>
          </p:cNvSpPr>
          <p:nvPr>
            <p:ph type="body" sz="quarter" idx="11"/>
          </p:nvPr>
        </p:nvSpPr>
        <p:spPr>
          <a:xfrm>
            <a:off x="2290763" y="2307528"/>
            <a:ext cx="4860000" cy="2160000"/>
          </a:xfrm>
        </p:spPr>
        <p:txBody>
          <a:bodyPr anchor="t">
            <a:normAutofit/>
          </a:bodyPr>
          <a:lstStyle>
            <a:lvl1pPr marL="0" indent="0">
              <a:buNone/>
              <a:defRPr sz="1800"/>
            </a:lvl1pPr>
          </a:lstStyle>
          <a:p>
            <a:pPr lvl="0"/>
            <a:r>
              <a:rPr lang="en-US"/>
              <a:t>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497" y="1946217"/>
            <a:ext cx="1596145" cy="720000"/>
          </a:xfrm>
          <a:prstGeom prst="rect">
            <a:avLst/>
          </a:prstGeom>
        </p:spPr>
      </p:pic>
      <p:sp>
        <p:nvSpPr>
          <p:cNvPr id="2" name="Title 1"/>
          <p:cNvSpPr>
            <a:spLocks noGrp="1"/>
          </p:cNvSpPr>
          <p:nvPr>
            <p:ph type="title"/>
          </p:nvPr>
        </p:nvSpPr>
        <p:spPr>
          <a:xfrm>
            <a:off x="521497" y="368305"/>
            <a:ext cx="8154192" cy="577097"/>
          </a:xfrm>
        </p:spPr>
        <p:txBody>
          <a:bodyPr/>
          <a:lstStyle/>
          <a:p>
            <a:r>
              <a:rPr lang="en-US"/>
              <a:t>Click to edit Master title style</a:t>
            </a:r>
            <a:endParaRPr lang="nl-NL" dirty="0"/>
          </a:p>
        </p:txBody>
      </p:sp>
    </p:spTree>
    <p:extLst>
      <p:ext uri="{BB962C8B-B14F-4D97-AF65-F5344CB8AC3E}">
        <p14:creationId xmlns:p14="http://schemas.microsoft.com/office/powerpoint/2010/main" val="18935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Quote - no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Text Placeholder 7"/>
          <p:cNvSpPr>
            <a:spLocks noGrp="1"/>
          </p:cNvSpPr>
          <p:nvPr>
            <p:ph type="body" sz="quarter" idx="12"/>
          </p:nvPr>
        </p:nvSpPr>
        <p:spPr>
          <a:xfrm>
            <a:off x="5795689" y="4520028"/>
            <a:ext cx="2880000" cy="555625"/>
          </a:xfrm>
        </p:spPr>
        <p:txBody>
          <a:bodyPr>
            <a:normAutofit/>
          </a:bodyPr>
          <a:lstStyle>
            <a:lvl1pPr marL="0" indent="0">
              <a:buNone/>
              <a:defRPr sz="1400">
                <a:solidFill>
                  <a:srgbClr val="FF0000"/>
                </a:solidFill>
              </a:defRPr>
            </a:lvl1pPr>
          </a:lstStyle>
          <a:p>
            <a:pPr lvl="0"/>
            <a:r>
              <a:rPr lang="en-US"/>
              <a:t>Edit Master text styles</a:t>
            </a:r>
          </a:p>
        </p:txBody>
      </p:sp>
      <p:sp>
        <p:nvSpPr>
          <p:cNvPr id="6" name="Text Placeholder 5"/>
          <p:cNvSpPr>
            <a:spLocks noGrp="1"/>
          </p:cNvSpPr>
          <p:nvPr>
            <p:ph type="body" sz="quarter" idx="11"/>
          </p:nvPr>
        </p:nvSpPr>
        <p:spPr>
          <a:xfrm>
            <a:off x="2290763" y="2307528"/>
            <a:ext cx="4860000" cy="2160000"/>
          </a:xfrm>
        </p:spPr>
        <p:txBody>
          <a:bodyPr anchor="t">
            <a:normAutofit/>
          </a:bodyPr>
          <a:lstStyle>
            <a:lvl1pPr marL="0" indent="0">
              <a:buNone/>
              <a:defRPr sz="1800"/>
            </a:lvl1pPr>
          </a:lstStyle>
          <a:p>
            <a:pPr lvl="0"/>
            <a:r>
              <a:rPr lang="en-US"/>
              <a:t>Edit Master text styles</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497" y="1946217"/>
            <a:ext cx="1596145" cy="720000"/>
          </a:xfrm>
          <a:prstGeom prst="rect">
            <a:avLst/>
          </a:prstGeom>
        </p:spPr>
      </p:pic>
      <p:sp>
        <p:nvSpPr>
          <p:cNvPr id="2" name="Title 1"/>
          <p:cNvSpPr>
            <a:spLocks noGrp="1"/>
          </p:cNvSpPr>
          <p:nvPr>
            <p:ph type="title"/>
          </p:nvPr>
        </p:nvSpPr>
        <p:spPr>
          <a:xfrm>
            <a:off x="521497" y="368305"/>
            <a:ext cx="8154192" cy="577097"/>
          </a:xfrm>
        </p:spPr>
        <p:txBody>
          <a:bodyPr/>
          <a:lstStyle/>
          <a:p>
            <a:r>
              <a:rPr lang="en-US"/>
              <a:t>Click to edit Master title style</a:t>
            </a:r>
            <a:endParaRPr lang="nl-NL" dirty="0"/>
          </a:p>
        </p:txBody>
      </p:sp>
    </p:spTree>
    <p:extLst>
      <p:ext uri="{BB962C8B-B14F-4D97-AF65-F5344CB8AC3E}">
        <p14:creationId xmlns:p14="http://schemas.microsoft.com/office/powerpoint/2010/main" val="941633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Picture - portrait">
    <p:spTree>
      <p:nvGrpSpPr>
        <p:cNvPr id="1" name=""/>
        <p:cNvGrpSpPr/>
        <p:nvPr/>
      </p:nvGrpSpPr>
      <p:grpSpPr>
        <a:xfrm>
          <a:off x="0" y="0"/>
          <a:ext cx="0" cy="0"/>
          <a:chOff x="0" y="0"/>
          <a:chExt cx="0" cy="0"/>
        </a:xfrm>
      </p:grpSpPr>
      <p:sp>
        <p:nvSpPr>
          <p:cNvPr id="6" name="Rectangle 5"/>
          <p:cNvSpPr/>
          <p:nvPr userDrawn="1"/>
        </p:nvSpPr>
        <p:spPr>
          <a:xfrm>
            <a:off x="2978593" y="1256234"/>
            <a:ext cx="3240000" cy="46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5" name="Picture Placeholder 4"/>
          <p:cNvSpPr>
            <a:spLocks noGrp="1"/>
          </p:cNvSpPr>
          <p:nvPr>
            <p:ph type="pic" sz="quarter" idx="11"/>
          </p:nvPr>
        </p:nvSpPr>
        <p:spPr>
          <a:xfrm>
            <a:off x="3068593" y="1346234"/>
            <a:ext cx="3060000" cy="4500000"/>
          </a:xfrm>
        </p:spPr>
        <p:txBody>
          <a:bodyPr anchor="t"/>
          <a:lstStyle>
            <a:lvl1pPr marL="0" indent="0" algn="ctr">
              <a:buNone/>
              <a:defRPr/>
            </a:lvl1pPr>
          </a:lstStyle>
          <a:p>
            <a:r>
              <a:rPr lang="en-US"/>
              <a:t>Click icon to add picture</a:t>
            </a:r>
            <a:endParaRPr lang="nl-NL" dirty="0"/>
          </a:p>
        </p:txBody>
      </p:sp>
      <p:sp>
        <p:nvSpPr>
          <p:cNvPr id="7" name="Title 6"/>
          <p:cNvSpPr>
            <a:spLocks noGrp="1"/>
          </p:cNvSpPr>
          <p:nvPr>
            <p:ph type="title"/>
          </p:nvPr>
        </p:nvSpPr>
        <p:spPr>
          <a:xfrm>
            <a:off x="521497" y="368305"/>
            <a:ext cx="8154192" cy="577097"/>
          </a:xfrm>
        </p:spPr>
        <p:txBody>
          <a:bodyPr/>
          <a:lstStyle/>
          <a:p>
            <a:r>
              <a:rPr lang="en-US"/>
              <a:t>Click to edit Master title style</a:t>
            </a:r>
            <a:endParaRPr lang="nl-NL" dirty="0"/>
          </a:p>
        </p:txBody>
      </p:sp>
    </p:spTree>
    <p:extLst>
      <p:ext uri="{BB962C8B-B14F-4D97-AF65-F5344CB8AC3E}">
        <p14:creationId xmlns:p14="http://schemas.microsoft.com/office/powerpoint/2010/main" val="3946408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Picture - landscape">
    <p:spTree>
      <p:nvGrpSpPr>
        <p:cNvPr id="1" name=""/>
        <p:cNvGrpSpPr/>
        <p:nvPr/>
      </p:nvGrpSpPr>
      <p:grpSpPr>
        <a:xfrm>
          <a:off x="0" y="0"/>
          <a:ext cx="0" cy="0"/>
          <a:chOff x="0" y="0"/>
          <a:chExt cx="0" cy="0"/>
        </a:xfrm>
      </p:grpSpPr>
      <p:sp>
        <p:nvSpPr>
          <p:cNvPr id="6" name="Rectangle 5"/>
          <p:cNvSpPr/>
          <p:nvPr userDrawn="1"/>
        </p:nvSpPr>
        <p:spPr>
          <a:xfrm>
            <a:off x="1808593" y="1640795"/>
            <a:ext cx="5580000" cy="37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5" name="Picture Placeholder 4"/>
          <p:cNvSpPr>
            <a:spLocks noGrp="1"/>
          </p:cNvSpPr>
          <p:nvPr>
            <p:ph type="pic" sz="quarter" idx="11"/>
          </p:nvPr>
        </p:nvSpPr>
        <p:spPr>
          <a:xfrm>
            <a:off x="1898593" y="1730795"/>
            <a:ext cx="5400000" cy="3600000"/>
          </a:xfrm>
        </p:spPr>
        <p:txBody>
          <a:bodyPr anchor="t"/>
          <a:lstStyle>
            <a:lvl1pPr marL="0" indent="0" algn="ctr">
              <a:buNone/>
              <a:defRPr/>
            </a:lvl1pPr>
          </a:lstStyle>
          <a:p>
            <a:r>
              <a:rPr lang="en-US"/>
              <a:t>Click icon to add picture</a:t>
            </a:r>
            <a:endParaRPr lang="nl-NL" dirty="0"/>
          </a:p>
        </p:txBody>
      </p:sp>
      <p:sp>
        <p:nvSpPr>
          <p:cNvPr id="7" name="Title 6"/>
          <p:cNvSpPr>
            <a:spLocks noGrp="1"/>
          </p:cNvSpPr>
          <p:nvPr>
            <p:ph type="title"/>
          </p:nvPr>
        </p:nvSpPr>
        <p:spPr>
          <a:xfrm>
            <a:off x="521497" y="368305"/>
            <a:ext cx="8154192" cy="577097"/>
          </a:xfrm>
        </p:spPr>
        <p:txBody>
          <a:bodyPr/>
          <a:lstStyle/>
          <a:p>
            <a:r>
              <a:rPr lang="en-US"/>
              <a:t>Click to edit Master title style</a:t>
            </a:r>
            <a:endParaRPr lang="nl-NL" dirty="0"/>
          </a:p>
        </p:txBody>
      </p:sp>
    </p:spTree>
    <p:extLst>
      <p:ext uri="{BB962C8B-B14F-4D97-AF65-F5344CB8AC3E}">
        <p14:creationId xmlns:p14="http://schemas.microsoft.com/office/powerpoint/2010/main" val="179502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Picture - landscape - w/caption">
    <p:spTree>
      <p:nvGrpSpPr>
        <p:cNvPr id="1" name=""/>
        <p:cNvGrpSpPr/>
        <p:nvPr/>
      </p:nvGrpSpPr>
      <p:grpSpPr>
        <a:xfrm>
          <a:off x="0" y="0"/>
          <a:ext cx="0" cy="0"/>
          <a:chOff x="0" y="0"/>
          <a:chExt cx="0" cy="0"/>
        </a:xfrm>
      </p:grpSpPr>
      <p:sp>
        <p:nvSpPr>
          <p:cNvPr id="6" name="Rectangle 5"/>
          <p:cNvSpPr/>
          <p:nvPr userDrawn="1"/>
        </p:nvSpPr>
        <p:spPr>
          <a:xfrm>
            <a:off x="1808593" y="1546794"/>
            <a:ext cx="5580000" cy="37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5" name="Picture Placeholder 4"/>
          <p:cNvSpPr>
            <a:spLocks noGrp="1"/>
          </p:cNvSpPr>
          <p:nvPr>
            <p:ph type="pic" sz="quarter" idx="11"/>
          </p:nvPr>
        </p:nvSpPr>
        <p:spPr>
          <a:xfrm>
            <a:off x="1898593" y="1636794"/>
            <a:ext cx="5400000" cy="3600000"/>
          </a:xfrm>
        </p:spPr>
        <p:txBody>
          <a:bodyPr anchor="t"/>
          <a:lstStyle>
            <a:lvl1pPr marL="0" indent="0" algn="ctr">
              <a:buNone/>
              <a:defRPr/>
            </a:lvl1pPr>
          </a:lstStyle>
          <a:p>
            <a:r>
              <a:rPr lang="en-US"/>
              <a:t>Click icon to add picture</a:t>
            </a:r>
            <a:endParaRPr lang="nl-NL" dirty="0"/>
          </a:p>
        </p:txBody>
      </p:sp>
      <p:sp>
        <p:nvSpPr>
          <p:cNvPr id="7" name="Title 6"/>
          <p:cNvSpPr>
            <a:spLocks noGrp="1"/>
          </p:cNvSpPr>
          <p:nvPr>
            <p:ph type="title"/>
          </p:nvPr>
        </p:nvSpPr>
        <p:spPr>
          <a:xfrm>
            <a:off x="521497" y="368305"/>
            <a:ext cx="8154192" cy="577097"/>
          </a:xfrm>
        </p:spPr>
        <p:txBody>
          <a:bodyPr/>
          <a:lstStyle/>
          <a:p>
            <a:r>
              <a:rPr lang="en-US"/>
              <a:t>Click to edit Master title style</a:t>
            </a:r>
            <a:endParaRPr lang="nl-NL" dirty="0"/>
          </a:p>
        </p:txBody>
      </p:sp>
      <p:sp>
        <p:nvSpPr>
          <p:cNvPr id="4" name="Text Placeholder 3"/>
          <p:cNvSpPr>
            <a:spLocks noGrp="1"/>
          </p:cNvSpPr>
          <p:nvPr>
            <p:ph type="body" sz="quarter" idx="12"/>
          </p:nvPr>
        </p:nvSpPr>
        <p:spPr>
          <a:xfrm>
            <a:off x="1898593" y="5416794"/>
            <a:ext cx="5400000" cy="607994"/>
          </a:xfrm>
        </p:spPr>
        <p:txBody>
          <a:bodyPr anchor="t">
            <a:noAutofit/>
          </a:bodyPr>
          <a:lstStyle>
            <a:lvl1pPr marL="0" indent="0" algn="ctr">
              <a:buNone/>
              <a:defRPr sz="1400">
                <a:solidFill>
                  <a:srgbClr val="4A4A49"/>
                </a:solidFill>
              </a:defRPr>
            </a:lvl1pPr>
          </a:lstStyle>
          <a:p>
            <a:pPr lvl="0"/>
            <a:r>
              <a:rPr lang="en-US"/>
              <a:t>Edit Master text styles</a:t>
            </a:r>
          </a:p>
        </p:txBody>
      </p:sp>
    </p:spTree>
    <p:extLst>
      <p:ext uri="{BB962C8B-B14F-4D97-AF65-F5344CB8AC3E}">
        <p14:creationId xmlns:p14="http://schemas.microsoft.com/office/powerpoint/2010/main" val="2952183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Titl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03FAF12-7725-4B65-8689-067CA4F24F25}" type="slidenum">
              <a:rPr lang="nl-NL" smtClean="0"/>
              <a:pPr/>
              <a:t>‹#›</a:t>
            </a:fld>
            <a:endParaRPr lang="nl-NL"/>
          </a:p>
        </p:txBody>
      </p:sp>
      <p:sp>
        <p:nvSpPr>
          <p:cNvPr id="3" name="Title 2"/>
          <p:cNvSpPr>
            <a:spLocks noGrp="1"/>
          </p:cNvSpPr>
          <p:nvPr>
            <p:ph type="title"/>
          </p:nvPr>
        </p:nvSpPr>
        <p:spPr/>
        <p:txBody>
          <a:bodyPr/>
          <a:lstStyle>
            <a:lvl1pPr>
              <a:defRPr>
                <a:solidFill>
                  <a:srgbClr val="FF0000"/>
                </a:solidFill>
              </a:defRPr>
            </a:lvl1pPr>
          </a:lstStyle>
          <a:p>
            <a:r>
              <a:rPr lang="en-US"/>
              <a:t>Click to edit Master title style</a:t>
            </a:r>
            <a:endParaRPr lang="nl-NL" dirty="0"/>
          </a:p>
        </p:txBody>
      </p:sp>
    </p:spTree>
    <p:extLst>
      <p:ext uri="{BB962C8B-B14F-4D97-AF65-F5344CB8AC3E}">
        <p14:creationId xmlns:p14="http://schemas.microsoft.com/office/powerpoint/2010/main" val="320092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circle - 1 speaker">
    <p:spTree>
      <p:nvGrpSpPr>
        <p:cNvPr id="1" name=""/>
        <p:cNvGrpSpPr/>
        <p:nvPr/>
      </p:nvGrpSpPr>
      <p:grpSpPr>
        <a:xfrm>
          <a:off x="0" y="0"/>
          <a:ext cx="0" cy="0"/>
          <a:chOff x="0" y="0"/>
          <a:chExt cx="0" cy="0"/>
        </a:xfrm>
      </p:grpSpPr>
      <p:sp>
        <p:nvSpPr>
          <p:cNvPr id="4" name="Oval 3"/>
          <p:cNvSpPr/>
          <p:nvPr userDrawn="1"/>
        </p:nvSpPr>
        <p:spPr>
          <a:xfrm>
            <a:off x="4819829" y="1557777"/>
            <a:ext cx="3960000" cy="3960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cture Placeholder 7"/>
          <p:cNvSpPr>
            <a:spLocks noGrp="1"/>
          </p:cNvSpPr>
          <p:nvPr>
            <p:ph type="pic" sz="quarter" idx="13"/>
          </p:nvPr>
        </p:nvSpPr>
        <p:spPr>
          <a:xfrm>
            <a:off x="4999829" y="1737777"/>
            <a:ext cx="3600000" cy="3600000"/>
          </a:xfrm>
        </p:spPr>
        <p:txBody>
          <a:bodyPr anchor="t"/>
          <a:lstStyle>
            <a:lvl1pPr marL="0" indent="0" algn="ctr">
              <a:buNone/>
              <a:defRPr/>
            </a:lvl1pPr>
          </a:lstStyle>
          <a:p>
            <a:r>
              <a:rPr lang="en-US" noProof="0"/>
              <a:t>Click icon to add picture</a:t>
            </a:r>
            <a:endParaRPr lang="en-GB" noProof="0" dirty="0"/>
          </a:p>
        </p:txBody>
      </p:sp>
      <p:sp>
        <p:nvSpPr>
          <p:cNvPr id="11" name="Text Placeholder 10"/>
          <p:cNvSpPr>
            <a:spLocks noGrp="1"/>
          </p:cNvSpPr>
          <p:nvPr>
            <p:ph type="body" sz="quarter" idx="10"/>
          </p:nvPr>
        </p:nvSpPr>
        <p:spPr bwMode="gray">
          <a:xfrm>
            <a:off x="521494" y="5060577"/>
            <a:ext cx="4050506" cy="914400"/>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3" name="Subtitle 2"/>
          <p:cNvSpPr>
            <a:spLocks noGrp="1"/>
          </p:cNvSpPr>
          <p:nvPr>
            <p:ph type="subTitle" idx="1"/>
          </p:nvPr>
        </p:nvSpPr>
        <p:spPr bwMode="gray">
          <a:xfrm>
            <a:off x="521494" y="368301"/>
            <a:ext cx="8101013" cy="576000"/>
          </a:xfrm>
        </p:spPr>
        <p:txBody>
          <a:bodyPr>
            <a:normAutofit/>
          </a:bodyPr>
          <a:lstStyle>
            <a:lvl1pPr marL="0" indent="0" algn="l">
              <a:lnSpc>
                <a:spcPct val="90000"/>
              </a:lnSpc>
              <a:spcAft>
                <a:spcPts val="0"/>
              </a:spcAft>
              <a:buNone/>
              <a:defRPr sz="2800" b="1">
                <a:solidFill>
                  <a:srgbClr val="92949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2" name="Title 1"/>
          <p:cNvSpPr>
            <a:spLocks noGrp="1"/>
          </p:cNvSpPr>
          <p:nvPr>
            <p:ph type="ctrTitle"/>
          </p:nvPr>
        </p:nvSpPr>
        <p:spPr bwMode="gray">
          <a:xfrm>
            <a:off x="521494" y="1098000"/>
            <a:ext cx="4050506" cy="3160246"/>
          </a:xfrm>
        </p:spPr>
        <p:txBody>
          <a:bodyPr anchor="b">
            <a:normAutofit/>
          </a:bodyPr>
          <a:lstStyle>
            <a:lvl1pPr algn="l">
              <a:defRPr sz="5000" b="1">
                <a:solidFill>
                  <a:srgbClr val="FF0000"/>
                </a:solidFill>
              </a:defRPr>
            </a:lvl1pPr>
          </a:lstStyle>
          <a:p>
            <a:r>
              <a:rPr lang="en-US"/>
              <a:t>Click to edit Master title style</a:t>
            </a:r>
            <a:endParaRPr lang="en-GB" dirty="0"/>
          </a:p>
        </p:txBody>
      </p:sp>
      <p:sp>
        <p:nvSpPr>
          <p:cNvPr id="5" name="Slide Number Placeholder 4">
            <a:extLst>
              <a:ext uri="{FF2B5EF4-FFF2-40B4-BE49-F238E27FC236}">
                <a16:creationId xmlns="" xmlns:a16="http://schemas.microsoft.com/office/drawing/2014/main" id="{A992891D-B0A3-43BE-8DC7-75036240F51F}"/>
              </a:ext>
            </a:extLst>
          </p:cNvPr>
          <p:cNvSpPr>
            <a:spLocks noGrp="1"/>
          </p:cNvSpPr>
          <p:nvPr>
            <p:ph type="sldNum" sz="quarter" idx="14"/>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2566170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 xmlns:p15="http://schemas.microsoft.com/office/powerpoint/2012/main">
        <p15:guide id="1"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Title &amp; picto backgroun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03FAF12-7725-4B65-8689-067CA4F24F25}" type="slidenum">
              <a:rPr lang="nl-NL" smtClean="0"/>
              <a:pPr/>
              <a:t>‹#›</a:t>
            </a:fld>
            <a:endParaRPr lang="nl-NL"/>
          </a:p>
        </p:txBody>
      </p:sp>
      <p:sp>
        <p:nvSpPr>
          <p:cNvPr id="3" name="Title 2"/>
          <p:cNvSpPr>
            <a:spLocks noGrp="1"/>
          </p:cNvSpPr>
          <p:nvPr>
            <p:ph type="title"/>
          </p:nvPr>
        </p:nvSpPr>
        <p:spPr/>
        <p:txBody>
          <a:bodyPr/>
          <a:lstStyle/>
          <a:p>
            <a:r>
              <a:rPr lang="en-US"/>
              <a:t>Click to edit Master title style</a:t>
            </a:r>
            <a:endParaRPr lang="nl-NL" dirty="0"/>
          </a:p>
        </p:txBody>
      </p:sp>
      <p:pic>
        <p:nvPicPr>
          <p:cNvPr id="192" name="Picture 19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1629"/>
            <a:ext cx="9144000" cy="4904941"/>
          </a:xfrm>
          <a:prstGeom prst="rect">
            <a:avLst/>
          </a:prstGeom>
        </p:spPr>
      </p:pic>
    </p:spTree>
    <p:extLst>
      <p:ext uri="{BB962C8B-B14F-4D97-AF65-F5344CB8AC3E}">
        <p14:creationId xmlns:p14="http://schemas.microsoft.com/office/powerpoint/2010/main" val="561448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1589714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 whit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2" name="Slide Number Placeholder 1"/>
          <p:cNvSpPr>
            <a:spLocks noGrp="1"/>
          </p:cNvSpPr>
          <p:nvPr>
            <p:ph type="sldNum" sz="quarter" idx="10"/>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2952057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1 Conta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2016"/>
            <a:ext cx="9144000" cy="4495800"/>
          </a:xfrm>
          <a:prstGeom prst="rect">
            <a:avLst/>
          </a:prstGeom>
        </p:spPr>
      </p:pic>
      <p:sp>
        <p:nvSpPr>
          <p:cNvPr id="6" name="Text Placeholder 5"/>
          <p:cNvSpPr>
            <a:spLocks noGrp="1"/>
          </p:cNvSpPr>
          <p:nvPr>
            <p:ph type="body" sz="quarter" idx="11"/>
          </p:nvPr>
        </p:nvSpPr>
        <p:spPr>
          <a:xfrm>
            <a:off x="4306888" y="3443288"/>
            <a:ext cx="2563812" cy="1479550"/>
          </a:xfrm>
        </p:spPr>
        <p:txBody>
          <a:bodyPr>
            <a:normAutofit/>
          </a:bodyPr>
          <a:lstStyle>
            <a:lvl1pPr marL="0" indent="0" algn="ctr">
              <a:buFontTx/>
              <a:buNone/>
              <a:defRPr sz="1400">
                <a:solidFill>
                  <a:srgbClr val="4A4A49"/>
                </a:solidFill>
              </a:defRPr>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684703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nta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34100"/>
          </a:xfrm>
          <a:prstGeom prst="rect">
            <a:avLst/>
          </a:prstGeom>
        </p:spPr>
      </p:pic>
      <p:sp>
        <p:nvSpPr>
          <p:cNvPr id="6" name="Text Placeholder 5"/>
          <p:cNvSpPr>
            <a:spLocks noGrp="1"/>
          </p:cNvSpPr>
          <p:nvPr>
            <p:ph type="body" sz="quarter" idx="11"/>
          </p:nvPr>
        </p:nvSpPr>
        <p:spPr>
          <a:xfrm>
            <a:off x="2743200" y="2581275"/>
            <a:ext cx="3273425" cy="1965325"/>
          </a:xfrm>
        </p:spPr>
        <p:txBody>
          <a:bodyPr>
            <a:normAutofit/>
          </a:bodyPr>
          <a:lstStyle>
            <a:lvl1pPr marL="0" indent="0" algn="ctr">
              <a:buFontTx/>
              <a:buNone/>
              <a:defRPr sz="1400">
                <a:solidFill>
                  <a:srgbClr val="4A4A49"/>
                </a:solidFill>
              </a:defRPr>
            </a:lvl1pPr>
          </a:lstStyle>
          <a:p>
            <a:pPr lvl="0"/>
            <a:r>
              <a:rPr lang="en-US"/>
              <a:t>Edit Master text styles</a:t>
            </a:r>
          </a:p>
        </p:txBody>
      </p:sp>
    </p:spTree>
    <p:extLst>
      <p:ext uri="{BB962C8B-B14F-4D97-AF65-F5344CB8AC3E}">
        <p14:creationId xmlns:p14="http://schemas.microsoft.com/office/powerpoint/2010/main" val="220050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2 Conta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7" name="Rectangle 6"/>
          <p:cNvSpPr/>
          <p:nvPr userDrawn="1"/>
        </p:nvSpPr>
        <p:spPr>
          <a:xfrm>
            <a:off x="5213324" y="3899531"/>
            <a:ext cx="3240000" cy="1980000"/>
          </a:xfrm>
          <a:prstGeom prst="rect">
            <a:avLst/>
          </a:prstGeom>
          <a:solidFill>
            <a:srgbClr val="EDED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 Placeholder 5"/>
          <p:cNvSpPr>
            <a:spLocks noGrp="1"/>
          </p:cNvSpPr>
          <p:nvPr>
            <p:ph type="body" sz="quarter" idx="12"/>
          </p:nvPr>
        </p:nvSpPr>
        <p:spPr>
          <a:xfrm>
            <a:off x="5213324" y="3899531"/>
            <a:ext cx="3240000" cy="1980000"/>
          </a:xfrm>
          <a:ln>
            <a:noFill/>
          </a:ln>
          <a:effectLst/>
        </p:spPr>
        <p:txBody>
          <a:bodyPr>
            <a:normAutofit/>
          </a:bodyPr>
          <a:lstStyle>
            <a:lvl1pPr marL="0" indent="0" algn="ctr">
              <a:buFontTx/>
              <a:buNone/>
              <a:defRPr sz="1400">
                <a:solidFill>
                  <a:srgbClr val="4A4A49"/>
                </a:solidFill>
              </a:defRPr>
            </a:lvl1pPr>
          </a:lstStyle>
          <a:p>
            <a:pPr lvl="0"/>
            <a:r>
              <a:rPr lang="en-US"/>
              <a:t>Edit Master text styles</a:t>
            </a:r>
          </a:p>
        </p:txBody>
      </p:sp>
      <p:sp>
        <p:nvSpPr>
          <p:cNvPr id="11" name="Rectangle 10"/>
          <p:cNvSpPr/>
          <p:nvPr userDrawn="1"/>
        </p:nvSpPr>
        <p:spPr>
          <a:xfrm>
            <a:off x="5213324" y="1363947"/>
            <a:ext cx="3240000" cy="1980000"/>
          </a:xfrm>
          <a:prstGeom prst="rect">
            <a:avLst/>
          </a:prstGeom>
          <a:solidFill>
            <a:srgbClr val="EDED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5"/>
          <p:cNvSpPr>
            <a:spLocks noGrp="1"/>
          </p:cNvSpPr>
          <p:nvPr>
            <p:ph type="body" sz="quarter" idx="11"/>
          </p:nvPr>
        </p:nvSpPr>
        <p:spPr>
          <a:xfrm>
            <a:off x="5213324" y="1363947"/>
            <a:ext cx="3240000" cy="1980000"/>
          </a:xfrm>
          <a:ln>
            <a:noFill/>
          </a:ln>
          <a:effectLst/>
        </p:spPr>
        <p:txBody>
          <a:bodyPr>
            <a:normAutofit/>
          </a:bodyPr>
          <a:lstStyle>
            <a:lvl1pPr marL="0" indent="0" algn="ctr">
              <a:buFontTx/>
              <a:buNone/>
              <a:defRPr sz="1400">
                <a:solidFill>
                  <a:srgbClr val="4A4A49"/>
                </a:solidFill>
              </a:defRPr>
            </a:lvl1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497" y="1369107"/>
            <a:ext cx="3695700" cy="4495800"/>
          </a:xfrm>
          <a:prstGeom prst="rect">
            <a:avLst/>
          </a:prstGeom>
        </p:spPr>
      </p:pic>
      <p:sp>
        <p:nvSpPr>
          <p:cNvPr id="6" name="Title 5"/>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928607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 Contac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3" name="Slide Number Placeholder 2"/>
          <p:cNvSpPr>
            <a:spLocks noGrp="1"/>
          </p:cNvSpPr>
          <p:nvPr>
            <p:ph type="sldNum" sz="quarter" idx="10"/>
          </p:nvPr>
        </p:nvSpPr>
        <p:spPr/>
        <p:txBody>
          <a:bodyPr/>
          <a:lstStyle/>
          <a:p>
            <a:fld id="{A03FAF12-7725-4B65-8689-067CA4F24F25}" type="slidenum">
              <a:rPr lang="nl-NL" smtClean="0"/>
              <a:pPr/>
              <a:t>‹#›</a:t>
            </a:fld>
            <a:endParaRPr lang="nl-NL"/>
          </a:p>
        </p:txBody>
      </p:sp>
      <p:sp>
        <p:nvSpPr>
          <p:cNvPr id="8" name="Rectangle 7"/>
          <p:cNvSpPr/>
          <p:nvPr userDrawn="1"/>
        </p:nvSpPr>
        <p:spPr>
          <a:xfrm>
            <a:off x="5213324" y="3651698"/>
            <a:ext cx="3240000" cy="1980000"/>
          </a:xfrm>
          <a:prstGeom prst="rect">
            <a:avLst/>
          </a:prstGeom>
          <a:solidFill>
            <a:srgbClr val="EDED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5"/>
          <p:cNvSpPr>
            <a:spLocks noGrp="1"/>
          </p:cNvSpPr>
          <p:nvPr>
            <p:ph type="body" sz="quarter" idx="12"/>
          </p:nvPr>
        </p:nvSpPr>
        <p:spPr>
          <a:xfrm>
            <a:off x="5213324" y="3651698"/>
            <a:ext cx="3240000" cy="1980000"/>
          </a:xfrm>
          <a:ln>
            <a:noFill/>
          </a:ln>
          <a:effectLst/>
        </p:spPr>
        <p:txBody>
          <a:bodyPr>
            <a:normAutofit/>
          </a:bodyPr>
          <a:lstStyle>
            <a:lvl1pPr marL="0" indent="0" algn="ctr">
              <a:buFontTx/>
              <a:buNone/>
              <a:defRPr sz="1400">
                <a:solidFill>
                  <a:srgbClr val="4A4A49"/>
                </a:solidFill>
              </a:defRPr>
            </a:lvl1pPr>
          </a:lstStyle>
          <a:p>
            <a:pPr lvl="0"/>
            <a:r>
              <a:rPr lang="en-US"/>
              <a:t>Edit Master text styles</a:t>
            </a:r>
          </a:p>
        </p:txBody>
      </p:sp>
      <p:sp>
        <p:nvSpPr>
          <p:cNvPr id="2" name="Rectangle 1"/>
          <p:cNvSpPr/>
          <p:nvPr userDrawn="1"/>
        </p:nvSpPr>
        <p:spPr>
          <a:xfrm>
            <a:off x="5213324" y="1116114"/>
            <a:ext cx="3240000" cy="1980000"/>
          </a:xfrm>
          <a:prstGeom prst="rect">
            <a:avLst/>
          </a:prstGeom>
          <a:solidFill>
            <a:srgbClr val="EDED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xt Placeholder 5"/>
          <p:cNvSpPr>
            <a:spLocks noGrp="1"/>
          </p:cNvSpPr>
          <p:nvPr>
            <p:ph type="body" sz="quarter" idx="11"/>
          </p:nvPr>
        </p:nvSpPr>
        <p:spPr>
          <a:xfrm>
            <a:off x="5213324" y="1116114"/>
            <a:ext cx="3240000" cy="1980000"/>
          </a:xfrm>
          <a:ln>
            <a:noFill/>
          </a:ln>
          <a:effectLst/>
        </p:spPr>
        <p:txBody>
          <a:bodyPr>
            <a:normAutofit/>
          </a:bodyPr>
          <a:lstStyle>
            <a:lvl1pPr marL="0" indent="0" algn="ctr">
              <a:buFontTx/>
              <a:buNone/>
              <a:defRPr sz="1400">
                <a:solidFill>
                  <a:srgbClr val="4A4A49"/>
                </a:solidFill>
              </a:defRPr>
            </a:lvl1pPr>
          </a:lstStyle>
          <a:p>
            <a:pPr lvl="0"/>
            <a:r>
              <a:rPr lang="en-US"/>
              <a:t>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027" y="674207"/>
            <a:ext cx="4529067" cy="5509587"/>
          </a:xfrm>
          <a:prstGeom prst="rect">
            <a:avLst/>
          </a:prstGeom>
        </p:spPr>
      </p:pic>
    </p:spTree>
    <p:extLst>
      <p:ext uri="{BB962C8B-B14F-4D97-AF65-F5344CB8AC3E}">
        <p14:creationId xmlns:p14="http://schemas.microsoft.com/office/powerpoint/2010/main" val="426091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artners with you">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134100"/>
          </a:xfrm>
          <a:prstGeom prst="rect">
            <a:avLst/>
          </a:prstGeom>
        </p:spPr>
      </p:pic>
      <p:sp>
        <p:nvSpPr>
          <p:cNvPr id="2" name="Slide Number Placeholder 1">
            <a:extLst>
              <a:ext uri="{FF2B5EF4-FFF2-40B4-BE49-F238E27FC236}">
                <a16:creationId xmlns="" xmlns:a16="http://schemas.microsoft.com/office/drawing/2014/main" id="{5C058A24-B34A-4A50-91CF-3CC4616B947E}"/>
              </a:ext>
            </a:extLst>
          </p:cNvPr>
          <p:cNvSpPr>
            <a:spLocks noGrp="1"/>
          </p:cNvSpPr>
          <p:nvPr>
            <p:ph type="sldNum" sz="quarter" idx="10"/>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372380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background image - 1 speak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8" name="Picture Placeholder 7"/>
          <p:cNvSpPr>
            <a:spLocks noGrp="1"/>
          </p:cNvSpPr>
          <p:nvPr>
            <p:ph type="pic" sz="quarter" idx="13"/>
          </p:nvPr>
        </p:nvSpPr>
        <p:spPr>
          <a:xfrm>
            <a:off x="0" y="1100981"/>
            <a:ext cx="9144000" cy="5040000"/>
          </a:xfrm>
        </p:spPr>
        <p:txBody>
          <a:bodyPr anchor="t"/>
          <a:lstStyle>
            <a:lvl1pPr marL="0" indent="0" algn="ctr">
              <a:buNone/>
              <a:defRPr/>
            </a:lvl1pPr>
          </a:lstStyle>
          <a:p>
            <a:r>
              <a:rPr lang="en-US" noProof="0"/>
              <a:t>Click icon to add picture</a:t>
            </a:r>
            <a:endParaRPr lang="en-GB" noProof="0" dirty="0"/>
          </a:p>
        </p:txBody>
      </p:sp>
      <p:sp>
        <p:nvSpPr>
          <p:cNvPr id="11" name="Text Placeholder 10"/>
          <p:cNvSpPr>
            <a:spLocks noGrp="1"/>
          </p:cNvSpPr>
          <p:nvPr>
            <p:ph type="body" sz="quarter" idx="10"/>
          </p:nvPr>
        </p:nvSpPr>
        <p:spPr bwMode="gray">
          <a:xfrm>
            <a:off x="5212935" y="3915007"/>
            <a:ext cx="3170489" cy="913364"/>
          </a:xfrm>
        </p:spPr>
        <p:txBody>
          <a:bodyPr/>
          <a:lstStyle>
            <a:lvl1pPr marL="0" indent="0">
              <a:buFontTx/>
              <a:buNone/>
              <a:defRPr sz="1800" b="1">
                <a:solidFill>
                  <a:srgbClr val="4A4A49"/>
                </a:solidFill>
              </a:defRPr>
            </a:lvl1pPr>
            <a:lvl2pPr marL="0" indent="0">
              <a:buFontTx/>
              <a:buNone/>
              <a:defRPr sz="1400">
                <a:solidFill>
                  <a:srgbClr val="4A4A49"/>
                </a:solidFill>
              </a:defRPr>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3" name="Subtitle 2"/>
          <p:cNvSpPr>
            <a:spLocks noGrp="1"/>
          </p:cNvSpPr>
          <p:nvPr>
            <p:ph type="subTitle" idx="1"/>
          </p:nvPr>
        </p:nvSpPr>
        <p:spPr bwMode="gray">
          <a:xfrm>
            <a:off x="521494" y="368301"/>
            <a:ext cx="8101013" cy="576000"/>
          </a:xfrm>
        </p:spPr>
        <p:txBody>
          <a:bodyPr>
            <a:normAutofit/>
          </a:bodyPr>
          <a:lstStyle>
            <a:lvl1pPr marL="0" indent="0" algn="l">
              <a:lnSpc>
                <a:spcPct val="90000"/>
              </a:lnSpc>
              <a:spcAft>
                <a:spcPts val="0"/>
              </a:spcAft>
              <a:buNone/>
              <a:defRPr sz="2800" b="1">
                <a:solidFill>
                  <a:srgbClr val="92949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2" name="Title 1"/>
          <p:cNvSpPr>
            <a:spLocks noGrp="1"/>
          </p:cNvSpPr>
          <p:nvPr>
            <p:ph type="ctrTitle"/>
          </p:nvPr>
        </p:nvSpPr>
        <p:spPr bwMode="gray">
          <a:xfrm>
            <a:off x="5212935" y="2307362"/>
            <a:ext cx="3170489" cy="1577164"/>
          </a:xfrm>
        </p:spPr>
        <p:txBody>
          <a:bodyPr anchor="b">
            <a:normAutofit/>
          </a:bodyPr>
          <a:lstStyle>
            <a:lvl1pPr algn="l">
              <a:defRPr sz="5000" b="1">
                <a:solidFill>
                  <a:srgbClr val="FF0000"/>
                </a:solidFill>
              </a:defRPr>
            </a:lvl1pPr>
          </a:lstStyle>
          <a:p>
            <a:r>
              <a:rPr lang="en-US"/>
              <a:t>Click to edit Master title style</a:t>
            </a:r>
            <a:endParaRPr lang="en-GB" dirty="0"/>
          </a:p>
        </p:txBody>
      </p:sp>
      <p:sp>
        <p:nvSpPr>
          <p:cNvPr id="4" name="Slide Number Placeholder 3">
            <a:extLst>
              <a:ext uri="{FF2B5EF4-FFF2-40B4-BE49-F238E27FC236}">
                <a16:creationId xmlns="" xmlns:a16="http://schemas.microsoft.com/office/drawing/2014/main" id="{986B0234-D430-4169-B9BB-1C6BDBA97326}"/>
              </a:ext>
            </a:extLst>
          </p:cNvPr>
          <p:cNvSpPr>
            <a:spLocks noGrp="1"/>
          </p:cNvSpPr>
          <p:nvPr>
            <p:ph type="sldNum" sz="quarter" idx="14"/>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1297654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102" t="90169"/>
          <a:stretch/>
        </p:blipFill>
        <p:spPr bwMode="gray">
          <a:xfrm>
            <a:off x="6839916" y="6183824"/>
            <a:ext cx="2304083" cy="674176"/>
          </a:xfrm>
          <a:prstGeom prst="rect">
            <a:avLst/>
          </a:prstGeom>
        </p:spPr>
      </p:pic>
      <p:sp>
        <p:nvSpPr>
          <p:cNvPr id="13" name="Picture Placeholder 12"/>
          <p:cNvSpPr>
            <a:spLocks noGrp="1"/>
          </p:cNvSpPr>
          <p:nvPr>
            <p:ph type="pic" sz="quarter" idx="11"/>
          </p:nvPr>
        </p:nvSpPr>
        <p:spPr bwMode="gray">
          <a:xfrm>
            <a:off x="0" y="2456750"/>
            <a:ext cx="9144000" cy="2879725"/>
          </a:xfrm>
        </p:spPr>
        <p:txBody>
          <a:bodyPr/>
          <a:lstStyle>
            <a:lvl1pPr marL="0" indent="0">
              <a:buNone/>
              <a:defRPr/>
            </a:lvl1pPr>
          </a:lstStyle>
          <a:p>
            <a:r>
              <a:rPr lang="en-US"/>
              <a:t>Click icon to add picture</a:t>
            </a:r>
            <a:endParaRPr lang="en-GB" dirty="0"/>
          </a:p>
        </p:txBody>
      </p:sp>
      <p:sp>
        <p:nvSpPr>
          <p:cNvPr id="7" name="Text Placeholder 10"/>
          <p:cNvSpPr>
            <a:spLocks noGrp="1"/>
          </p:cNvSpPr>
          <p:nvPr>
            <p:ph type="body" sz="quarter" idx="10"/>
          </p:nvPr>
        </p:nvSpPr>
        <p:spPr bwMode="gray">
          <a:xfrm>
            <a:off x="521494" y="2456750"/>
            <a:ext cx="4050506" cy="914400"/>
          </a:xfrm>
        </p:spPr>
        <p:txBody>
          <a:bodyPr/>
          <a:lstStyle>
            <a:lvl1pPr marL="0" indent="0">
              <a:buFontTx/>
              <a:buNone/>
              <a:defRPr sz="1800" b="1"/>
            </a:lvl1pPr>
            <a:lvl2pPr marL="0" indent="0">
              <a:buFontTx/>
              <a:buNone/>
              <a:defRPr sz="1400"/>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2" name="Title 1"/>
          <p:cNvSpPr>
            <a:spLocks noGrp="1"/>
          </p:cNvSpPr>
          <p:nvPr>
            <p:ph type="title"/>
          </p:nvPr>
        </p:nvSpPr>
        <p:spPr bwMode="gray">
          <a:xfrm>
            <a:off x="521496" y="368300"/>
            <a:ext cx="8118302" cy="1961962"/>
          </a:xfrm>
        </p:spPr>
        <p:txBody>
          <a:bodyPr anchor="b">
            <a:normAutofit/>
          </a:bodyPr>
          <a:lstStyle>
            <a:lvl1pPr>
              <a:defRPr sz="5000">
                <a:solidFill>
                  <a:srgbClr val="FF0000"/>
                </a:solidFill>
              </a:defRPr>
            </a:lvl1pPr>
          </a:lstStyle>
          <a:p>
            <a:r>
              <a:rPr lang="en-US"/>
              <a:t>Click to edit Master title style</a:t>
            </a:r>
            <a:endParaRPr lang="en-GB" dirty="0"/>
          </a:p>
        </p:txBody>
      </p:sp>
      <p:sp>
        <p:nvSpPr>
          <p:cNvPr id="3" name="Slide Number Placeholder 2">
            <a:extLst>
              <a:ext uri="{FF2B5EF4-FFF2-40B4-BE49-F238E27FC236}">
                <a16:creationId xmlns="" xmlns:a16="http://schemas.microsoft.com/office/drawing/2014/main" id="{708E7C15-F989-4E20-8FFC-F7F9B514FAD2}"/>
              </a:ext>
            </a:extLst>
          </p:cNvPr>
          <p:cNvSpPr>
            <a:spLocks noGrp="1"/>
          </p:cNvSpPr>
          <p:nvPr>
            <p:ph type="sldNum" sz="quarter" idx="12"/>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3185387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 xmlns:p15="http://schemas.microsoft.com/office/powerpoint/2012/main">
        <p15:guide id="1" orient="horz" pos="1548" userDrawn="1">
          <p15:clr>
            <a:srgbClr val="FBAE40"/>
          </p15:clr>
        </p15:guide>
        <p15:guide id="2" orient="horz" pos="33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arrow dow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102" t="90169"/>
          <a:stretch/>
        </p:blipFill>
        <p:spPr bwMode="gray">
          <a:xfrm>
            <a:off x="6839916" y="6183824"/>
            <a:ext cx="2304083" cy="674176"/>
          </a:xfrm>
          <a:prstGeom prst="rect">
            <a:avLst/>
          </a:prstGeom>
        </p:spPr>
      </p:pic>
      <p:sp>
        <p:nvSpPr>
          <p:cNvPr id="13" name="Picture Placeholder 12"/>
          <p:cNvSpPr>
            <a:spLocks noGrp="1"/>
          </p:cNvSpPr>
          <p:nvPr>
            <p:ph type="pic" sz="quarter" idx="11"/>
          </p:nvPr>
        </p:nvSpPr>
        <p:spPr bwMode="gray">
          <a:xfrm>
            <a:off x="0" y="2456750"/>
            <a:ext cx="9144000" cy="2879725"/>
          </a:xfrm>
        </p:spPr>
        <p:txBody>
          <a:bodyPr/>
          <a:lstStyle>
            <a:lvl1pPr marL="0" indent="0">
              <a:buNone/>
              <a:defRPr/>
            </a:lvl1pPr>
          </a:lstStyle>
          <a:p>
            <a:r>
              <a:rPr lang="en-US"/>
              <a:t>Click icon to add picture</a:t>
            </a:r>
            <a:endParaRPr lang="en-GB" dirty="0"/>
          </a:p>
        </p:txBody>
      </p:sp>
      <p:sp>
        <p:nvSpPr>
          <p:cNvPr id="9" name="Text Placeholder 10"/>
          <p:cNvSpPr>
            <a:spLocks noGrp="1"/>
          </p:cNvSpPr>
          <p:nvPr>
            <p:ph type="body" sz="quarter" idx="10"/>
          </p:nvPr>
        </p:nvSpPr>
        <p:spPr bwMode="gray">
          <a:xfrm>
            <a:off x="521494" y="2456750"/>
            <a:ext cx="4050506" cy="914400"/>
          </a:xfrm>
        </p:spPr>
        <p:txBody>
          <a:bodyPr/>
          <a:lstStyle>
            <a:lvl1pPr marL="0" indent="0">
              <a:buFontTx/>
              <a:buNone/>
              <a:defRPr sz="1800" b="1"/>
            </a:lvl1pPr>
            <a:lvl2pPr marL="0" indent="0">
              <a:buFontTx/>
              <a:buNone/>
              <a:defRPr sz="1400"/>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2" name="Title 1"/>
          <p:cNvSpPr>
            <a:spLocks noGrp="1"/>
          </p:cNvSpPr>
          <p:nvPr>
            <p:ph type="title"/>
          </p:nvPr>
        </p:nvSpPr>
        <p:spPr bwMode="gray">
          <a:xfrm>
            <a:off x="521496" y="1162228"/>
            <a:ext cx="8118302" cy="1168034"/>
          </a:xfrm>
        </p:spPr>
        <p:txBody>
          <a:bodyPr anchor="b">
            <a:normAutofit/>
          </a:bodyPr>
          <a:lstStyle>
            <a:lvl1pPr algn="ctr">
              <a:defRPr sz="4400">
                <a:solidFill>
                  <a:srgbClr val="FF0000"/>
                </a:solidFill>
              </a:defRPr>
            </a:lvl1pPr>
          </a:lstStyle>
          <a:p>
            <a:r>
              <a:rPr lang="en-US"/>
              <a:t>Click to edit Master title style</a:t>
            </a:r>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257000" y="-121"/>
            <a:ext cx="630000" cy="1260000"/>
          </a:xfrm>
          <a:prstGeom prst="rect">
            <a:avLst/>
          </a:prstGeom>
        </p:spPr>
      </p:pic>
      <p:sp>
        <p:nvSpPr>
          <p:cNvPr id="3" name="Slide Number Placeholder 2">
            <a:extLst>
              <a:ext uri="{FF2B5EF4-FFF2-40B4-BE49-F238E27FC236}">
                <a16:creationId xmlns="" xmlns:a16="http://schemas.microsoft.com/office/drawing/2014/main" id="{21E72D0A-7FBB-4DFA-B1A3-150F43204490}"/>
              </a:ext>
            </a:extLst>
          </p:cNvPr>
          <p:cNvSpPr>
            <a:spLocks noGrp="1"/>
          </p:cNvSpPr>
          <p:nvPr>
            <p:ph type="sldNum" sz="quarter" idx="12"/>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1609897597"/>
      </p:ext>
    </p:extLst>
  </p:cSld>
  <p:clrMapOvr>
    <a:masterClrMapping/>
  </p:clrMapOvr>
  <p:extLst>
    <p:ext uri="{DCECCB84-F9BA-43D5-87BE-67443E8EF086}">
      <p15:sldGuideLst xmlns="" xmlns:p15="http://schemas.microsoft.com/office/powerpoint/2012/main">
        <p15:guide id="1" orient="horz" pos="1548">
          <p15:clr>
            <a:srgbClr val="FBAE40"/>
          </p15:clr>
        </p15:guide>
        <p15:guide id="2" orient="horz" pos="33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twisted arrow">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102" t="90169"/>
          <a:stretch/>
        </p:blipFill>
        <p:spPr bwMode="gray">
          <a:xfrm>
            <a:off x="6839916" y="6183824"/>
            <a:ext cx="2304083" cy="674176"/>
          </a:xfrm>
          <a:prstGeom prst="rect">
            <a:avLst/>
          </a:prstGeom>
        </p:spPr>
      </p:pic>
      <p:sp>
        <p:nvSpPr>
          <p:cNvPr id="13" name="Picture Placeholder 12"/>
          <p:cNvSpPr>
            <a:spLocks noGrp="1"/>
          </p:cNvSpPr>
          <p:nvPr>
            <p:ph type="pic" sz="quarter" idx="11"/>
          </p:nvPr>
        </p:nvSpPr>
        <p:spPr bwMode="gray">
          <a:xfrm>
            <a:off x="0" y="2456750"/>
            <a:ext cx="9144000" cy="2879725"/>
          </a:xfrm>
        </p:spPr>
        <p:txBody>
          <a:bodyPr/>
          <a:lstStyle>
            <a:lvl1pPr marL="0" indent="0">
              <a:buNone/>
              <a:defRPr/>
            </a:lvl1pPr>
          </a:lstStyle>
          <a:p>
            <a:r>
              <a:rPr lang="en-US"/>
              <a:t>Click icon to add picture</a:t>
            </a:r>
            <a:endParaRPr lang="en-GB" dirty="0"/>
          </a:p>
        </p:txBody>
      </p:sp>
      <p:sp>
        <p:nvSpPr>
          <p:cNvPr id="9" name="Text Placeholder 10"/>
          <p:cNvSpPr>
            <a:spLocks noGrp="1"/>
          </p:cNvSpPr>
          <p:nvPr>
            <p:ph type="body" sz="quarter" idx="10"/>
          </p:nvPr>
        </p:nvSpPr>
        <p:spPr bwMode="gray">
          <a:xfrm>
            <a:off x="521494" y="2456750"/>
            <a:ext cx="4050506" cy="914400"/>
          </a:xfrm>
        </p:spPr>
        <p:txBody>
          <a:bodyPr/>
          <a:lstStyle>
            <a:lvl1pPr marL="0" indent="0">
              <a:buFontTx/>
              <a:buNone/>
              <a:defRPr sz="1800" b="1"/>
            </a:lvl1pPr>
            <a:lvl2pPr marL="0" indent="0">
              <a:buFontTx/>
              <a:buNone/>
              <a:defRPr sz="1400"/>
            </a:lvl2pPr>
            <a:lvl3pPr marL="538149"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2" name="Title 1"/>
          <p:cNvSpPr>
            <a:spLocks noGrp="1"/>
          </p:cNvSpPr>
          <p:nvPr>
            <p:ph type="title"/>
          </p:nvPr>
        </p:nvSpPr>
        <p:spPr bwMode="gray">
          <a:xfrm>
            <a:off x="1035846" y="368300"/>
            <a:ext cx="7603952" cy="1961962"/>
          </a:xfrm>
        </p:spPr>
        <p:txBody>
          <a:bodyPr anchor="b">
            <a:normAutofit/>
          </a:bodyPr>
          <a:lstStyle>
            <a:lvl1pPr>
              <a:defRPr sz="4000">
                <a:solidFill>
                  <a:srgbClr val="FF0000"/>
                </a:solidFill>
              </a:defRPr>
            </a:lvl1pPr>
          </a:lstStyle>
          <a:p>
            <a:r>
              <a:rPr lang="en-US"/>
              <a:t>Click to edit Master title style</a:t>
            </a:r>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494" y="1719040"/>
            <a:ext cx="514350" cy="514350"/>
          </a:xfrm>
          <a:prstGeom prst="rect">
            <a:avLst/>
          </a:prstGeom>
        </p:spPr>
      </p:pic>
      <p:sp>
        <p:nvSpPr>
          <p:cNvPr id="3" name="Slide Number Placeholder 2">
            <a:extLst>
              <a:ext uri="{FF2B5EF4-FFF2-40B4-BE49-F238E27FC236}">
                <a16:creationId xmlns="" xmlns:a16="http://schemas.microsoft.com/office/drawing/2014/main" id="{75C81804-4CBD-4694-9A63-76D95D713235}"/>
              </a:ext>
            </a:extLst>
          </p:cNvPr>
          <p:cNvSpPr>
            <a:spLocks noGrp="1"/>
          </p:cNvSpPr>
          <p:nvPr>
            <p:ph type="sldNum" sz="quarter" idx="12"/>
          </p:nvPr>
        </p:nvSpPr>
        <p:spPr/>
        <p:txBody>
          <a:bodyPr/>
          <a:lstStyle/>
          <a:p>
            <a:fld id="{A03FAF12-7725-4B65-8689-067CA4F24F25}" type="slidenum">
              <a:rPr lang="nl-NL" smtClean="0"/>
              <a:pPr/>
              <a:t>‹#›</a:t>
            </a:fld>
            <a:endParaRPr lang="nl-NL"/>
          </a:p>
        </p:txBody>
      </p:sp>
    </p:spTree>
    <p:extLst>
      <p:ext uri="{BB962C8B-B14F-4D97-AF65-F5344CB8AC3E}">
        <p14:creationId xmlns:p14="http://schemas.microsoft.com/office/powerpoint/2010/main" val="4086995130"/>
      </p:ext>
    </p:extLst>
  </p:cSld>
  <p:clrMapOvr>
    <a:masterClrMapping/>
  </p:clrMapOvr>
  <p:extLst>
    <p:ext uri="{DCECCB84-F9BA-43D5-87BE-67443E8EF086}">
      <p15:sldGuideLst xmlns="" xmlns:p15="http://schemas.microsoft.com/office/powerpoint/2012/main">
        <p15:guide id="1" orient="horz" pos="1548">
          <p15:clr>
            <a:srgbClr val="FBAE40"/>
          </p15:clr>
        </p15:guide>
        <p15:guide id="2" orient="horz" pos="33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burgundy &amp;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idx="1"/>
          </p:nvPr>
        </p:nvSpPr>
        <p:spPr bwMode="gray">
          <a:xfrm>
            <a:off x="521496" y="1098000"/>
            <a:ext cx="8154192"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16552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red &amp;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3FAF12-7725-4B65-8689-067CA4F24F25}" type="slidenum">
              <a:rPr lang="nl-NL" smtClean="0"/>
              <a:pPr/>
              <a:t>‹#›</a:t>
            </a:fld>
            <a:endParaRPr lang="nl-NL"/>
          </a:p>
        </p:txBody>
      </p:sp>
      <p:sp>
        <p:nvSpPr>
          <p:cNvPr id="3" name="Content Placeholder 2"/>
          <p:cNvSpPr>
            <a:spLocks noGrp="1"/>
          </p:cNvSpPr>
          <p:nvPr>
            <p:ph idx="1"/>
          </p:nvPr>
        </p:nvSpPr>
        <p:spPr bwMode="gray">
          <a:xfrm>
            <a:off x="521496" y="1098000"/>
            <a:ext cx="8154192" cy="5040312"/>
          </a:xfrm>
        </p:spPr>
        <p:txBody>
          <a:bodyPr/>
          <a:lstStyle>
            <a:lvl1pPr>
              <a:lnSpc>
                <a:spcPct val="100000"/>
              </a:lnSpc>
              <a:spcBef>
                <a:spcPts val="0"/>
              </a:spcBef>
              <a:spcAft>
                <a:spcPts val="600"/>
              </a:spcAft>
              <a:defRPr>
                <a:solidFill>
                  <a:srgbClr val="4A4A49"/>
                </a:solidFill>
              </a:defRPr>
            </a:lvl1pPr>
            <a:lvl2pPr>
              <a:lnSpc>
                <a:spcPct val="100000"/>
              </a:lnSpc>
              <a:spcBef>
                <a:spcPts val="0"/>
              </a:spcBef>
              <a:spcAft>
                <a:spcPts val="600"/>
              </a:spcAft>
              <a:defRPr>
                <a:solidFill>
                  <a:srgbClr val="4A4A49"/>
                </a:solidFill>
              </a:defRPr>
            </a:lvl2pPr>
            <a:lvl3pPr>
              <a:lnSpc>
                <a:spcPct val="100000"/>
              </a:lnSpc>
              <a:spcBef>
                <a:spcPts val="0"/>
              </a:spcBef>
              <a:spcAft>
                <a:spcPts val="600"/>
              </a:spcAft>
              <a:defRPr>
                <a:solidFill>
                  <a:srgbClr val="4A4A49"/>
                </a:solidFill>
              </a:defRPr>
            </a:lvl3pPr>
            <a:lvl4pPr marL="803275" indent="-179388">
              <a:lnSpc>
                <a:spcPct val="100000"/>
              </a:lnSpc>
              <a:spcBef>
                <a:spcPts val="0"/>
              </a:spcBef>
              <a:spcAft>
                <a:spcPts val="600"/>
              </a:spcAft>
              <a:buClr>
                <a:srgbClr val="4A4A49"/>
              </a:buClr>
              <a:defRPr sz="1400">
                <a:solidFill>
                  <a:srgbClr val="4A4A49"/>
                </a:solidFill>
              </a:defRPr>
            </a:lvl4pPr>
            <a:lvl5pPr marL="982663" indent="-179388">
              <a:lnSpc>
                <a:spcPct val="100000"/>
              </a:lnSpc>
              <a:spcBef>
                <a:spcPts val="0"/>
              </a:spcBef>
              <a:spcAft>
                <a:spcPts val="600"/>
              </a:spcAft>
              <a:buClr>
                <a:srgbClr val="4A4A49"/>
              </a:buClr>
              <a:buFont typeface="Arial" panose="020B0604020202020204" pitchFamily="34" charset="0"/>
              <a:buChar char="‒"/>
              <a:defRPr sz="1200">
                <a:solidFill>
                  <a:srgbClr val="4A4A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bwMode="gray"/>
        <p:txBody>
          <a:bodyPr/>
          <a:lstStyle>
            <a:lvl1pPr>
              <a:defRPr>
                <a:solidFill>
                  <a:srgbClr val="FF0000"/>
                </a:solidFill>
              </a:defRPr>
            </a:lvl1pPr>
          </a:lstStyle>
          <a:p>
            <a:r>
              <a:rPr lang="en-US"/>
              <a:t>Click to edit Master title style</a:t>
            </a:r>
            <a:endParaRPr lang="en-GB" dirty="0"/>
          </a:p>
        </p:txBody>
      </p:sp>
    </p:spTree>
    <p:extLst>
      <p:ext uri="{BB962C8B-B14F-4D97-AF65-F5344CB8AC3E}">
        <p14:creationId xmlns:p14="http://schemas.microsoft.com/office/powerpoint/2010/main" val="28329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81102" t="90169"/>
          <a:stretch/>
        </p:blipFill>
        <p:spPr bwMode="gray">
          <a:xfrm>
            <a:off x="6839917" y="6192000"/>
            <a:ext cx="2304083" cy="674176"/>
          </a:xfrm>
          <a:prstGeom prst="rect">
            <a:avLst/>
          </a:prstGeom>
        </p:spPr>
      </p:pic>
      <p:sp>
        <p:nvSpPr>
          <p:cNvPr id="4" name="Slide Number Placeholder 3"/>
          <p:cNvSpPr>
            <a:spLocks noGrp="1"/>
          </p:cNvSpPr>
          <p:nvPr>
            <p:ph type="sldNum" sz="quarter" idx="4"/>
          </p:nvPr>
        </p:nvSpPr>
        <p:spPr>
          <a:xfrm>
            <a:off x="8675688" y="6492875"/>
            <a:ext cx="459766" cy="365125"/>
          </a:xfrm>
          <a:prstGeom prst="rect">
            <a:avLst/>
          </a:prstGeom>
        </p:spPr>
        <p:txBody>
          <a:bodyPr vert="horz" lIns="91440" tIns="45720" rIns="91440" bIns="45720" rtlCol="0" anchor="b"/>
          <a:lstStyle>
            <a:lvl1pPr algn="r">
              <a:defRPr sz="700">
                <a:solidFill>
                  <a:srgbClr val="929497"/>
                </a:solidFill>
              </a:defRPr>
            </a:lvl1pPr>
          </a:lstStyle>
          <a:p>
            <a:fld id="{A03FAF12-7725-4B65-8689-067CA4F24F25}" type="slidenum">
              <a:rPr lang="nl-NL" smtClean="0"/>
              <a:pPr/>
              <a:t>‹#›</a:t>
            </a:fld>
            <a:endParaRPr lang="nl-NL"/>
          </a:p>
        </p:txBody>
      </p:sp>
      <p:sp>
        <p:nvSpPr>
          <p:cNvPr id="10" name="Rectangle 9"/>
          <p:cNvSpPr/>
          <p:nvPr userDrawn="1"/>
        </p:nvSpPr>
        <p:spPr>
          <a:xfrm>
            <a:off x="0" y="1097091"/>
            <a:ext cx="9144000" cy="5040000"/>
          </a:xfrm>
          <a:prstGeom prst="rect">
            <a:avLst/>
          </a:prstGeom>
          <a:gradFill>
            <a:gsLst>
              <a:gs pos="30000">
                <a:srgbClr val="EDEDED"/>
              </a:gs>
              <a:gs pos="100000">
                <a:srgbClr val="FEFEF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xt Placeholder 2"/>
          <p:cNvSpPr>
            <a:spLocks noGrp="1"/>
          </p:cNvSpPr>
          <p:nvPr>
            <p:ph type="body" idx="1"/>
          </p:nvPr>
        </p:nvSpPr>
        <p:spPr bwMode="gray">
          <a:xfrm>
            <a:off x="521496" y="1089025"/>
            <a:ext cx="8154192" cy="504031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2" name="Title Placeholder 1"/>
          <p:cNvSpPr>
            <a:spLocks noGrp="1"/>
          </p:cNvSpPr>
          <p:nvPr>
            <p:ph type="title"/>
          </p:nvPr>
        </p:nvSpPr>
        <p:spPr bwMode="gray">
          <a:xfrm>
            <a:off x="521497" y="368305"/>
            <a:ext cx="8154192" cy="577097"/>
          </a:xfrm>
          <a:prstGeom prst="rect">
            <a:avLst/>
          </a:prstGeom>
        </p:spPr>
        <p:txBody>
          <a:bodyPr vert="horz" lIns="91440" tIns="45720" rIns="91440" bIns="45720" rtlCol="0" anchor="ctr">
            <a:normAutofit/>
          </a:bodyPr>
          <a:lstStyle/>
          <a:p>
            <a:endParaRPr lang="en-GB" dirty="0"/>
          </a:p>
        </p:txBody>
      </p:sp>
    </p:spTree>
    <p:extLst>
      <p:ext uri="{BB962C8B-B14F-4D97-AF65-F5344CB8AC3E}">
        <p14:creationId xmlns:p14="http://schemas.microsoft.com/office/powerpoint/2010/main" val="34465667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2" r:id="rId3"/>
    <p:sldLayoutId id="2147483688" r:id="rId4"/>
    <p:sldLayoutId id="2147483651" r:id="rId5"/>
    <p:sldLayoutId id="2147483661" r:id="rId6"/>
    <p:sldLayoutId id="2147483662" r:id="rId7"/>
    <p:sldLayoutId id="2147483650" r:id="rId8"/>
    <p:sldLayoutId id="2147483685" r:id="rId9"/>
    <p:sldLayoutId id="2147483683" r:id="rId10"/>
    <p:sldLayoutId id="2147483663" r:id="rId11"/>
    <p:sldLayoutId id="2147483652" r:id="rId12"/>
    <p:sldLayoutId id="2147483686" r:id="rId13"/>
    <p:sldLayoutId id="2147483687" r:id="rId14"/>
    <p:sldLayoutId id="2147483664" r:id="rId15"/>
    <p:sldLayoutId id="2147483656" r:id="rId16"/>
    <p:sldLayoutId id="2147483684" r:id="rId17"/>
    <p:sldLayoutId id="2147483665" r:id="rId18"/>
    <p:sldLayoutId id="2147483657" r:id="rId19"/>
    <p:sldLayoutId id="2147483654" r:id="rId20"/>
    <p:sldLayoutId id="2147483669" r:id="rId21"/>
    <p:sldLayoutId id="2147483667" r:id="rId22"/>
    <p:sldLayoutId id="2147483670" r:id="rId23"/>
    <p:sldLayoutId id="2147483666" r:id="rId24"/>
    <p:sldLayoutId id="2147483668" r:id="rId25"/>
    <p:sldLayoutId id="2147483671" r:id="rId26"/>
    <p:sldLayoutId id="2147483672" r:id="rId27"/>
    <p:sldLayoutId id="2147483673" r:id="rId28"/>
    <p:sldLayoutId id="2147483681" r:id="rId29"/>
    <p:sldLayoutId id="2147483655" r:id="rId30"/>
    <p:sldLayoutId id="2147483674" r:id="rId31"/>
    <p:sldLayoutId id="2147483675" r:id="rId32"/>
    <p:sldLayoutId id="2147483676" r:id="rId33"/>
    <p:sldLayoutId id="2147483677" r:id="rId34"/>
    <p:sldLayoutId id="2147483678" r:id="rId35"/>
    <p:sldLayoutId id="2147483679" r:id="rId36"/>
    <p:sldLayoutId id="2147483680" r:id="rId37"/>
  </p:sldLayoutIdLst>
  <p:hf hdr="0" ftr="0" dt="0"/>
  <p:txStyles>
    <p:title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p:titleStyle>
    <p:bodyStyle>
      <a:lvl1pPr marL="265113" indent="-265113" algn="l" defTabSz="914377" rtl="0" eaLnBrk="1" latinLnBrk="0" hangingPunct="1">
        <a:lnSpc>
          <a:spcPct val="100000"/>
        </a:lnSpc>
        <a:spcBef>
          <a:spcPts val="0"/>
        </a:spcBef>
        <a:spcAft>
          <a:spcPts val="600"/>
        </a:spcAft>
        <a:buFontTx/>
        <a:buBlip>
          <a:blip r:embed="rId40"/>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686" userDrawn="1">
          <p15:clr>
            <a:srgbClr val="F26B43"/>
          </p15:clr>
        </p15:guide>
        <p15:guide id="2" orient="horz" pos="3861" userDrawn="1">
          <p15:clr>
            <a:srgbClr val="F26B43"/>
          </p15:clr>
        </p15:guide>
        <p15:guide id="3" pos="329" userDrawn="1">
          <p15:clr>
            <a:srgbClr val="F26B43"/>
          </p15:clr>
        </p15:guide>
        <p15:guide id="4" orient="horz" pos="232" userDrawn="1">
          <p15:clr>
            <a:srgbClr val="F26B43"/>
          </p15:clr>
        </p15:guide>
        <p15:guide id="5" pos="5465" userDrawn="1">
          <p15:clr>
            <a:srgbClr val="F26B43"/>
          </p15:clr>
        </p15:guide>
        <p15:guide id="6" pos="2880" userDrawn="1">
          <p15:clr>
            <a:srgbClr val="F26B43"/>
          </p15:clr>
        </p15:guide>
        <p15:guide id="7" pos="4156" userDrawn="1">
          <p15:clr>
            <a:srgbClr val="F26B43"/>
          </p15:clr>
        </p15:guide>
        <p15:guide id="8" pos="1604" userDrawn="1">
          <p15:clr>
            <a:srgbClr val="F26B43"/>
          </p15:clr>
        </p15:guide>
        <p15:guide id="9" orient="horz" pos="22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3.sv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g"/><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 xmlns:a16="http://schemas.microsoft.com/office/drawing/2014/main" id="{2B54C688-DE2F-4D31-9C1B-5FB825DD71C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tretch/>
        </p:blipFill>
        <p:spPr>
          <a:xfrm>
            <a:off x="0" y="1098000"/>
            <a:ext cx="9093686" cy="5025979"/>
          </a:xfrm>
          <a:noFill/>
        </p:spPr>
      </p:pic>
      <p:sp>
        <p:nvSpPr>
          <p:cNvPr id="3" name="Text Placeholder 2"/>
          <p:cNvSpPr>
            <a:spLocks noGrp="1"/>
          </p:cNvSpPr>
          <p:nvPr>
            <p:ph type="body" sz="quarter" idx="14"/>
          </p:nvPr>
        </p:nvSpPr>
        <p:spPr>
          <a:xfrm>
            <a:off x="521494" y="5209579"/>
            <a:ext cx="4050506" cy="914400"/>
          </a:xfrm>
        </p:spPr>
        <p:txBody>
          <a:bodyPr anchor="ctr">
            <a:normAutofit/>
          </a:bodyPr>
          <a:lstStyle/>
          <a:p>
            <a:r>
              <a:rPr lang="fr-BE" dirty="0"/>
              <a:t>Arnout Crauwels</a:t>
            </a:r>
          </a:p>
          <a:p>
            <a:r>
              <a:rPr lang="fr-BE" b="0" i="1" dirty="0"/>
              <a:t>Advocaat – Senior Associate</a:t>
            </a:r>
          </a:p>
        </p:txBody>
      </p:sp>
      <p:sp>
        <p:nvSpPr>
          <p:cNvPr id="4" name="Text Placeholder 3"/>
          <p:cNvSpPr>
            <a:spLocks noGrp="1"/>
          </p:cNvSpPr>
          <p:nvPr>
            <p:ph type="body" sz="quarter" idx="10"/>
          </p:nvPr>
        </p:nvSpPr>
        <p:spPr>
          <a:xfrm>
            <a:off x="521494" y="4326556"/>
            <a:ext cx="4050506" cy="914400"/>
          </a:xfrm>
        </p:spPr>
        <p:txBody>
          <a:bodyPr anchor="ctr">
            <a:normAutofit/>
          </a:bodyPr>
          <a:lstStyle/>
          <a:p>
            <a:r>
              <a:rPr lang="fr-BE" dirty="0"/>
              <a:t>Olivier Wouters</a:t>
            </a:r>
          </a:p>
          <a:p>
            <a:r>
              <a:rPr lang="fr-BE" b="0" i="1" dirty="0"/>
              <a:t>Advocaat – </a:t>
            </a:r>
            <a:r>
              <a:rPr lang="fr-BE" b="0" i="1" dirty="0" err="1"/>
              <a:t>Vennoot</a:t>
            </a:r>
            <a:endParaRPr lang="fr-BE" b="0" i="1" dirty="0"/>
          </a:p>
        </p:txBody>
      </p:sp>
      <p:sp>
        <p:nvSpPr>
          <p:cNvPr id="5" name="Subtitle 4"/>
          <p:cNvSpPr>
            <a:spLocks noGrp="1"/>
          </p:cNvSpPr>
          <p:nvPr>
            <p:ph type="subTitle" idx="1"/>
          </p:nvPr>
        </p:nvSpPr>
        <p:spPr>
          <a:xfrm>
            <a:off x="521494" y="368301"/>
            <a:ext cx="8101013" cy="576000"/>
          </a:xfrm>
        </p:spPr>
        <p:txBody>
          <a:bodyPr anchor="ctr">
            <a:normAutofit/>
          </a:bodyPr>
          <a:lstStyle/>
          <a:p>
            <a:pPr>
              <a:spcAft>
                <a:spcPts val="600"/>
              </a:spcAft>
            </a:pPr>
            <a:r>
              <a:rPr lang="fr-BE" dirty="0"/>
              <a:t>25 </a:t>
            </a:r>
            <a:r>
              <a:rPr lang="fr-BE" dirty="0" err="1"/>
              <a:t>november</a:t>
            </a:r>
            <a:r>
              <a:rPr lang="fr-BE" dirty="0"/>
              <a:t> 2021</a:t>
            </a:r>
          </a:p>
        </p:txBody>
      </p:sp>
      <p:sp>
        <p:nvSpPr>
          <p:cNvPr id="6" name="Title 5"/>
          <p:cNvSpPr>
            <a:spLocks noGrp="1"/>
          </p:cNvSpPr>
          <p:nvPr>
            <p:ph type="ctrTitle"/>
          </p:nvPr>
        </p:nvSpPr>
        <p:spPr>
          <a:xfrm>
            <a:off x="50314" y="1098000"/>
            <a:ext cx="8369288" cy="2084512"/>
          </a:xfrm>
        </p:spPr>
        <p:txBody>
          <a:bodyPr anchor="b">
            <a:normAutofit/>
          </a:bodyPr>
          <a:lstStyle/>
          <a:p>
            <a:r>
              <a:rPr lang="nl-BE" sz="3600" dirty="0"/>
              <a:t>Randstad Webinar</a:t>
            </a:r>
            <a:br>
              <a:rPr lang="nl-BE" sz="3600" dirty="0"/>
            </a:br>
            <a:r>
              <a:rPr lang="nl-BE" sz="1100" dirty="0"/>
              <a:t/>
            </a:r>
            <a:br>
              <a:rPr lang="nl-BE" sz="1100" dirty="0"/>
            </a:br>
            <a:r>
              <a:rPr lang="nl-BE" sz="3200" dirty="0">
                <a:solidFill>
                  <a:schemeClr val="tx1"/>
                </a:solidFill>
              </a:rPr>
              <a:t>Ontslag anno 2021</a:t>
            </a:r>
            <a:br>
              <a:rPr lang="nl-BE" sz="3200" dirty="0">
                <a:solidFill>
                  <a:schemeClr val="tx1"/>
                </a:solidFill>
              </a:rPr>
            </a:br>
            <a:r>
              <a:rPr lang="nl-BE" sz="1200" dirty="0">
                <a:solidFill>
                  <a:schemeClr val="tx1"/>
                </a:solidFill>
              </a:rPr>
              <a:t/>
            </a:r>
            <a:br>
              <a:rPr lang="nl-BE" sz="1200" dirty="0">
                <a:solidFill>
                  <a:schemeClr val="tx1"/>
                </a:solidFill>
              </a:rPr>
            </a:br>
            <a:r>
              <a:rPr lang="nl-BE" sz="2200" b="0" dirty="0">
                <a:solidFill>
                  <a:schemeClr val="tx1"/>
                </a:solidFill>
              </a:rPr>
              <a:t>In 2014 werden nieuwe ontslagregels van toepassing. Waar staan we nu? </a:t>
            </a:r>
          </a:p>
        </p:txBody>
      </p:sp>
      <p:pic>
        <p:nvPicPr>
          <p:cNvPr id="9" name="Graphic 8" descr="Badge Copyright outline">
            <a:extLst>
              <a:ext uri="{FF2B5EF4-FFF2-40B4-BE49-F238E27FC236}">
                <a16:creationId xmlns="" xmlns:a16="http://schemas.microsoft.com/office/drawing/2014/main" id="{E43EC230-391B-49DD-8B6E-CAED4A7A05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0314" y="6377691"/>
            <a:ext cx="318309" cy="318309"/>
          </a:xfrm>
          <a:prstGeom prst="rect">
            <a:avLst/>
          </a:prstGeom>
        </p:spPr>
      </p:pic>
      <p:pic>
        <p:nvPicPr>
          <p:cNvPr id="11" name="Picture 10">
            <a:extLst>
              <a:ext uri="{FF2B5EF4-FFF2-40B4-BE49-F238E27FC236}">
                <a16:creationId xmlns="" xmlns:a16="http://schemas.microsoft.com/office/drawing/2014/main" id="{8AD2FBB0-2340-4D56-8908-F0CCC91216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178" y="214602"/>
            <a:ext cx="2952328" cy="617304"/>
          </a:xfrm>
          <a:prstGeom prst="rect">
            <a:avLst/>
          </a:prstGeom>
        </p:spPr>
      </p:pic>
      <p:sp>
        <p:nvSpPr>
          <p:cNvPr id="2" name="TextBox 1">
            <a:extLst>
              <a:ext uri="{FF2B5EF4-FFF2-40B4-BE49-F238E27FC236}">
                <a16:creationId xmlns="" xmlns:a16="http://schemas.microsoft.com/office/drawing/2014/main" id="{538CC068-C7A5-4633-A15E-0DC3708D3718}"/>
              </a:ext>
            </a:extLst>
          </p:cNvPr>
          <p:cNvSpPr txBox="1"/>
          <p:nvPr/>
        </p:nvSpPr>
        <p:spPr>
          <a:xfrm>
            <a:off x="290675" y="6442380"/>
            <a:ext cx="1005465" cy="246221"/>
          </a:xfrm>
          <a:prstGeom prst="rect">
            <a:avLst/>
          </a:prstGeom>
          <a:noFill/>
        </p:spPr>
        <p:txBody>
          <a:bodyPr wrap="square" rtlCol="0">
            <a:spAutoFit/>
          </a:bodyPr>
          <a:lstStyle/>
          <a:p>
            <a:r>
              <a:rPr lang="en-US" sz="1000" dirty="0"/>
              <a:t>2021</a:t>
            </a:r>
            <a:endParaRPr lang="x-none" sz="1000" dirty="0"/>
          </a:p>
        </p:txBody>
      </p:sp>
    </p:spTree>
    <p:extLst>
      <p:ext uri="{BB962C8B-B14F-4D97-AF65-F5344CB8AC3E}">
        <p14:creationId xmlns:p14="http://schemas.microsoft.com/office/powerpoint/2010/main" val="617084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37606" y="1814935"/>
            <a:ext cx="8268788" cy="1619794"/>
          </a:xfrm>
        </p:spPr>
        <p:txBody>
          <a:bodyPr>
            <a:noAutofit/>
          </a:bodyPr>
          <a:lstStyle/>
          <a:p>
            <a:pPr algn="just">
              <a:lnSpc>
                <a:spcPts val="2200"/>
              </a:lnSpc>
            </a:pPr>
            <a:r>
              <a:rPr lang="nl-BE" sz="1500" dirty="0">
                <a:latin typeface="Arial (heading)"/>
              </a:rPr>
              <a:t> 3. Tegenopzegging door de werknemer</a:t>
            </a:r>
          </a:p>
          <a:p>
            <a:pPr algn="just">
              <a:lnSpc>
                <a:spcPts val="2200"/>
              </a:lnSpc>
            </a:pPr>
            <a:endParaRPr lang="nl-BE" sz="1500" dirty="0">
              <a:latin typeface="Arial (heading)"/>
            </a:endParaRPr>
          </a:p>
          <a:p>
            <a:pPr lvl="0" algn="just">
              <a:lnSpc>
                <a:spcPts val="2200"/>
              </a:lnSpc>
            </a:pPr>
            <a:r>
              <a:rPr lang="nl-BE" sz="1500" dirty="0">
                <a:latin typeface="+mj-lt"/>
              </a:rPr>
              <a:t>     Dezelfde termijnen als voor de opzegging door de WN (maar: plafond max. 4 weken)</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 (4)</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op of na 1 januari 2014?</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606" y="2842909"/>
            <a:ext cx="257024" cy="308429"/>
          </a:xfrm>
          <a:prstGeom prst="rect">
            <a:avLst/>
          </a:prstGeom>
        </p:spPr>
      </p:pic>
      <p:graphicFrame>
        <p:nvGraphicFramePr>
          <p:cNvPr id="7" name="Table 6">
            <a:extLst>
              <a:ext uri="{FF2B5EF4-FFF2-40B4-BE49-F238E27FC236}">
                <a16:creationId xmlns="" xmlns:a16="http://schemas.microsoft.com/office/drawing/2014/main" id="{6BD95E82-C448-46BC-AAF4-21BC7F5DAD1A}"/>
              </a:ext>
            </a:extLst>
          </p:cNvPr>
          <p:cNvGraphicFramePr>
            <a:graphicFrameLocks noGrp="1"/>
          </p:cNvGraphicFramePr>
          <p:nvPr>
            <p:extLst>
              <p:ext uri="{D42A27DB-BD31-4B8C-83A1-F6EECF244321}">
                <p14:modId xmlns:p14="http://schemas.microsoft.com/office/powerpoint/2010/main" val="396581094"/>
              </p:ext>
            </p:extLst>
          </p:nvPr>
        </p:nvGraphicFramePr>
        <p:xfrm>
          <a:off x="1135697" y="3807021"/>
          <a:ext cx="6382134" cy="1828801"/>
        </p:xfrm>
        <a:graphic>
          <a:graphicData uri="http://schemas.openxmlformats.org/drawingml/2006/table">
            <a:tbl>
              <a:tblPr firstRow="1" bandRow="1">
                <a:tableStyleId>{5C22544A-7EE6-4342-B048-85BDC9FD1C3A}</a:tableStyleId>
              </a:tblPr>
              <a:tblGrid>
                <a:gridCol w="3177329">
                  <a:extLst>
                    <a:ext uri="{9D8B030D-6E8A-4147-A177-3AD203B41FA5}">
                      <a16:colId xmlns="" xmlns:a16="http://schemas.microsoft.com/office/drawing/2014/main" val="20000"/>
                    </a:ext>
                  </a:extLst>
                </a:gridCol>
                <a:gridCol w="3204805">
                  <a:extLst>
                    <a:ext uri="{9D8B030D-6E8A-4147-A177-3AD203B41FA5}">
                      <a16:colId xmlns="" xmlns:a16="http://schemas.microsoft.com/office/drawing/2014/main" val="20001"/>
                    </a:ext>
                  </a:extLst>
                </a:gridCol>
              </a:tblGrid>
              <a:tr h="375877">
                <a:tc>
                  <a:txBody>
                    <a:bodyPr/>
                    <a:lstStyle/>
                    <a:p>
                      <a:pPr algn="ctr"/>
                      <a:r>
                        <a:rPr lang="nl-BE" sz="1500" noProof="0" dirty="0">
                          <a:latin typeface="+mj-lt"/>
                          <a:cs typeface="Calibri" pitchFamily="34" charset="0"/>
                        </a:rPr>
                        <a:t>Anciënniteit</a:t>
                      </a:r>
                    </a:p>
                  </a:txBody>
                  <a:tcPr anchor="ctr">
                    <a:solidFill>
                      <a:srgbClr val="FF0000"/>
                    </a:solidFill>
                  </a:tcPr>
                </a:tc>
                <a:tc>
                  <a:txBody>
                    <a:bodyPr/>
                    <a:lstStyle/>
                    <a:p>
                      <a:pPr algn="ctr"/>
                      <a:r>
                        <a:rPr lang="nl-BE" sz="1500" noProof="0" dirty="0">
                          <a:latin typeface="+mj-lt"/>
                          <a:cs typeface="Calibri" pitchFamily="34" charset="0"/>
                        </a:rPr>
                        <a:t>Opzeggingstermijn</a:t>
                      </a:r>
                    </a:p>
                  </a:txBody>
                  <a:tcPr anchor="ctr">
                    <a:solidFill>
                      <a:srgbClr val="FF0000"/>
                    </a:solidFill>
                  </a:tcPr>
                </a:tc>
                <a:extLst>
                  <a:ext uri="{0D108BD9-81ED-4DB2-BD59-A6C34878D82A}">
                    <a16:rowId xmlns="" xmlns:a16="http://schemas.microsoft.com/office/drawing/2014/main" val="10000"/>
                  </a:ext>
                </a:extLst>
              </a:tr>
              <a:tr h="363231">
                <a:tc>
                  <a:txBody>
                    <a:bodyPr/>
                    <a:lstStyle/>
                    <a:p>
                      <a:pPr algn="ctr"/>
                      <a:r>
                        <a:rPr lang="nl-BE" sz="1400" noProof="0" dirty="0">
                          <a:latin typeface="+mj-lt"/>
                          <a:cs typeface="Calibri" pitchFamily="34" charset="0"/>
                        </a:rPr>
                        <a:t>&lt;</a:t>
                      </a:r>
                      <a:r>
                        <a:rPr lang="nl-BE" sz="1400" baseline="0" noProof="0" dirty="0">
                          <a:latin typeface="+mj-lt"/>
                          <a:cs typeface="Calibri" pitchFamily="34" charset="0"/>
                        </a:rPr>
                        <a:t> 3 maanden</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 week</a:t>
                      </a:r>
                    </a:p>
                  </a:txBody>
                  <a:tcPr anchor="ctr">
                    <a:solidFill>
                      <a:schemeClr val="bg2">
                        <a:lumMod val="60000"/>
                        <a:lumOff val="40000"/>
                      </a:schemeClr>
                    </a:solidFill>
                  </a:tcPr>
                </a:tc>
                <a:extLst>
                  <a:ext uri="{0D108BD9-81ED-4DB2-BD59-A6C34878D82A}">
                    <a16:rowId xmlns="" xmlns:a16="http://schemas.microsoft.com/office/drawing/2014/main" val="10001"/>
                  </a:ext>
                </a:extLst>
              </a:tr>
              <a:tr h="363231">
                <a:tc>
                  <a:txBody>
                    <a:bodyPr/>
                    <a:lstStyle/>
                    <a:p>
                      <a:pPr algn="ctr"/>
                      <a:r>
                        <a:rPr lang="nl-BE" sz="1400" noProof="0" dirty="0">
                          <a:latin typeface="+mj-lt"/>
                          <a:cs typeface="Calibri" pitchFamily="34" charset="0"/>
                        </a:rPr>
                        <a:t>tussen 3 maanden en</a:t>
                      </a:r>
                      <a:r>
                        <a:rPr lang="nl-BE" sz="1400" baseline="0" noProof="0" dirty="0">
                          <a:latin typeface="+mj-lt"/>
                          <a:cs typeface="Calibri" pitchFamily="34" charset="0"/>
                        </a:rPr>
                        <a:t> &lt; 6 maanden</a:t>
                      </a: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2 weken</a:t>
                      </a:r>
                    </a:p>
                  </a:txBody>
                  <a:tcPr anchor="ctr">
                    <a:solidFill>
                      <a:schemeClr val="bg2">
                        <a:lumMod val="20000"/>
                        <a:lumOff val="80000"/>
                      </a:schemeClr>
                    </a:solidFill>
                  </a:tcPr>
                </a:tc>
                <a:extLst>
                  <a:ext uri="{0D108BD9-81ED-4DB2-BD59-A6C34878D82A}">
                    <a16:rowId xmlns="" xmlns:a16="http://schemas.microsoft.com/office/drawing/2014/main" val="10002"/>
                  </a:ext>
                </a:extLst>
              </a:tr>
              <a:tr h="3632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6 maanden en</a:t>
                      </a:r>
                      <a:r>
                        <a:rPr lang="nl-BE" sz="1400" baseline="0" noProof="0" dirty="0">
                          <a:latin typeface="+mj-lt"/>
                          <a:cs typeface="Calibri" pitchFamily="34" charset="0"/>
                        </a:rPr>
                        <a:t> &lt; 1 jaar</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3</a:t>
                      </a:r>
                      <a:r>
                        <a:rPr lang="nl-BE" sz="1400" baseline="0" noProof="0" dirty="0">
                          <a:latin typeface="+mj-lt"/>
                          <a:cs typeface="Calibri" pitchFamily="34" charset="0"/>
                        </a:rPr>
                        <a:t> weken</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 xmlns:a16="http://schemas.microsoft.com/office/drawing/2014/main" val="10003"/>
                  </a:ext>
                </a:extLst>
              </a:tr>
              <a:tr h="3632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aseline="0" noProof="0" dirty="0">
                          <a:latin typeface="+mj-lt"/>
                          <a:cs typeface="Calibri" pitchFamily="34" charset="0"/>
                        </a:rPr>
                        <a:t>vanaf 1 jaar</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4</a:t>
                      </a:r>
                      <a:r>
                        <a:rPr lang="nl-BE" sz="1400" baseline="0" noProof="0" dirty="0">
                          <a:latin typeface="+mj-lt"/>
                          <a:cs typeface="Calibri" pitchFamily="34" charset="0"/>
                        </a:rPr>
                        <a:t> weken</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 xmlns:a16="http://schemas.microsoft.com/office/drawing/2014/main" val="10004"/>
                  </a:ext>
                </a:extLst>
              </a:tr>
            </a:tbl>
          </a:graphicData>
        </a:graphic>
      </p:graphicFrame>
      <p:sp>
        <p:nvSpPr>
          <p:cNvPr id="2" name="Slide Number Placeholder 1">
            <a:extLst>
              <a:ext uri="{FF2B5EF4-FFF2-40B4-BE49-F238E27FC236}">
                <a16:creationId xmlns="" xmlns:a16="http://schemas.microsoft.com/office/drawing/2014/main" id="{67592C1B-991C-4847-8797-EE65A84A5D58}"/>
              </a:ext>
            </a:extLst>
          </p:cNvPr>
          <p:cNvSpPr>
            <a:spLocks noGrp="1"/>
          </p:cNvSpPr>
          <p:nvPr>
            <p:ph type="sldNum" sz="quarter" idx="14"/>
          </p:nvPr>
        </p:nvSpPr>
        <p:spPr/>
        <p:txBody>
          <a:bodyPr/>
          <a:lstStyle/>
          <a:p>
            <a:fld id="{A03FAF12-7725-4B65-8689-067CA4F24F25}" type="slidenum">
              <a:rPr lang="nl-NL" smtClean="0"/>
              <a:pPr/>
              <a:t>10</a:t>
            </a:fld>
            <a:endParaRPr lang="nl-NL"/>
          </a:p>
        </p:txBody>
      </p:sp>
    </p:spTree>
    <p:extLst>
      <p:ext uri="{BB962C8B-B14F-4D97-AF65-F5344CB8AC3E}">
        <p14:creationId xmlns:p14="http://schemas.microsoft.com/office/powerpoint/2010/main" val="1109117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53720" y="2006016"/>
            <a:ext cx="8268788" cy="4495511"/>
          </a:xfrm>
        </p:spPr>
        <p:txBody>
          <a:bodyPr>
            <a:noAutofit/>
          </a:bodyPr>
          <a:lstStyle/>
          <a:p>
            <a:pPr marL="342900" indent="-342900" algn="just">
              <a:lnSpc>
                <a:spcPts val="2200"/>
              </a:lnSpc>
              <a:buAutoNum type="arabicPeriod" startAt="4"/>
            </a:pPr>
            <a:r>
              <a:rPr lang="nl-BE" sz="1500" dirty="0">
                <a:latin typeface="Arial (heading)"/>
              </a:rPr>
              <a:t>Aanvang opzeggingstermijn</a:t>
            </a:r>
          </a:p>
          <a:p>
            <a:pPr algn="just">
              <a:lnSpc>
                <a:spcPts val="2200"/>
              </a:lnSpc>
            </a:pPr>
            <a:endParaRPr lang="nl-BE" sz="1500" dirty="0">
              <a:latin typeface="Arial (heading)"/>
            </a:endParaRPr>
          </a:p>
          <a:p>
            <a:pPr lvl="0" algn="just">
              <a:lnSpc>
                <a:spcPts val="2200"/>
              </a:lnSpc>
            </a:pPr>
            <a:r>
              <a:rPr lang="nl-BE" sz="1500" dirty="0">
                <a:latin typeface="Arial (heading)"/>
              </a:rPr>
              <a:t>     Dezelfde vereisten voor opzeggingsbrief </a:t>
            </a:r>
            <a:endParaRPr lang="nl-BE" sz="1500" i="1" dirty="0">
              <a:latin typeface="Arial (heading)"/>
            </a:endParaRPr>
          </a:p>
          <a:p>
            <a:pPr marL="285750" lvl="1" indent="-285750" algn="just">
              <a:lnSpc>
                <a:spcPts val="2200"/>
              </a:lnSpc>
              <a:buFont typeface="Arial" panose="020B0604020202020204" pitchFamily="34" charset="0"/>
              <a:buChar char="•"/>
            </a:pPr>
            <a:r>
              <a:rPr lang="nl-BE" sz="1500" dirty="0">
                <a:latin typeface="Arial (heading)"/>
              </a:rPr>
              <a:t>Vormvereisten</a:t>
            </a:r>
          </a:p>
          <a:p>
            <a:pPr marL="285750" lvl="1" indent="-285750" algn="just">
              <a:lnSpc>
                <a:spcPts val="2200"/>
              </a:lnSpc>
              <a:buFont typeface="Arial" panose="020B0604020202020204" pitchFamily="34" charset="0"/>
              <a:buChar char="•"/>
            </a:pPr>
            <a:r>
              <a:rPr lang="nl-BE" sz="1500" dirty="0">
                <a:latin typeface="Arial (heading)"/>
              </a:rPr>
              <a:t>Verplichte vermeldingen</a:t>
            </a:r>
          </a:p>
          <a:p>
            <a:pPr marL="285750" lvl="1" indent="-285750" algn="just">
              <a:lnSpc>
                <a:spcPts val="2200"/>
              </a:lnSpc>
              <a:buFont typeface="Arial" panose="020B0604020202020204" pitchFamily="34" charset="0"/>
              <a:buChar char="•"/>
            </a:pPr>
            <a:r>
              <a:rPr lang="nl-BE" sz="1500" dirty="0">
                <a:latin typeface="Arial (heading)"/>
              </a:rPr>
              <a:t>Taalwetgeving</a:t>
            </a:r>
          </a:p>
          <a:p>
            <a:pPr lvl="1" algn="just">
              <a:lnSpc>
                <a:spcPts val="2200"/>
              </a:lnSpc>
            </a:pPr>
            <a:endParaRPr lang="nl-BE" sz="1500" dirty="0">
              <a:latin typeface="Arial (heading)"/>
            </a:endParaRPr>
          </a:p>
          <a:p>
            <a:pPr lvl="1" algn="just">
              <a:lnSpc>
                <a:spcPts val="2200"/>
              </a:lnSpc>
            </a:pPr>
            <a:r>
              <a:rPr lang="nl-BE" sz="1500" dirty="0">
                <a:latin typeface="+mj-lt"/>
              </a:rPr>
              <a:t>     </a:t>
            </a:r>
            <a:r>
              <a:rPr lang="nl-BE" sz="1500" b="1" dirty="0">
                <a:latin typeface="+mj-lt"/>
              </a:rPr>
              <a:t>Aanvang opzeggingstermijn: maandag volgend op de week waarin de      opzeggingstermijn ter kennis gegeven werd</a:t>
            </a:r>
          </a:p>
          <a:p>
            <a:pPr marL="285750" lvl="1" indent="-285750" algn="just">
              <a:lnSpc>
                <a:spcPts val="2200"/>
              </a:lnSpc>
              <a:buFont typeface="Arial" panose="020B0604020202020204" pitchFamily="34" charset="0"/>
              <a:buChar char="•"/>
            </a:pPr>
            <a:r>
              <a:rPr lang="nl-BE" sz="1500" dirty="0">
                <a:latin typeface="+mj-lt"/>
              </a:rPr>
              <a:t>dus: normaal gezien aangetekende brief te verzenden ten laatste op woensdag</a:t>
            </a:r>
          </a:p>
          <a:p>
            <a:pPr lvl="1" algn="just">
              <a:lnSpc>
                <a:spcPts val="2200"/>
              </a:lnSpc>
            </a:pPr>
            <a:endParaRPr lang="nl-BE" sz="1500" dirty="0">
              <a:latin typeface="Arial (heading)"/>
            </a:endParaRPr>
          </a:p>
          <a:p>
            <a:pPr lvl="1" algn="just">
              <a:lnSpc>
                <a:spcPts val="2200"/>
              </a:lnSpc>
            </a:pPr>
            <a:r>
              <a:rPr lang="nl-BE" sz="1500" b="1" dirty="0">
                <a:latin typeface="+mj-lt"/>
              </a:rPr>
              <a:t>    Aanvang tegenopzegging door werknemer: </a:t>
            </a:r>
            <a:r>
              <a:rPr lang="nl-BE" sz="1500" b="1" i="1" dirty="0">
                <a:latin typeface="+mj-lt"/>
              </a:rPr>
              <a:t>idem</a:t>
            </a:r>
            <a:endParaRPr lang="nl-BE" sz="1500" b="1" dirty="0">
              <a:latin typeface="+mj-lt"/>
            </a:endParaRPr>
          </a:p>
          <a:p>
            <a:pPr lvl="1" algn="just">
              <a:lnSpc>
                <a:spcPts val="2200"/>
              </a:lnSpc>
            </a:pPr>
            <a:endParaRPr lang="nl-BE" sz="1500" dirty="0">
              <a:latin typeface="Arial (heading)"/>
            </a:endParaRPr>
          </a:p>
          <a:p>
            <a:pPr lvl="1" algn="just">
              <a:lnSpc>
                <a:spcPts val="2200"/>
              </a:lnSpc>
            </a:pPr>
            <a:r>
              <a:rPr lang="nl-BE" sz="1500" dirty="0">
                <a:latin typeface="Arial (heading)"/>
              </a:rPr>
              <a:t>	</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 (5)</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op of na 1 januari 2014? </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2541088"/>
            <a:ext cx="257024" cy="308429"/>
          </a:xfrm>
          <a:prstGeom prst="rect">
            <a:avLst/>
          </a:prstGeom>
        </p:spPr>
      </p:pic>
      <p:pic>
        <p:nvPicPr>
          <p:cNvPr id="7" name="Picture 6">
            <a:extLst>
              <a:ext uri="{FF2B5EF4-FFF2-40B4-BE49-F238E27FC236}">
                <a16:creationId xmlns="" xmlns:a16="http://schemas.microsoft.com/office/drawing/2014/main" id="{129AB89C-9B64-45D5-9BC1-6ABB62417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4379249"/>
            <a:ext cx="257024" cy="308429"/>
          </a:xfrm>
          <a:prstGeom prst="rect">
            <a:avLst/>
          </a:prstGeom>
        </p:spPr>
      </p:pic>
      <p:pic>
        <p:nvPicPr>
          <p:cNvPr id="8" name="Picture 7">
            <a:extLst>
              <a:ext uri="{FF2B5EF4-FFF2-40B4-BE49-F238E27FC236}">
                <a16:creationId xmlns="" xmlns:a16="http://schemas.microsoft.com/office/drawing/2014/main" id="{AF8F5FEB-25D0-4385-A3B7-827E2547D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5632631"/>
            <a:ext cx="257024" cy="308429"/>
          </a:xfrm>
          <a:prstGeom prst="rect">
            <a:avLst/>
          </a:prstGeom>
        </p:spPr>
      </p:pic>
      <p:sp>
        <p:nvSpPr>
          <p:cNvPr id="2" name="Slide Number Placeholder 1">
            <a:extLst>
              <a:ext uri="{FF2B5EF4-FFF2-40B4-BE49-F238E27FC236}">
                <a16:creationId xmlns="" xmlns:a16="http://schemas.microsoft.com/office/drawing/2014/main" id="{406EDE2C-A647-40BC-9E83-111420E59879}"/>
              </a:ext>
            </a:extLst>
          </p:cNvPr>
          <p:cNvSpPr>
            <a:spLocks noGrp="1"/>
          </p:cNvSpPr>
          <p:nvPr>
            <p:ph type="sldNum" sz="quarter" idx="14"/>
          </p:nvPr>
        </p:nvSpPr>
        <p:spPr/>
        <p:txBody>
          <a:bodyPr/>
          <a:lstStyle/>
          <a:p>
            <a:fld id="{A03FAF12-7725-4B65-8689-067CA4F24F25}" type="slidenum">
              <a:rPr lang="nl-NL" smtClean="0"/>
              <a:pPr/>
              <a:t>11</a:t>
            </a:fld>
            <a:endParaRPr lang="nl-NL"/>
          </a:p>
        </p:txBody>
      </p:sp>
    </p:spTree>
    <p:extLst>
      <p:ext uri="{BB962C8B-B14F-4D97-AF65-F5344CB8AC3E}">
        <p14:creationId xmlns:p14="http://schemas.microsoft.com/office/powerpoint/2010/main" val="134173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53720" y="1879163"/>
            <a:ext cx="8268788" cy="4495511"/>
          </a:xfrm>
        </p:spPr>
        <p:txBody>
          <a:bodyPr>
            <a:noAutofit/>
          </a:bodyPr>
          <a:lstStyle/>
          <a:p>
            <a:pPr marL="342900" indent="-342900" algn="just">
              <a:lnSpc>
                <a:spcPts val="2200"/>
              </a:lnSpc>
              <a:buAutoNum type="arabicPeriod" startAt="4"/>
            </a:pPr>
            <a:r>
              <a:rPr lang="nl-BE" sz="1500" dirty="0">
                <a:latin typeface="Arial (heading)"/>
              </a:rPr>
              <a:t>Afwijkingen</a:t>
            </a:r>
          </a:p>
          <a:p>
            <a:pPr algn="just">
              <a:lnSpc>
                <a:spcPts val="2200"/>
              </a:lnSpc>
            </a:pPr>
            <a:endParaRPr lang="nl-BE" sz="1500" b="0" dirty="0">
              <a:latin typeface="Arial (heading)"/>
            </a:endParaRPr>
          </a:p>
          <a:p>
            <a:pPr lvl="0" algn="just">
              <a:lnSpc>
                <a:spcPts val="2500"/>
              </a:lnSpc>
            </a:pPr>
            <a:r>
              <a:rPr lang="nl-BE" sz="1500" b="0" dirty="0">
                <a:latin typeface="Arial (Headings)"/>
              </a:rPr>
              <a:t>    Pensioenleeftijd: plafond van maximum 26 weken</a:t>
            </a:r>
          </a:p>
          <a:p>
            <a:pPr lvl="1" algn="just">
              <a:lnSpc>
                <a:spcPts val="2200"/>
              </a:lnSpc>
            </a:pPr>
            <a:endParaRPr lang="nl-BE" sz="1500" dirty="0">
              <a:latin typeface="Arial (heading)"/>
            </a:endParaRPr>
          </a:p>
          <a:p>
            <a:pPr lvl="0" algn="just">
              <a:lnSpc>
                <a:spcPts val="2500"/>
              </a:lnSpc>
            </a:pPr>
            <a:r>
              <a:rPr lang="nl-BE" sz="1500" b="0" dirty="0">
                <a:latin typeface="+mj-lt"/>
              </a:rPr>
              <a:t>    SWT: minstens 26 weken bij ondernemingen </a:t>
            </a:r>
            <a:r>
              <a:rPr lang="nl-BE" sz="1500" b="0" i="1" dirty="0">
                <a:latin typeface="+mj-lt"/>
              </a:rPr>
              <a:t>in moeilijkheden </a:t>
            </a:r>
            <a:r>
              <a:rPr lang="nl-BE" sz="1500" b="0" dirty="0">
                <a:latin typeface="+mj-lt"/>
              </a:rPr>
              <a:t>of </a:t>
            </a:r>
            <a:r>
              <a:rPr lang="nl-BE" sz="1500" b="0" i="1" dirty="0">
                <a:latin typeface="+mj-lt"/>
              </a:rPr>
              <a:t>in herstructurering </a:t>
            </a:r>
          </a:p>
          <a:p>
            <a:pPr lvl="1" algn="just">
              <a:lnSpc>
                <a:spcPts val="2200"/>
              </a:lnSpc>
            </a:pPr>
            <a:endParaRPr lang="nl-BE" sz="1500" dirty="0">
              <a:latin typeface="Arial (heading)"/>
            </a:endParaRPr>
          </a:p>
          <a:p>
            <a:pPr lvl="1" algn="just">
              <a:lnSpc>
                <a:spcPts val="2200"/>
              </a:lnSpc>
            </a:pPr>
            <a:r>
              <a:rPr lang="nl-BE" sz="1500" dirty="0">
                <a:latin typeface="Arial (heading)"/>
              </a:rPr>
              <a:t>    </a:t>
            </a:r>
            <a:r>
              <a:rPr lang="nl-BE" sz="1500" dirty="0">
                <a:latin typeface="+mj-lt"/>
              </a:rPr>
              <a:t>Tijdelijke werkloosheid</a:t>
            </a:r>
          </a:p>
          <a:p>
            <a:pPr lvl="1" algn="just">
              <a:lnSpc>
                <a:spcPts val="2200"/>
              </a:lnSpc>
            </a:pPr>
            <a:endParaRPr lang="nl-BE" sz="1500" dirty="0">
              <a:latin typeface="Arial (heading)"/>
            </a:endParaRPr>
          </a:p>
          <a:p>
            <a:pPr lvl="0" algn="just">
              <a:lnSpc>
                <a:spcPts val="2500"/>
              </a:lnSpc>
            </a:pPr>
            <a:r>
              <a:rPr lang="nl-BE" sz="1500" b="0" dirty="0">
                <a:latin typeface="+mj-lt"/>
              </a:rPr>
              <a:t>     Ondernemingsregeling of individuele regeling (“opzeggingsclausule”): voor zover niet minder gunstig voor de werknemer</a:t>
            </a:r>
          </a:p>
          <a:p>
            <a:pPr lvl="1" algn="just">
              <a:lnSpc>
                <a:spcPts val="2200"/>
              </a:lnSpc>
            </a:pPr>
            <a:endParaRPr lang="nl-BE" sz="1500" dirty="0">
              <a:latin typeface="Arial (heading)"/>
            </a:endParaRPr>
          </a:p>
          <a:p>
            <a:pPr lvl="1" algn="just">
              <a:lnSpc>
                <a:spcPts val="2200"/>
              </a:lnSpc>
            </a:pPr>
            <a:r>
              <a:rPr lang="nl-BE" sz="1500" dirty="0">
                <a:latin typeface="Arial (heading)"/>
              </a:rPr>
              <a:t>	</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 (6)</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op of na 1 januari 2014? </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4" y="2729413"/>
            <a:ext cx="257024" cy="308429"/>
          </a:xfrm>
          <a:prstGeom prst="rect">
            <a:avLst/>
          </a:prstGeom>
        </p:spPr>
      </p:pic>
      <p:pic>
        <p:nvPicPr>
          <p:cNvPr id="7" name="Picture 6">
            <a:extLst>
              <a:ext uri="{FF2B5EF4-FFF2-40B4-BE49-F238E27FC236}">
                <a16:creationId xmlns="" xmlns:a16="http://schemas.microsoft.com/office/drawing/2014/main" id="{129AB89C-9B64-45D5-9BC1-6ABB62417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3481736"/>
            <a:ext cx="257024" cy="308429"/>
          </a:xfrm>
          <a:prstGeom prst="rect">
            <a:avLst/>
          </a:prstGeom>
        </p:spPr>
      </p:pic>
      <p:pic>
        <p:nvPicPr>
          <p:cNvPr id="8" name="Picture 7">
            <a:extLst>
              <a:ext uri="{FF2B5EF4-FFF2-40B4-BE49-F238E27FC236}">
                <a16:creationId xmlns="" xmlns:a16="http://schemas.microsoft.com/office/drawing/2014/main" id="{AF8F5FEB-25D0-4385-A3B7-827E2547D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4940992"/>
            <a:ext cx="257024" cy="308429"/>
          </a:xfrm>
          <a:prstGeom prst="rect">
            <a:avLst/>
          </a:prstGeom>
        </p:spPr>
      </p:pic>
      <p:pic>
        <p:nvPicPr>
          <p:cNvPr id="9" name="Picture 8">
            <a:extLst>
              <a:ext uri="{FF2B5EF4-FFF2-40B4-BE49-F238E27FC236}">
                <a16:creationId xmlns="" xmlns:a16="http://schemas.microsoft.com/office/drawing/2014/main" id="{F3AC38A1-333D-407A-9104-C29182EEB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4208137"/>
            <a:ext cx="257024" cy="308429"/>
          </a:xfrm>
          <a:prstGeom prst="rect">
            <a:avLst/>
          </a:prstGeom>
        </p:spPr>
      </p:pic>
      <p:sp>
        <p:nvSpPr>
          <p:cNvPr id="2" name="Slide Number Placeholder 1">
            <a:extLst>
              <a:ext uri="{FF2B5EF4-FFF2-40B4-BE49-F238E27FC236}">
                <a16:creationId xmlns="" xmlns:a16="http://schemas.microsoft.com/office/drawing/2014/main" id="{CD95F271-7D0F-437C-8944-E8932E4C23B2}"/>
              </a:ext>
            </a:extLst>
          </p:cNvPr>
          <p:cNvSpPr>
            <a:spLocks noGrp="1"/>
          </p:cNvSpPr>
          <p:nvPr>
            <p:ph type="sldNum" sz="quarter" idx="14"/>
          </p:nvPr>
        </p:nvSpPr>
        <p:spPr/>
        <p:txBody>
          <a:bodyPr/>
          <a:lstStyle/>
          <a:p>
            <a:fld id="{A03FAF12-7725-4B65-8689-067CA4F24F25}" type="slidenum">
              <a:rPr lang="nl-NL" smtClean="0"/>
              <a:pPr/>
              <a:t>12</a:t>
            </a:fld>
            <a:endParaRPr lang="nl-NL"/>
          </a:p>
        </p:txBody>
      </p:sp>
    </p:spTree>
    <p:extLst>
      <p:ext uri="{BB962C8B-B14F-4D97-AF65-F5344CB8AC3E}">
        <p14:creationId xmlns:p14="http://schemas.microsoft.com/office/powerpoint/2010/main" val="410499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53720" y="1879163"/>
            <a:ext cx="8268788" cy="4495511"/>
          </a:xfrm>
        </p:spPr>
        <p:txBody>
          <a:bodyPr>
            <a:noAutofit/>
          </a:bodyPr>
          <a:lstStyle/>
          <a:p>
            <a:pPr lvl="0" algn="just">
              <a:lnSpc>
                <a:spcPts val="2500"/>
              </a:lnSpc>
            </a:pPr>
            <a:r>
              <a:rPr lang="nl-BE" sz="1500" dirty="0">
                <a:latin typeface="+mj-lt"/>
              </a:rPr>
              <a:t>    Behoud van de mogelijkheid tot verbreking mits vergoeding:</a:t>
            </a:r>
          </a:p>
          <a:p>
            <a:pPr marL="285750" lvl="1" indent="-285750" algn="just">
              <a:lnSpc>
                <a:spcPts val="2500"/>
              </a:lnSpc>
              <a:buFont typeface="Arial" panose="020B0604020202020204" pitchFamily="34" charset="0"/>
              <a:buChar char="•"/>
            </a:pPr>
            <a:r>
              <a:rPr lang="nl-BE" dirty="0"/>
              <a:t>Loon verschuldigd tot einde termijn</a:t>
            </a:r>
          </a:p>
          <a:p>
            <a:pPr marL="285750" lvl="1" indent="-285750" algn="just">
              <a:lnSpc>
                <a:spcPts val="2500"/>
              </a:lnSpc>
              <a:buFont typeface="Arial" panose="020B0604020202020204" pitchFamily="34" charset="0"/>
              <a:buChar char="•"/>
            </a:pPr>
            <a:r>
              <a:rPr lang="nl-BE" dirty="0"/>
              <a:t>Maar maximum 2 × opzeggingstermijn indien AOVK voor onbepaalde tijd</a:t>
            </a:r>
          </a:p>
          <a:p>
            <a:pPr marL="352425" lvl="1" algn="just">
              <a:lnSpc>
                <a:spcPts val="2500"/>
              </a:lnSpc>
            </a:pPr>
            <a:endParaRPr lang="nl-BE" dirty="0"/>
          </a:p>
          <a:p>
            <a:pPr lvl="1" algn="just">
              <a:lnSpc>
                <a:spcPts val="2500"/>
              </a:lnSpc>
            </a:pPr>
            <a:r>
              <a:rPr lang="nl-BE" sz="1500" dirty="0">
                <a:latin typeface="+mj-lt"/>
              </a:rPr>
              <a:t>    </a:t>
            </a:r>
            <a:r>
              <a:rPr lang="nl-BE" sz="1500" b="1" dirty="0">
                <a:latin typeface="+mj-lt"/>
              </a:rPr>
              <a:t>Opzegging / verbreking tijdens eerste helft van de overeengekomen duurtijd</a:t>
            </a:r>
          </a:p>
          <a:p>
            <a:pPr marL="285750" lvl="1" indent="-285750" algn="just">
              <a:lnSpc>
                <a:spcPts val="2500"/>
              </a:lnSpc>
              <a:buFont typeface="Arial" panose="020B0604020202020204" pitchFamily="34" charset="0"/>
              <a:buChar char="•"/>
            </a:pPr>
            <a:r>
              <a:rPr lang="nl-BE" dirty="0"/>
              <a:t>Maar max. eerste zes maanden</a:t>
            </a:r>
          </a:p>
          <a:p>
            <a:pPr marL="285750" lvl="1" indent="-285750" algn="just">
              <a:lnSpc>
                <a:spcPts val="2500"/>
              </a:lnSpc>
              <a:buFont typeface="Arial" panose="020B0604020202020204" pitchFamily="34" charset="0"/>
              <a:buChar char="•"/>
            </a:pPr>
            <a:r>
              <a:rPr lang="nl-BE" dirty="0"/>
              <a:t>Enkel voor de 1</a:t>
            </a:r>
            <a:r>
              <a:rPr lang="nl-BE" baseline="30000" dirty="0"/>
              <a:t>ste</a:t>
            </a:r>
            <a:r>
              <a:rPr lang="nl-BE" dirty="0"/>
              <a:t> arbeidsovereenkomst</a:t>
            </a:r>
          </a:p>
          <a:p>
            <a:pPr lvl="1" algn="just">
              <a:lnSpc>
                <a:spcPts val="2200"/>
              </a:lnSpc>
            </a:pPr>
            <a:endParaRPr lang="nl-BE" sz="1500" dirty="0">
              <a:latin typeface="Arial (heading)"/>
            </a:endParaRPr>
          </a:p>
          <a:p>
            <a:pPr lvl="1" algn="just">
              <a:lnSpc>
                <a:spcPts val="2200"/>
              </a:lnSpc>
            </a:pPr>
            <a:r>
              <a:rPr lang="nl-BE" sz="1500" dirty="0">
                <a:latin typeface="Arial (heading)"/>
              </a:rPr>
              <a:t>	</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 (7)</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voor bepaalde tijd / duidelijk omschreven werk?</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4" y="2435451"/>
            <a:ext cx="257024" cy="308429"/>
          </a:xfrm>
          <a:prstGeom prst="rect">
            <a:avLst/>
          </a:prstGeom>
        </p:spPr>
      </p:pic>
      <p:pic>
        <p:nvPicPr>
          <p:cNvPr id="9" name="Picture 8">
            <a:extLst>
              <a:ext uri="{FF2B5EF4-FFF2-40B4-BE49-F238E27FC236}">
                <a16:creationId xmlns="" xmlns:a16="http://schemas.microsoft.com/office/drawing/2014/main" id="{F3AC38A1-333D-407A-9104-C29182EEB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4028382"/>
            <a:ext cx="257024" cy="308429"/>
          </a:xfrm>
          <a:prstGeom prst="rect">
            <a:avLst/>
          </a:prstGeom>
        </p:spPr>
      </p:pic>
      <p:sp>
        <p:nvSpPr>
          <p:cNvPr id="2" name="Slide Number Placeholder 1">
            <a:extLst>
              <a:ext uri="{FF2B5EF4-FFF2-40B4-BE49-F238E27FC236}">
                <a16:creationId xmlns="" xmlns:a16="http://schemas.microsoft.com/office/drawing/2014/main" id="{B088B1C0-A0FE-4EF9-9D3E-76BAFE10DAC2}"/>
              </a:ext>
            </a:extLst>
          </p:cNvPr>
          <p:cNvSpPr>
            <a:spLocks noGrp="1"/>
          </p:cNvSpPr>
          <p:nvPr>
            <p:ph type="sldNum" sz="quarter" idx="14"/>
          </p:nvPr>
        </p:nvSpPr>
        <p:spPr/>
        <p:txBody>
          <a:bodyPr/>
          <a:lstStyle/>
          <a:p>
            <a:fld id="{A03FAF12-7725-4B65-8689-067CA4F24F25}" type="slidenum">
              <a:rPr lang="nl-NL" smtClean="0"/>
              <a:pPr/>
              <a:t>13</a:t>
            </a:fld>
            <a:endParaRPr lang="nl-NL"/>
          </a:p>
        </p:txBody>
      </p:sp>
    </p:spTree>
    <p:extLst>
      <p:ext uri="{BB962C8B-B14F-4D97-AF65-F5344CB8AC3E}">
        <p14:creationId xmlns:p14="http://schemas.microsoft.com/office/powerpoint/2010/main" val="40658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9981" y="1570733"/>
            <a:ext cx="8268788" cy="4310743"/>
          </a:xfrm>
        </p:spPr>
        <p:txBody>
          <a:bodyPr>
            <a:noAutofit/>
          </a:bodyPr>
          <a:lstStyle/>
          <a:p>
            <a:pPr algn="just"/>
            <a:r>
              <a:rPr lang="nl-BE" sz="1700" dirty="0"/>
              <a:t>   Voorbeeld 1: AOVK bepaalde tijd van 8 maanden</a:t>
            </a:r>
          </a:p>
          <a:p>
            <a:pPr algn="just"/>
            <a:r>
              <a:rPr lang="nl-BE" sz="1600" dirty="0"/>
              <a:t>	</a:t>
            </a:r>
            <a:r>
              <a:rPr lang="nl-BE" sz="1400" dirty="0"/>
              <a:t>4 maanden</a:t>
            </a:r>
            <a:r>
              <a:rPr lang="nl-BE" sz="1600" dirty="0"/>
              <a:t>		</a:t>
            </a:r>
            <a:r>
              <a:rPr lang="nl-BE" sz="1400" dirty="0"/>
              <a:t>4 maanden</a:t>
            </a:r>
          </a:p>
          <a:p>
            <a:pPr algn="just"/>
            <a:endParaRPr lang="nl-BE" dirty="0"/>
          </a:p>
          <a:p>
            <a:pPr marL="285750" lvl="1" indent="-285750" algn="just">
              <a:buSzPct val="100000"/>
              <a:buFont typeface="Arial" panose="020B0604020202020204" pitchFamily="34" charset="0"/>
              <a:buChar char="•"/>
            </a:pPr>
            <a:r>
              <a:rPr lang="nl-BE" dirty="0"/>
              <a:t>Regel 1:  normale opzeggingstermijn eerste helft duur = eerste 4 maanden</a:t>
            </a:r>
          </a:p>
          <a:p>
            <a:pPr marL="285750" lvl="1" indent="-285750" algn="just">
              <a:buSzPct val="100000"/>
              <a:buFont typeface="Arial" panose="020B0604020202020204" pitchFamily="34" charset="0"/>
              <a:buChar char="•"/>
            </a:pPr>
            <a:r>
              <a:rPr lang="nl-BE" dirty="0"/>
              <a:t>Regel 2:  normale opzeggingstermijn  = 	1 week tijdens eerste 3 maanden</a:t>
            </a:r>
          </a:p>
          <a:p>
            <a:pPr marL="352425" lvl="1" algn="just">
              <a:buSzPct val="100000"/>
            </a:pPr>
            <a:r>
              <a:rPr lang="nl-BE" dirty="0"/>
              <a:t>				3 weken tijdens de 4</a:t>
            </a:r>
            <a:r>
              <a:rPr lang="nl-BE" baseline="30000" dirty="0"/>
              <a:t>de</a:t>
            </a:r>
            <a:r>
              <a:rPr lang="nl-BE" dirty="0"/>
              <a:t> maand</a:t>
            </a:r>
          </a:p>
          <a:p>
            <a:pPr marL="285750" lvl="1" indent="-285750" algn="just">
              <a:buSzPct val="100000"/>
              <a:buFont typeface="Arial" panose="020B0604020202020204" pitchFamily="34" charset="0"/>
              <a:buChar char="•"/>
            </a:pPr>
            <a:r>
              <a:rPr lang="nl-BE" dirty="0"/>
              <a:t>Regel 3: ontslag na eerste 4 maanden </a:t>
            </a:r>
            <a:r>
              <a:rPr lang="nl-BE" dirty="0">
                <a:sym typeface="Symbol"/>
              </a:rPr>
              <a:t></a:t>
            </a:r>
            <a:r>
              <a:rPr lang="nl-BE" dirty="0"/>
              <a:t> sanctie = loon tot einde van de 8</a:t>
            </a:r>
            <a:r>
              <a:rPr lang="nl-BE" baseline="30000" dirty="0"/>
              <a:t>ste</a:t>
            </a:r>
            <a:r>
              <a:rPr lang="nl-BE" dirty="0"/>
              <a:t> maand met maximum dubbel normale opzeggingstermijn</a:t>
            </a:r>
          </a:p>
          <a:p>
            <a:pPr lvl="1" algn="just">
              <a:buSzPct val="100000"/>
            </a:pPr>
            <a:endParaRPr lang="nl-BE" sz="1000" dirty="0"/>
          </a:p>
          <a:p>
            <a:pPr algn="just"/>
            <a:r>
              <a:rPr lang="nl-BE" sz="1700" dirty="0"/>
              <a:t>   Voorbeeld 2: AOVK bepaalde tijd van 24 maanden</a:t>
            </a:r>
          </a:p>
          <a:p>
            <a:pPr algn="just"/>
            <a:r>
              <a:rPr lang="nl-BE" dirty="0"/>
              <a:t>	</a:t>
            </a:r>
            <a:r>
              <a:rPr lang="nl-BE" sz="1400" dirty="0"/>
              <a:t>6 maanden				18 maanden</a:t>
            </a:r>
          </a:p>
          <a:p>
            <a:pPr algn="just"/>
            <a:endParaRPr lang="nl-BE" sz="1600" dirty="0"/>
          </a:p>
          <a:p>
            <a:pPr marL="285750" lvl="1" indent="-285750" algn="just">
              <a:buSzPct val="100000"/>
              <a:buFont typeface="Arial" panose="020B0604020202020204" pitchFamily="34" charset="0"/>
              <a:buChar char="•"/>
            </a:pPr>
            <a:r>
              <a:rPr lang="nl-BE" dirty="0"/>
              <a:t>Regel 1: normale opzeggingstermijn eerste helft duur, maar max. eerste 6 maanden</a:t>
            </a:r>
          </a:p>
          <a:p>
            <a:pPr marL="285750" lvl="1" indent="-285750" algn="just">
              <a:buSzPct val="100000"/>
              <a:buFont typeface="Arial" panose="020B0604020202020204" pitchFamily="34" charset="0"/>
              <a:buChar char="•"/>
            </a:pPr>
            <a:r>
              <a:rPr lang="nl-BE" dirty="0"/>
              <a:t>Regel 2:  normale opzeggingstermijn = 	1 week tijdens eerste 3 maanden</a:t>
            </a:r>
          </a:p>
          <a:p>
            <a:pPr marL="352425" lvl="1" algn="just">
              <a:buSzPct val="100000"/>
            </a:pPr>
            <a:r>
              <a:rPr lang="nl-BE" dirty="0"/>
              <a:t>				3 weken tijdens de 4</a:t>
            </a:r>
            <a:r>
              <a:rPr lang="nl-BE" baseline="30000" dirty="0"/>
              <a:t>de</a:t>
            </a:r>
            <a:r>
              <a:rPr lang="nl-BE" dirty="0"/>
              <a:t> maand</a:t>
            </a:r>
          </a:p>
          <a:p>
            <a:pPr marL="352425" lvl="1" algn="just">
              <a:buSzPct val="100000"/>
            </a:pPr>
            <a:r>
              <a:rPr lang="nl-BE" dirty="0"/>
              <a:t>				4 weken tijdens de 5</a:t>
            </a:r>
            <a:r>
              <a:rPr lang="nl-BE" baseline="30000" dirty="0"/>
              <a:t>de</a:t>
            </a:r>
            <a:r>
              <a:rPr lang="nl-BE" dirty="0"/>
              <a:t> maand</a:t>
            </a:r>
          </a:p>
          <a:p>
            <a:pPr marL="352425" lvl="1" algn="just">
              <a:buSzPct val="100000"/>
            </a:pPr>
            <a:r>
              <a:rPr lang="nl-BE" dirty="0"/>
              <a:t>				5 weken tijdens de 6</a:t>
            </a:r>
            <a:r>
              <a:rPr lang="nl-BE" baseline="30000" dirty="0"/>
              <a:t>de</a:t>
            </a:r>
            <a:r>
              <a:rPr lang="nl-BE" dirty="0"/>
              <a:t> maand</a:t>
            </a:r>
          </a:p>
          <a:p>
            <a:pPr marL="285750" lvl="1" indent="-285750" algn="just">
              <a:buSzPct val="100000"/>
              <a:buFont typeface="Arial" panose="020B0604020202020204" pitchFamily="34" charset="0"/>
              <a:buChar char="•"/>
            </a:pPr>
            <a:r>
              <a:rPr lang="nl-BE" dirty="0"/>
              <a:t>Regel 3: ontslag na eerste 6 maanden </a:t>
            </a:r>
            <a:r>
              <a:rPr lang="nl-BE" dirty="0">
                <a:sym typeface="Symbol"/>
              </a:rPr>
              <a:t></a:t>
            </a:r>
            <a:r>
              <a:rPr lang="nl-BE" dirty="0"/>
              <a:t> sanctie = loon tot einde van de 24</a:t>
            </a:r>
            <a:r>
              <a:rPr lang="nl-BE" baseline="30000" dirty="0"/>
              <a:t>ste</a:t>
            </a:r>
            <a:r>
              <a:rPr lang="nl-BE" dirty="0"/>
              <a:t> maand met maximum dubbel normale opzeggingstermijn</a:t>
            </a:r>
          </a:p>
          <a:p>
            <a:pPr algn="just">
              <a:buClr>
                <a:srgbClr val="FF0000"/>
              </a:buClr>
            </a:pPr>
            <a:endParaRPr lang="fr-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a:xfrm>
            <a:off x="521493" y="167334"/>
            <a:ext cx="8101013" cy="576000"/>
          </a:xfrm>
        </p:spPr>
        <p:txBody>
          <a:bodyPr/>
          <a:lstStyle/>
          <a:p>
            <a:r>
              <a:rPr lang="nl-BE" dirty="0"/>
              <a:t>Opzeggingstermijnen (8)</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69" y="791053"/>
            <a:ext cx="257024" cy="308429"/>
          </a:xfrm>
          <a:prstGeom prst="rect">
            <a:avLst/>
          </a:prstGeom>
        </p:spPr>
      </p:pic>
      <p:pic>
        <p:nvPicPr>
          <p:cNvPr id="9" name="Picture 8">
            <a:extLst>
              <a:ext uri="{FF2B5EF4-FFF2-40B4-BE49-F238E27FC236}">
                <a16:creationId xmlns="" xmlns:a16="http://schemas.microsoft.com/office/drawing/2014/main" id="{F3AC38A1-333D-407A-9104-C29182EEB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719" y="3417675"/>
            <a:ext cx="257024" cy="308429"/>
          </a:xfrm>
          <a:prstGeom prst="rect">
            <a:avLst/>
          </a:prstGeom>
        </p:spPr>
      </p:pic>
      <p:sp>
        <p:nvSpPr>
          <p:cNvPr id="7" name="Right Arrow 5">
            <a:extLst>
              <a:ext uri="{FF2B5EF4-FFF2-40B4-BE49-F238E27FC236}">
                <a16:creationId xmlns="" xmlns:a16="http://schemas.microsoft.com/office/drawing/2014/main" id="{2DF5FE63-577E-4D25-9841-4C7BC4ADF58D}"/>
              </a:ext>
            </a:extLst>
          </p:cNvPr>
          <p:cNvSpPr/>
          <p:nvPr/>
        </p:nvSpPr>
        <p:spPr bwMode="auto">
          <a:xfrm>
            <a:off x="1652492" y="1395295"/>
            <a:ext cx="3115348" cy="3508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a:ln>
                <a:noFill/>
              </a:ln>
              <a:solidFill>
                <a:schemeClr val="tx1"/>
              </a:solidFill>
              <a:effectLst/>
              <a:latin typeface="Arial" charset="0"/>
            </a:endParaRPr>
          </a:p>
        </p:txBody>
      </p:sp>
      <p:sp>
        <p:nvSpPr>
          <p:cNvPr id="8" name="Right Arrow 5">
            <a:extLst>
              <a:ext uri="{FF2B5EF4-FFF2-40B4-BE49-F238E27FC236}">
                <a16:creationId xmlns="" xmlns:a16="http://schemas.microsoft.com/office/drawing/2014/main" id="{0FD496EA-4499-460F-B605-F5A68654E4E2}"/>
              </a:ext>
            </a:extLst>
          </p:cNvPr>
          <p:cNvSpPr/>
          <p:nvPr/>
        </p:nvSpPr>
        <p:spPr bwMode="auto">
          <a:xfrm>
            <a:off x="940537" y="4043165"/>
            <a:ext cx="6688170" cy="3508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 xmlns:a16="http://schemas.microsoft.com/office/drawing/2014/main" id="{3915E2DA-2B29-4FB2-9770-A850C26E0CB9}"/>
              </a:ext>
            </a:extLst>
          </p:cNvPr>
          <p:cNvCxnSpPr/>
          <p:nvPr/>
        </p:nvCxnSpPr>
        <p:spPr bwMode="auto">
          <a:xfrm>
            <a:off x="3210166" y="1255366"/>
            <a:ext cx="0" cy="533740"/>
          </a:xfrm>
          <a:prstGeom prst="line">
            <a:avLst/>
          </a:prstGeom>
          <a:solidFill>
            <a:srgbClr val="C5CDC9"/>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 xmlns:a16="http://schemas.microsoft.com/office/drawing/2014/main" id="{87EDEF3F-F938-4B92-9339-6B7CBBF0E4DA}"/>
              </a:ext>
            </a:extLst>
          </p:cNvPr>
          <p:cNvCxnSpPr/>
          <p:nvPr/>
        </p:nvCxnSpPr>
        <p:spPr bwMode="auto">
          <a:xfrm>
            <a:off x="2618034" y="3919980"/>
            <a:ext cx="0" cy="533740"/>
          </a:xfrm>
          <a:prstGeom prst="line">
            <a:avLst/>
          </a:prstGeom>
          <a:solidFill>
            <a:srgbClr val="C5CDC9"/>
          </a:solidFill>
          <a:ln w="9525" cap="flat" cmpd="sng" algn="ctr">
            <a:solidFill>
              <a:schemeClr val="tx1"/>
            </a:solidFill>
            <a:prstDash val="solid"/>
            <a:round/>
            <a:headEnd type="none" w="med" len="med"/>
            <a:tailEnd type="none" w="med" len="med"/>
          </a:ln>
          <a:effectLst/>
        </p:spPr>
      </p:cxnSp>
      <p:sp>
        <p:nvSpPr>
          <p:cNvPr id="2" name="Slide Number Placeholder 1">
            <a:extLst>
              <a:ext uri="{FF2B5EF4-FFF2-40B4-BE49-F238E27FC236}">
                <a16:creationId xmlns="" xmlns:a16="http://schemas.microsoft.com/office/drawing/2014/main" id="{58FC6E30-DC7C-4048-A490-38210F221E47}"/>
              </a:ext>
            </a:extLst>
          </p:cNvPr>
          <p:cNvSpPr>
            <a:spLocks noGrp="1"/>
          </p:cNvSpPr>
          <p:nvPr>
            <p:ph type="sldNum" sz="quarter" idx="14"/>
          </p:nvPr>
        </p:nvSpPr>
        <p:spPr/>
        <p:txBody>
          <a:bodyPr/>
          <a:lstStyle/>
          <a:p>
            <a:fld id="{A03FAF12-7725-4B65-8689-067CA4F24F25}" type="slidenum">
              <a:rPr lang="nl-NL" smtClean="0"/>
              <a:pPr/>
              <a:t>14</a:t>
            </a:fld>
            <a:endParaRPr lang="nl-NL"/>
          </a:p>
        </p:txBody>
      </p:sp>
    </p:spTree>
    <p:extLst>
      <p:ext uri="{BB962C8B-B14F-4D97-AF65-F5344CB8AC3E}">
        <p14:creationId xmlns:p14="http://schemas.microsoft.com/office/powerpoint/2010/main" val="1039862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53720" y="2185068"/>
            <a:ext cx="8268788" cy="3069771"/>
          </a:xfrm>
        </p:spPr>
        <p:txBody>
          <a:bodyPr>
            <a:noAutofit/>
          </a:bodyPr>
          <a:lstStyle/>
          <a:p>
            <a:pPr>
              <a:lnSpc>
                <a:spcPts val="2500"/>
              </a:lnSpc>
            </a:pPr>
            <a:r>
              <a:rPr lang="nl-BE" sz="1500" dirty="0">
                <a:latin typeface="+mj-lt"/>
              </a:rPr>
              <a:t>    Overgangsregeling = regel van de ‘dubbele foto’</a:t>
            </a:r>
          </a:p>
          <a:p>
            <a:pPr marL="285750" lvl="1" indent="-285750">
              <a:lnSpc>
                <a:spcPts val="2500"/>
              </a:lnSpc>
              <a:buFont typeface="Arial" panose="020B0604020202020204" pitchFamily="34" charset="0"/>
              <a:buChar char="•"/>
            </a:pPr>
            <a:r>
              <a:rPr lang="nl-BE" dirty="0"/>
              <a:t>Principe: optellen van twee opzeggingstermijnen</a:t>
            </a:r>
          </a:p>
          <a:p>
            <a:pPr marL="285750" lvl="1" indent="-285750">
              <a:lnSpc>
                <a:spcPts val="2500"/>
              </a:lnSpc>
              <a:buFont typeface="Arial" panose="020B0604020202020204" pitchFamily="34" charset="0"/>
              <a:buChar char="•"/>
            </a:pPr>
            <a:r>
              <a:rPr lang="nl-BE" sz="1450" dirty="0"/>
              <a:t>totale opzeggingstermijn = opzeggingstermijn ‘stap </a:t>
            </a:r>
            <a:r>
              <a:rPr lang="nl-BE" sz="1450" dirty="0">
                <a:solidFill>
                  <a:srgbClr val="FF0000"/>
                </a:solidFill>
              </a:rPr>
              <a:t>1</a:t>
            </a:r>
            <a:r>
              <a:rPr lang="nl-BE" sz="1450" dirty="0"/>
              <a:t>’ + opzeggingstermijn ‘stap </a:t>
            </a:r>
            <a:r>
              <a:rPr lang="nl-BE" sz="1450" dirty="0">
                <a:solidFill>
                  <a:srgbClr val="FF0000"/>
                </a:solidFill>
              </a:rPr>
              <a:t>2</a:t>
            </a:r>
            <a:r>
              <a:rPr lang="nl-BE" sz="1450" dirty="0"/>
              <a:t>’</a:t>
            </a:r>
          </a:p>
          <a:p>
            <a:pPr marL="352425" lvl="1">
              <a:lnSpc>
                <a:spcPts val="2500"/>
              </a:lnSpc>
            </a:pPr>
            <a:endParaRPr lang="nl-BE" dirty="0"/>
          </a:p>
          <a:p>
            <a:pPr>
              <a:lnSpc>
                <a:spcPts val="2500"/>
              </a:lnSpc>
            </a:pPr>
            <a:r>
              <a:rPr lang="nl-BE" dirty="0"/>
              <a:t>   </a:t>
            </a:r>
            <a:r>
              <a:rPr lang="nl-BE" sz="1500" dirty="0">
                <a:latin typeface="+mj-lt"/>
              </a:rPr>
              <a:t>Stap </a:t>
            </a:r>
            <a:r>
              <a:rPr lang="nl-BE" sz="1500" dirty="0">
                <a:solidFill>
                  <a:srgbClr val="FF0000"/>
                </a:solidFill>
                <a:latin typeface="+mj-lt"/>
              </a:rPr>
              <a:t>1</a:t>
            </a:r>
            <a:r>
              <a:rPr lang="nl-BE" sz="1500" dirty="0">
                <a:latin typeface="+mj-lt"/>
              </a:rPr>
              <a:t>: berekend op basis van de anciënniteit verworven op 31 december 2013</a:t>
            </a:r>
          </a:p>
          <a:p>
            <a:pPr>
              <a:lnSpc>
                <a:spcPts val="2500"/>
              </a:lnSpc>
            </a:pPr>
            <a:endParaRPr lang="nl-BE" dirty="0"/>
          </a:p>
          <a:p>
            <a:pPr>
              <a:lnSpc>
                <a:spcPts val="2500"/>
              </a:lnSpc>
            </a:pPr>
            <a:r>
              <a:rPr lang="nl-BE" dirty="0"/>
              <a:t>   </a:t>
            </a:r>
            <a:r>
              <a:rPr lang="nl-BE" sz="1500" dirty="0">
                <a:latin typeface="+mj-lt"/>
              </a:rPr>
              <a:t>Stap </a:t>
            </a:r>
            <a:r>
              <a:rPr lang="nl-BE" sz="1500" dirty="0">
                <a:solidFill>
                  <a:srgbClr val="FF0000"/>
                </a:solidFill>
                <a:latin typeface="+mj-lt"/>
              </a:rPr>
              <a:t>2</a:t>
            </a:r>
            <a:r>
              <a:rPr lang="nl-BE" sz="1500" dirty="0">
                <a:latin typeface="+mj-lt"/>
              </a:rPr>
              <a:t>: berekend op basis van de anciënniteit verworven vanaf 1 januari 2014</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 (10)</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vóór 1 januari 2014?</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89" y="2407586"/>
            <a:ext cx="257024" cy="308429"/>
          </a:xfrm>
          <a:prstGeom prst="rect">
            <a:avLst/>
          </a:prstGeom>
        </p:spPr>
      </p:pic>
      <p:pic>
        <p:nvPicPr>
          <p:cNvPr id="9" name="Picture 8">
            <a:extLst>
              <a:ext uri="{FF2B5EF4-FFF2-40B4-BE49-F238E27FC236}">
                <a16:creationId xmlns="" xmlns:a16="http://schemas.microsoft.com/office/drawing/2014/main" id="{F3AC38A1-333D-407A-9104-C29182EEB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89" y="3987771"/>
            <a:ext cx="257024" cy="308429"/>
          </a:xfrm>
          <a:prstGeom prst="rect">
            <a:avLst/>
          </a:prstGeom>
        </p:spPr>
      </p:pic>
      <p:pic>
        <p:nvPicPr>
          <p:cNvPr id="7" name="Picture 6">
            <a:extLst>
              <a:ext uri="{FF2B5EF4-FFF2-40B4-BE49-F238E27FC236}">
                <a16:creationId xmlns="" xmlns:a16="http://schemas.microsoft.com/office/drawing/2014/main" id="{63B15DB2-5094-4FFA-A71A-B513139DA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479" y="4780251"/>
            <a:ext cx="257024" cy="308429"/>
          </a:xfrm>
          <a:prstGeom prst="rect">
            <a:avLst/>
          </a:prstGeom>
        </p:spPr>
      </p:pic>
      <p:sp>
        <p:nvSpPr>
          <p:cNvPr id="2" name="Slide Number Placeholder 1">
            <a:extLst>
              <a:ext uri="{FF2B5EF4-FFF2-40B4-BE49-F238E27FC236}">
                <a16:creationId xmlns="" xmlns:a16="http://schemas.microsoft.com/office/drawing/2014/main" id="{2FDEDE6C-106C-4A7B-90E2-231AE6AF4557}"/>
              </a:ext>
            </a:extLst>
          </p:cNvPr>
          <p:cNvSpPr>
            <a:spLocks noGrp="1"/>
          </p:cNvSpPr>
          <p:nvPr>
            <p:ph type="sldNum" sz="quarter" idx="14"/>
          </p:nvPr>
        </p:nvSpPr>
        <p:spPr/>
        <p:txBody>
          <a:bodyPr/>
          <a:lstStyle/>
          <a:p>
            <a:fld id="{A03FAF12-7725-4B65-8689-067CA4F24F25}" type="slidenum">
              <a:rPr lang="nl-NL" smtClean="0"/>
              <a:pPr/>
              <a:t>15</a:t>
            </a:fld>
            <a:endParaRPr lang="nl-NL"/>
          </a:p>
        </p:txBody>
      </p:sp>
    </p:spTree>
    <p:extLst>
      <p:ext uri="{BB962C8B-B14F-4D97-AF65-F5344CB8AC3E}">
        <p14:creationId xmlns:p14="http://schemas.microsoft.com/office/powerpoint/2010/main" val="250802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25479" y="1879163"/>
            <a:ext cx="8297029" cy="4060838"/>
          </a:xfrm>
        </p:spPr>
        <p:txBody>
          <a:bodyPr>
            <a:noAutofit/>
          </a:bodyPr>
          <a:lstStyle/>
          <a:p>
            <a:pPr algn="just">
              <a:lnSpc>
                <a:spcPts val="2500"/>
              </a:lnSpc>
            </a:pPr>
            <a:endParaRPr lang="nl-BE" dirty="0">
              <a:solidFill>
                <a:srgbClr val="FF0000"/>
              </a:solidFill>
            </a:endParaRPr>
          </a:p>
          <a:p>
            <a:pPr algn="just">
              <a:lnSpc>
                <a:spcPts val="2500"/>
              </a:lnSpc>
            </a:pPr>
            <a:r>
              <a:rPr lang="nl-BE" dirty="0">
                <a:solidFill>
                  <a:srgbClr val="FF0000"/>
                </a:solidFill>
              </a:rPr>
              <a:t>   Stap 1</a:t>
            </a:r>
          </a:p>
          <a:p>
            <a:pPr marL="285750" lvl="1" indent="-285750" algn="just">
              <a:lnSpc>
                <a:spcPts val="2500"/>
              </a:lnSpc>
              <a:buFont typeface="Arial" panose="020B0604020202020204" pitchFamily="34" charset="0"/>
              <a:buChar char="•"/>
            </a:pPr>
            <a:r>
              <a:rPr lang="nl-BE" sz="1500" dirty="0"/>
              <a:t>Opzeggingstermijn vastgesteld o.b.v. de </a:t>
            </a:r>
            <a:r>
              <a:rPr lang="nl-BE" sz="1500" b="1" dirty="0"/>
              <a:t>wettelijke</a:t>
            </a:r>
            <a:r>
              <a:rPr lang="nl-BE" sz="1500" dirty="0"/>
              <a:t>, </a:t>
            </a:r>
            <a:r>
              <a:rPr lang="nl-BE" sz="1500" b="1" dirty="0"/>
              <a:t>reglementaire</a:t>
            </a:r>
            <a:r>
              <a:rPr lang="nl-BE" sz="1500" dirty="0"/>
              <a:t> en </a:t>
            </a:r>
            <a:r>
              <a:rPr lang="nl-BE" sz="1500" b="1" dirty="0"/>
              <a:t>conventionele</a:t>
            </a:r>
            <a:r>
              <a:rPr lang="nl-BE" sz="1500" dirty="0"/>
              <a:t> regels die gelden op 31 december 2013</a:t>
            </a:r>
          </a:p>
          <a:p>
            <a:pPr lvl="2" algn="just">
              <a:lnSpc>
                <a:spcPts val="2500"/>
              </a:lnSpc>
            </a:pPr>
            <a:r>
              <a:rPr lang="nl-BE" dirty="0"/>
              <a:t>- Dus ‘</a:t>
            </a:r>
            <a:r>
              <a:rPr lang="nl-BE" dirty="0">
                <a:solidFill>
                  <a:srgbClr val="FF0000"/>
                </a:solidFill>
              </a:rPr>
              <a:t>foto</a:t>
            </a:r>
            <a:r>
              <a:rPr lang="nl-BE" dirty="0"/>
              <a:t>’ op 31 december 2013 van: </a:t>
            </a:r>
          </a:p>
          <a:p>
            <a:pPr marL="1657316" lvl="3" indent="-285750" algn="just">
              <a:lnSpc>
                <a:spcPts val="2500"/>
              </a:lnSpc>
              <a:buFontTx/>
              <a:buChar char="-"/>
            </a:pPr>
            <a:r>
              <a:rPr lang="nl-BE" sz="1400" dirty="0"/>
              <a:t>Statuut: arbeider of bediende?</a:t>
            </a:r>
          </a:p>
          <a:p>
            <a:pPr marL="1657316" lvl="3" indent="-285750" algn="just">
              <a:lnSpc>
                <a:spcPts val="2500"/>
              </a:lnSpc>
              <a:buFontTx/>
              <a:buChar char="-"/>
            </a:pPr>
            <a:r>
              <a:rPr lang="nl-BE" sz="1400" dirty="0"/>
              <a:t>Anciënniteit</a:t>
            </a:r>
          </a:p>
          <a:p>
            <a:pPr marL="1657316" lvl="3" indent="-285750" algn="just">
              <a:lnSpc>
                <a:spcPts val="2500"/>
              </a:lnSpc>
              <a:buFontTx/>
              <a:buChar char="-"/>
            </a:pPr>
            <a:r>
              <a:rPr lang="nl-BE" sz="1400" dirty="0"/>
              <a:t>Jaarlijks bruto loon: lagere of hogere bediende?</a:t>
            </a:r>
          </a:p>
          <a:p>
            <a:pPr marL="1657316" lvl="3" indent="-285750" algn="just">
              <a:lnSpc>
                <a:spcPts val="2500"/>
              </a:lnSpc>
              <a:buFontTx/>
              <a:buChar char="-"/>
            </a:pPr>
            <a:r>
              <a:rPr lang="nl-BE" sz="1400" dirty="0"/>
              <a:t>Ontslagregels alsof opzeggingstermijn berekend had moeten worden op 31 december 2013</a:t>
            </a:r>
          </a:p>
          <a:p>
            <a:pPr algn="just">
              <a:lnSpc>
                <a:spcPts val="2500"/>
              </a:lnSpc>
            </a:pPr>
            <a:endParaRPr lang="nl-BE" dirty="0"/>
          </a:p>
          <a:p>
            <a:pPr marL="533400" lvl="2" algn="just">
              <a:lnSpc>
                <a:spcPts val="2500"/>
              </a:lnSpc>
            </a:pPr>
            <a:endParaRPr lang="fr-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 (11)</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vóór 1 januari 2014?  – </a:t>
            </a:r>
            <a:r>
              <a:rPr lang="nl-BE" sz="2400" i="1" dirty="0"/>
              <a:t>Stap 1</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50" y="2077749"/>
            <a:ext cx="257024" cy="308429"/>
          </a:xfrm>
          <a:prstGeom prst="rect">
            <a:avLst/>
          </a:prstGeom>
        </p:spPr>
      </p:pic>
      <p:sp>
        <p:nvSpPr>
          <p:cNvPr id="2" name="Slide Number Placeholder 1">
            <a:extLst>
              <a:ext uri="{FF2B5EF4-FFF2-40B4-BE49-F238E27FC236}">
                <a16:creationId xmlns="" xmlns:a16="http://schemas.microsoft.com/office/drawing/2014/main" id="{149C1A0C-1065-49F1-8936-30A103553C05}"/>
              </a:ext>
            </a:extLst>
          </p:cNvPr>
          <p:cNvSpPr>
            <a:spLocks noGrp="1"/>
          </p:cNvSpPr>
          <p:nvPr>
            <p:ph type="sldNum" sz="quarter" idx="14"/>
          </p:nvPr>
        </p:nvSpPr>
        <p:spPr/>
        <p:txBody>
          <a:bodyPr/>
          <a:lstStyle/>
          <a:p>
            <a:fld id="{A03FAF12-7725-4B65-8689-067CA4F24F25}" type="slidenum">
              <a:rPr lang="nl-NL" smtClean="0"/>
              <a:pPr/>
              <a:t>16</a:t>
            </a:fld>
            <a:endParaRPr lang="nl-NL"/>
          </a:p>
        </p:txBody>
      </p:sp>
    </p:spTree>
    <p:extLst>
      <p:ext uri="{BB962C8B-B14F-4D97-AF65-F5344CB8AC3E}">
        <p14:creationId xmlns:p14="http://schemas.microsoft.com/office/powerpoint/2010/main" val="450545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25479" y="1879163"/>
                <a:ext cx="8297029" cy="4060838"/>
              </a:xfrm>
            </p:spPr>
            <p:txBody>
              <a:bodyPr>
                <a:noAutofit/>
              </a:bodyPr>
              <a:lstStyle/>
              <a:p>
                <a:pPr lvl="1" algn="just">
                  <a:lnSpc>
                    <a:spcPts val="2200"/>
                  </a:lnSpc>
                </a:pPr>
                <a:endParaRPr lang="nl-BE" b="1" dirty="0"/>
              </a:p>
              <a:p>
                <a:pPr marL="285750" lvl="1" indent="-285750" algn="just">
                  <a:lnSpc>
                    <a:spcPts val="2200"/>
                  </a:lnSpc>
                  <a:buFont typeface="Arial" panose="020B0604020202020204" pitchFamily="34" charset="0"/>
                  <a:buChar char="•"/>
                </a:pPr>
                <a:r>
                  <a:rPr lang="nl-BE" b="1" dirty="0"/>
                  <a:t>Bediende</a:t>
                </a:r>
                <a:r>
                  <a:rPr lang="nl-BE" dirty="0"/>
                  <a:t>:</a:t>
                </a:r>
              </a:p>
              <a:p>
                <a:pPr lvl="2" algn="just">
                  <a:lnSpc>
                    <a:spcPts val="2200"/>
                  </a:lnSpc>
                </a:pPr>
                <a:r>
                  <a:rPr lang="nl-BE" sz="1400" dirty="0">
                    <a:solidFill>
                      <a:schemeClr val="tx2"/>
                    </a:solidFill>
                    <a:latin typeface="+mj-lt"/>
                  </a:rPr>
                  <a:t>- </a:t>
                </a:r>
                <a:r>
                  <a:rPr lang="nl-BE" sz="1400" dirty="0">
                    <a:latin typeface="+mj-lt"/>
                  </a:rPr>
                  <a:t>‘Lagere’ bediende (jaarloon </a:t>
                </a:r>
                <a14:m>
                  <m:oMath xmlns:m="http://schemas.openxmlformats.org/officeDocument/2006/math">
                    <m:r>
                      <a:rPr lang="nl-BE" sz="1400" i="1">
                        <a:latin typeface="Cambria Math" panose="02040503050406030204" pitchFamily="18" charset="0"/>
                        <a:ea typeface="Cambria Math"/>
                      </a:rPr>
                      <m:t>≤</m:t>
                    </m:r>
                  </m:oMath>
                </a14:m>
                <a:r>
                  <a:rPr lang="nl-BE" sz="1400" dirty="0">
                    <a:latin typeface="+mj-lt"/>
                  </a:rPr>
                  <a:t> 32.254 EUR bruto op 31 december 2013)</a:t>
                </a:r>
              </a:p>
              <a:p>
                <a:pPr lvl="3" algn="just">
                  <a:lnSpc>
                    <a:spcPts val="2200"/>
                  </a:lnSpc>
                </a:pPr>
                <a:r>
                  <a:rPr lang="nl-BE" sz="1200" dirty="0">
                    <a:solidFill>
                      <a:srgbClr val="4A4A49"/>
                    </a:solidFill>
                    <a:latin typeface="+mj-lt"/>
                  </a:rPr>
                  <a:t>- Indien </a:t>
                </a:r>
                <a:r>
                  <a:rPr lang="nl-BE" sz="1200" b="1" dirty="0">
                    <a:solidFill>
                      <a:srgbClr val="4A4A49"/>
                    </a:solidFill>
                    <a:latin typeface="+mj-lt"/>
                  </a:rPr>
                  <a:t>WG opzegt</a:t>
                </a:r>
                <a:r>
                  <a:rPr lang="nl-BE" sz="1200" dirty="0">
                    <a:solidFill>
                      <a:srgbClr val="4A4A49"/>
                    </a:solidFill>
                    <a:latin typeface="+mj-lt"/>
                  </a:rPr>
                  <a:t>: 3 maanden per begonnen periode van 5 jaar anciënniteit</a:t>
                </a:r>
              </a:p>
              <a:p>
                <a:pPr lvl="3" algn="just">
                  <a:lnSpc>
                    <a:spcPts val="2200"/>
                  </a:lnSpc>
                  <a:tabLst>
                    <a:tab pos="2424113" algn="l"/>
                  </a:tabLst>
                </a:pPr>
                <a:r>
                  <a:rPr lang="nl-BE" sz="1200" dirty="0">
                    <a:latin typeface="+mj-lt"/>
                  </a:rPr>
                  <a:t>- I</a:t>
                </a:r>
                <a:r>
                  <a:rPr lang="nl-BE" sz="1200" dirty="0">
                    <a:solidFill>
                      <a:srgbClr val="4A4A49"/>
                    </a:solidFill>
                    <a:latin typeface="+mj-lt"/>
                  </a:rPr>
                  <a:t>ndien </a:t>
                </a:r>
                <a:r>
                  <a:rPr lang="nl-BE" sz="1200" b="1" dirty="0">
                    <a:solidFill>
                      <a:srgbClr val="4A4A49"/>
                    </a:solidFill>
                    <a:latin typeface="+mj-lt"/>
                  </a:rPr>
                  <a:t>WN opzegt</a:t>
                </a:r>
                <a:r>
                  <a:rPr lang="nl-BE" sz="1200" dirty="0">
                    <a:solidFill>
                      <a:srgbClr val="4A4A49"/>
                    </a:solidFill>
                    <a:latin typeface="+mj-lt"/>
                  </a:rPr>
                  <a:t>: 1,5 maanden &lt; 5 jaar anciënniteit</a:t>
                </a:r>
              </a:p>
              <a:p>
                <a:pPr marL="720725" lvl="3" algn="just">
                  <a:lnSpc>
                    <a:spcPts val="2200"/>
                  </a:lnSpc>
                  <a:tabLst>
                    <a:tab pos="2424113" algn="l"/>
                  </a:tabLst>
                </a:pPr>
                <a:r>
                  <a:rPr lang="nl-BE" dirty="0"/>
                  <a:t>	       </a:t>
                </a:r>
                <a:r>
                  <a:rPr lang="nl-BE" sz="1200" dirty="0">
                    <a:solidFill>
                      <a:srgbClr val="4A4A49"/>
                    </a:solidFill>
                  </a:rPr>
                  <a:t>3 maanden ≥ 5 jaar anciënniteit </a:t>
                </a:r>
                <a:r>
                  <a:rPr lang="nl-BE" sz="1100" dirty="0">
                    <a:solidFill>
                      <a:srgbClr val="4A4A49"/>
                    </a:solidFill>
                  </a:rPr>
                  <a:t>(</a:t>
                </a:r>
                <a:r>
                  <a:rPr lang="nl-BE" sz="1100" dirty="0">
                    <a:sym typeface="Symbol"/>
                  </a:rPr>
                  <a:t> </a:t>
                </a:r>
                <a:r>
                  <a:rPr lang="nl-BE" sz="1100" dirty="0">
                    <a:solidFill>
                      <a:srgbClr val="4A4A49"/>
                    </a:solidFill>
                  </a:rPr>
                  <a:t>3 maanden is dus </a:t>
                </a:r>
                <a:r>
                  <a:rPr lang="nl-BE" sz="1100" i="1" dirty="0">
                    <a:solidFill>
                      <a:srgbClr val="4A4A49"/>
                    </a:solidFill>
                  </a:rPr>
                  <a:t>plafond</a:t>
                </a:r>
                <a:r>
                  <a:rPr lang="nl-BE" sz="1100" dirty="0">
                    <a:solidFill>
                      <a:srgbClr val="4A4A49"/>
                    </a:solidFill>
                  </a:rPr>
                  <a:t>)</a:t>
                </a:r>
              </a:p>
              <a:p>
                <a:pPr lvl="2" algn="just">
                  <a:lnSpc>
                    <a:spcPts val="2200"/>
                  </a:lnSpc>
                </a:pPr>
                <a:r>
                  <a:rPr lang="nl-BE" sz="1400" dirty="0">
                    <a:solidFill>
                      <a:schemeClr val="tx2"/>
                    </a:solidFill>
                    <a:latin typeface="+mj-lt"/>
                  </a:rPr>
                  <a:t>- </a:t>
                </a:r>
                <a:r>
                  <a:rPr lang="nl-BE" sz="1400" dirty="0">
                    <a:latin typeface="+mj-lt"/>
                  </a:rPr>
                  <a:t>‘Hogere’ bediende (jaarloon &gt; 32.254 EUR bruto op 31 december 2013)</a:t>
                </a:r>
              </a:p>
              <a:p>
                <a:pPr lvl="3" algn="just">
                  <a:lnSpc>
                    <a:spcPts val="2200"/>
                  </a:lnSpc>
                </a:pPr>
                <a:r>
                  <a:rPr lang="nl-BE" sz="1200" dirty="0">
                    <a:solidFill>
                      <a:srgbClr val="4A4A49"/>
                    </a:solidFill>
                    <a:latin typeface="+mj-lt"/>
                  </a:rPr>
                  <a:t>- Indien </a:t>
                </a:r>
                <a:r>
                  <a:rPr lang="nl-BE" sz="1200" b="1" dirty="0">
                    <a:solidFill>
                      <a:srgbClr val="4A4A49"/>
                    </a:solidFill>
                    <a:latin typeface="+mj-lt"/>
                  </a:rPr>
                  <a:t>WG opzegt</a:t>
                </a:r>
                <a:r>
                  <a:rPr lang="nl-BE" sz="1200" dirty="0">
                    <a:solidFill>
                      <a:srgbClr val="4A4A49"/>
                    </a:solidFill>
                    <a:latin typeface="+mj-lt"/>
                  </a:rPr>
                  <a:t>: 1 maand per begonnen jaar anciënniteit, met minimum van 3 maanden</a:t>
                </a:r>
              </a:p>
              <a:p>
                <a:pPr lvl="3" algn="just">
                  <a:lnSpc>
                    <a:spcPts val="2200"/>
                  </a:lnSpc>
                </a:pPr>
                <a:r>
                  <a:rPr lang="nl-BE" sz="1200" dirty="0">
                    <a:latin typeface="+mj-lt"/>
                  </a:rPr>
                  <a:t>- I</a:t>
                </a:r>
                <a:r>
                  <a:rPr lang="nl-BE" sz="1200" dirty="0">
                    <a:solidFill>
                      <a:srgbClr val="4A4A49"/>
                    </a:solidFill>
                    <a:latin typeface="+mj-lt"/>
                  </a:rPr>
                  <a:t>ndien </a:t>
                </a:r>
                <a:r>
                  <a:rPr lang="nl-BE" sz="1200" b="1" dirty="0">
                    <a:solidFill>
                      <a:srgbClr val="4A4A49"/>
                    </a:solidFill>
                    <a:latin typeface="+mj-lt"/>
                  </a:rPr>
                  <a:t>WN opzegt</a:t>
                </a:r>
                <a:r>
                  <a:rPr lang="nl-BE" sz="1200" dirty="0">
                    <a:solidFill>
                      <a:srgbClr val="4A4A49"/>
                    </a:solidFill>
                    <a:latin typeface="+mj-lt"/>
                  </a:rPr>
                  <a:t>: 1,5 maanden per begonnen periode van 5 jaar anciënniteit, maar </a:t>
                </a:r>
                <a:r>
                  <a:rPr lang="nl-BE" sz="1200" i="1" dirty="0">
                    <a:solidFill>
                      <a:srgbClr val="4A4A49"/>
                    </a:solidFill>
                    <a:latin typeface="+mj-lt"/>
                  </a:rPr>
                  <a:t>plafond</a:t>
                </a:r>
                <a:r>
                  <a:rPr lang="nl-BE" sz="1200" dirty="0">
                    <a:solidFill>
                      <a:srgbClr val="4A4A49"/>
                    </a:solidFill>
                    <a:latin typeface="+mj-lt"/>
                  </a:rPr>
                  <a:t>:</a:t>
                </a:r>
                <a:endParaRPr lang="nl-BE" sz="1200" i="1" dirty="0">
                  <a:solidFill>
                    <a:srgbClr val="4A4A49"/>
                  </a:solidFill>
                  <a:latin typeface="+mj-lt"/>
                </a:endParaRPr>
              </a:p>
              <a:p>
                <a:pPr marL="1169988" lvl="4" indent="-276225" algn="just">
                  <a:lnSpc>
                    <a:spcPts val="2200"/>
                  </a:lnSpc>
                  <a:buFont typeface="Arial" panose="020B0604020202020204" pitchFamily="34" charset="0"/>
                  <a:buChar char="•"/>
                </a:pPr>
                <a:r>
                  <a:rPr lang="nl-BE" sz="1200" dirty="0">
                    <a:solidFill>
                      <a:srgbClr val="4A4A49"/>
                    </a:solidFill>
                  </a:rPr>
                  <a:t>max. 4,5 maanden indien jaarloon op 31 december 2013 ≤ 64.508 EUR bruto</a:t>
                </a:r>
              </a:p>
              <a:p>
                <a:pPr marL="1169988" lvl="4" indent="-276225" algn="just">
                  <a:lnSpc>
                    <a:spcPts val="2200"/>
                  </a:lnSpc>
                  <a:buFont typeface="Arial" panose="020B0604020202020204" pitchFamily="34" charset="0"/>
                  <a:buChar char="•"/>
                </a:pPr>
                <a:r>
                  <a:rPr lang="nl-BE" sz="1200" dirty="0">
                    <a:solidFill>
                      <a:srgbClr val="4A4A49"/>
                    </a:solidFill>
                  </a:rPr>
                  <a:t>max. 6 maanden indien jaarloon op 31 december 2013 &gt; 64.508 EUR bruto</a:t>
                </a:r>
              </a:p>
              <a:p>
                <a:pPr marL="1169988" lvl="4" indent="-276225" algn="just">
                  <a:lnSpc>
                    <a:spcPts val="2200"/>
                  </a:lnSpc>
                  <a:buFont typeface="Arial" panose="020B0604020202020204" pitchFamily="34" charset="0"/>
                  <a:buChar char="•"/>
                </a:pPr>
                <a:endParaRPr lang="nl-BE" sz="800" b="1" dirty="0">
                  <a:solidFill>
                    <a:srgbClr val="4A4A49"/>
                  </a:solidFill>
                </a:endParaRPr>
              </a:p>
              <a:p>
                <a:pPr marL="893763" lvl="4" algn="just" defTabSz="893763">
                  <a:lnSpc>
                    <a:spcPts val="1900"/>
                  </a:lnSpc>
                </a:pPr>
                <a:r>
                  <a:rPr lang="nl-BE" sz="1400" b="1" dirty="0">
                    <a:solidFill>
                      <a:srgbClr val="4A4A49"/>
                    </a:solidFill>
                  </a:rPr>
                  <a:t>! Belang voor de WG om het loonbedrag op 31 december 2013 bij te houden !</a:t>
                </a:r>
              </a:p>
            </p:txBody>
          </p:sp>
        </mc:Choice>
        <mc:Fallback xmlns="">
          <p:sp>
            <p:nvSpPr>
              <p:cNvPr id="3" name="Text Placeholder 2">
                <a:extLst>
                  <a:ext uri="{FF2B5EF4-FFF2-40B4-BE49-F238E27FC236}">
                    <a16:creationId xmlns:a16="http://schemas.microsoft.com/office/drawing/2014/main" id="{054FC51B-5BD4-4B60-A2D6-BC7DA00F475F}"/>
                  </a:ext>
                </a:extLst>
              </p:cNvPr>
              <p:cNvSpPr>
                <a:spLocks noGrp="1" noRot="1" noChangeAspect="1" noMove="1" noResize="1" noEditPoints="1" noAdjustHandles="1" noChangeArrowheads="1" noChangeShapeType="1" noTextEdit="1"/>
              </p:cNvSpPr>
              <p:nvPr>
                <p:ph type="body" sz="quarter" idx="10"/>
              </p:nvPr>
            </p:nvSpPr>
            <p:spPr>
              <a:xfrm>
                <a:off x="325479" y="1879163"/>
                <a:ext cx="8297029" cy="4060838"/>
              </a:xfrm>
              <a:blipFill>
                <a:blip r:embed="rId2"/>
                <a:stretch>
                  <a:fillRect l="-73" b="-7508"/>
                </a:stretch>
              </a:blipFill>
            </p:spPr>
            <p:txBody>
              <a:bodyPr/>
              <a:lstStyle/>
              <a:p>
                <a:r>
                  <a:rPr lang="nl-BE">
                    <a:noFill/>
                  </a:rPr>
                  <a:t> </a:t>
                </a:r>
              </a:p>
            </p:txBody>
          </p:sp>
        </mc:Fallback>
      </mc:AlternateContent>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Opzeggingstermijnen (13)</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vóór 1 januari 2014?  – </a:t>
            </a:r>
            <a:r>
              <a:rPr lang="nl-BE" sz="2400" i="1" dirty="0"/>
              <a:t>Stap 1</a:t>
            </a:r>
          </a:p>
        </p:txBody>
      </p:sp>
      <p:sp>
        <p:nvSpPr>
          <p:cNvPr id="2" name="Slide Number Placeholder 1">
            <a:extLst>
              <a:ext uri="{FF2B5EF4-FFF2-40B4-BE49-F238E27FC236}">
                <a16:creationId xmlns="" xmlns:a16="http://schemas.microsoft.com/office/drawing/2014/main" id="{3F4A662D-8765-4366-9744-F13B3957AEB6}"/>
              </a:ext>
            </a:extLst>
          </p:cNvPr>
          <p:cNvSpPr>
            <a:spLocks noGrp="1"/>
          </p:cNvSpPr>
          <p:nvPr>
            <p:ph type="sldNum" sz="quarter" idx="14"/>
          </p:nvPr>
        </p:nvSpPr>
        <p:spPr/>
        <p:txBody>
          <a:bodyPr/>
          <a:lstStyle/>
          <a:p>
            <a:fld id="{A03FAF12-7725-4B65-8689-067CA4F24F25}" type="slidenum">
              <a:rPr lang="nl-NL" smtClean="0"/>
              <a:pPr/>
              <a:t>17</a:t>
            </a:fld>
            <a:endParaRPr lang="nl-NL"/>
          </a:p>
        </p:txBody>
      </p:sp>
    </p:spTree>
    <p:extLst>
      <p:ext uri="{BB962C8B-B14F-4D97-AF65-F5344CB8AC3E}">
        <p14:creationId xmlns:p14="http://schemas.microsoft.com/office/powerpoint/2010/main" val="1674284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53720" y="2181496"/>
            <a:ext cx="8297029" cy="3170675"/>
          </a:xfrm>
        </p:spPr>
        <p:txBody>
          <a:bodyPr>
            <a:noAutofit/>
          </a:bodyPr>
          <a:lstStyle/>
          <a:p>
            <a:pPr marL="285750" lvl="1" indent="-285750" algn="just">
              <a:lnSpc>
                <a:spcPts val="2200"/>
              </a:lnSpc>
              <a:buFont typeface="Arial" panose="020B0604020202020204" pitchFamily="34" charset="0"/>
              <a:buChar char="•"/>
            </a:pPr>
            <a:r>
              <a:rPr lang="nl-BE" b="1" dirty="0"/>
              <a:t>Arbeider</a:t>
            </a:r>
            <a:r>
              <a:rPr lang="nl-BE" dirty="0"/>
              <a:t>: </a:t>
            </a:r>
          </a:p>
          <a:p>
            <a:pPr lvl="2" algn="just">
              <a:lnSpc>
                <a:spcPts val="2200"/>
              </a:lnSpc>
            </a:pPr>
            <a:r>
              <a:rPr lang="nl-BE" sz="1400" dirty="0">
                <a:solidFill>
                  <a:schemeClr val="tx2"/>
                </a:solidFill>
                <a:latin typeface="+mj-lt"/>
              </a:rPr>
              <a:t>- </a:t>
            </a:r>
            <a:r>
              <a:rPr lang="nl-BE" sz="1400" dirty="0">
                <a:latin typeface="+mj-lt"/>
              </a:rPr>
              <a:t>Toepassing van de (sectorale) opzeggingstermijn op 31 december 2013 voor ‘stap 1’</a:t>
            </a:r>
          </a:p>
          <a:p>
            <a:pPr lvl="2" algn="just">
              <a:lnSpc>
                <a:spcPts val="2200"/>
              </a:lnSpc>
            </a:pPr>
            <a:r>
              <a:rPr lang="nl-BE" sz="1400" dirty="0">
                <a:solidFill>
                  <a:schemeClr val="tx2"/>
                </a:solidFill>
                <a:latin typeface="+mj-lt"/>
              </a:rPr>
              <a:t>-</a:t>
            </a:r>
            <a:r>
              <a:rPr lang="nl-BE" sz="1400" dirty="0">
                <a:latin typeface="+mj-lt"/>
              </a:rPr>
              <a:t> Ontslag met het oog op SWT?</a:t>
            </a:r>
          </a:p>
          <a:p>
            <a:pPr marL="1657316" lvl="3" indent="-285750" algn="just">
              <a:lnSpc>
                <a:spcPts val="2200"/>
              </a:lnSpc>
              <a:buFontTx/>
              <a:buChar char="-"/>
            </a:pPr>
            <a:r>
              <a:rPr lang="nl-BE" sz="1400" dirty="0"/>
              <a:t>Bepaalde sectoren: </a:t>
            </a:r>
            <a:r>
              <a:rPr lang="nl-BE" sz="1400" b="1" dirty="0"/>
              <a:t>verkorte opzeggingstermijnen</a:t>
            </a:r>
          </a:p>
          <a:p>
            <a:pPr marL="1657316" lvl="3" indent="-285750" algn="just">
              <a:lnSpc>
                <a:spcPts val="2200"/>
              </a:lnSpc>
              <a:buFontTx/>
              <a:buChar char="-"/>
            </a:pPr>
            <a:r>
              <a:rPr lang="nl-BE" sz="1400" b="1" dirty="0"/>
              <a:t>Standpunt FOD WASO</a:t>
            </a:r>
            <a:r>
              <a:rPr lang="nl-BE" sz="1400" dirty="0"/>
              <a:t>: </a:t>
            </a:r>
            <a:r>
              <a:rPr lang="nl-BE" sz="1400" dirty="0">
                <a:sym typeface="Wingdings" panose="05000000000000000000" pitchFamily="2" charset="2"/>
              </a:rPr>
              <a:t>verkorte opzeggingstermijnen voor ‘stap 1’  </a:t>
            </a:r>
            <a:r>
              <a:rPr lang="nl-BE" sz="1400" b="1" dirty="0">
                <a:sym typeface="Wingdings" panose="05000000000000000000" pitchFamily="2" charset="2"/>
              </a:rPr>
              <a:t>ZELFS</a:t>
            </a:r>
            <a:r>
              <a:rPr lang="nl-BE" sz="1400" dirty="0">
                <a:sym typeface="Wingdings" panose="05000000000000000000" pitchFamily="2" charset="2"/>
              </a:rPr>
              <a:t> indien arbeider op 31 december 2013 nog niet voldeed aan voorwaarden SWT. Het volstaat dat de arbeider op het ogenblik van het ontslag voldeed aan de voorwaarden SWT</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Opzeggingstermijnen (14)</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vóór 1 januari 2014?  – </a:t>
            </a:r>
            <a:r>
              <a:rPr lang="nl-BE" sz="2400" i="1" dirty="0"/>
              <a:t>Stap 1</a:t>
            </a:r>
          </a:p>
        </p:txBody>
      </p:sp>
      <p:sp>
        <p:nvSpPr>
          <p:cNvPr id="2" name="Slide Number Placeholder 1">
            <a:extLst>
              <a:ext uri="{FF2B5EF4-FFF2-40B4-BE49-F238E27FC236}">
                <a16:creationId xmlns="" xmlns:a16="http://schemas.microsoft.com/office/drawing/2014/main" id="{7A95A9CE-F3E5-435F-9153-9442BC907081}"/>
              </a:ext>
            </a:extLst>
          </p:cNvPr>
          <p:cNvSpPr>
            <a:spLocks noGrp="1"/>
          </p:cNvSpPr>
          <p:nvPr>
            <p:ph type="sldNum" sz="quarter" idx="14"/>
          </p:nvPr>
        </p:nvSpPr>
        <p:spPr/>
        <p:txBody>
          <a:bodyPr/>
          <a:lstStyle/>
          <a:p>
            <a:fld id="{A03FAF12-7725-4B65-8689-067CA4F24F25}" type="slidenum">
              <a:rPr lang="nl-NL" smtClean="0"/>
              <a:pPr/>
              <a:t>18</a:t>
            </a:fld>
            <a:endParaRPr lang="nl-NL"/>
          </a:p>
        </p:txBody>
      </p:sp>
    </p:spTree>
    <p:extLst>
      <p:ext uri="{BB962C8B-B14F-4D97-AF65-F5344CB8AC3E}">
        <p14:creationId xmlns:p14="http://schemas.microsoft.com/office/powerpoint/2010/main" val="3823108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53720" y="2181496"/>
            <a:ext cx="8297029" cy="4308203"/>
          </a:xfrm>
        </p:spPr>
        <p:txBody>
          <a:bodyPr>
            <a:noAutofit/>
          </a:bodyPr>
          <a:lstStyle/>
          <a:p>
            <a:pPr algn="just">
              <a:lnSpc>
                <a:spcPts val="2500"/>
              </a:lnSpc>
            </a:pPr>
            <a:r>
              <a:rPr lang="nl-BE" dirty="0">
                <a:solidFill>
                  <a:srgbClr val="FF0000"/>
                </a:solidFill>
              </a:rPr>
              <a:t>  Stap 2</a:t>
            </a:r>
            <a:r>
              <a:rPr lang="nl-BE" dirty="0"/>
              <a:t>: </a:t>
            </a:r>
            <a:r>
              <a:rPr lang="nl-BE" sz="1500" dirty="0">
                <a:latin typeface="+mj-lt"/>
              </a:rPr>
              <a:t>berekend op basis van de ononderbroken dienstanciënniteit verworven vanaf 1 januari 2014</a:t>
            </a:r>
          </a:p>
          <a:p>
            <a:pPr marL="285750" lvl="1" indent="-285750" algn="just">
              <a:lnSpc>
                <a:spcPts val="2500"/>
              </a:lnSpc>
              <a:buFont typeface="Arial" panose="020B0604020202020204" pitchFamily="34" charset="0"/>
              <a:buChar char="•"/>
            </a:pPr>
            <a:r>
              <a:rPr lang="nl-BE" dirty="0"/>
              <a:t>Opzeggingstermijn vastgesteld volgens de </a:t>
            </a:r>
            <a:r>
              <a:rPr lang="nl-BE" b="1" dirty="0"/>
              <a:t>wettelijke</a:t>
            </a:r>
            <a:r>
              <a:rPr lang="nl-BE" dirty="0"/>
              <a:t> of </a:t>
            </a:r>
            <a:r>
              <a:rPr lang="nl-BE" b="1" dirty="0"/>
              <a:t>reglementaire</a:t>
            </a:r>
            <a:r>
              <a:rPr lang="nl-BE" dirty="0"/>
              <a:t> regels die gelden op het ogenblik van de kennisgeving van de opzegging</a:t>
            </a:r>
          </a:p>
          <a:p>
            <a:pPr marL="285750" lvl="1" indent="-285750" algn="just">
              <a:lnSpc>
                <a:spcPts val="2500"/>
              </a:lnSpc>
              <a:buFont typeface="Arial" panose="020B0604020202020204" pitchFamily="34" charset="0"/>
              <a:buChar char="•"/>
            </a:pPr>
            <a:r>
              <a:rPr lang="nl-BE" b="1" dirty="0">
                <a:solidFill>
                  <a:srgbClr val="FF0000"/>
                </a:solidFill>
              </a:rPr>
              <a:t>! </a:t>
            </a:r>
            <a:r>
              <a:rPr lang="nl-BE" dirty="0"/>
              <a:t>Indien opzegging door de </a:t>
            </a:r>
            <a:r>
              <a:rPr lang="nl-BE" dirty="0">
                <a:solidFill>
                  <a:srgbClr val="FF0000"/>
                </a:solidFill>
              </a:rPr>
              <a:t>bediende</a:t>
            </a:r>
            <a:r>
              <a:rPr lang="nl-BE" dirty="0"/>
              <a:t>: </a:t>
            </a:r>
          </a:p>
          <a:p>
            <a:pPr lvl="2" algn="just">
              <a:lnSpc>
                <a:spcPts val="2500"/>
              </a:lnSpc>
            </a:pPr>
            <a:r>
              <a:rPr lang="nl-BE" sz="1500" dirty="0">
                <a:solidFill>
                  <a:schemeClr val="tx2"/>
                </a:solidFill>
              </a:rPr>
              <a:t>- </a:t>
            </a:r>
            <a:r>
              <a:rPr lang="nl-BE" sz="1500" dirty="0"/>
              <a:t>Stap 2 is </a:t>
            </a:r>
            <a:r>
              <a:rPr lang="nl-BE" sz="1500" u="sng" dirty="0"/>
              <a:t>niet</a:t>
            </a:r>
            <a:r>
              <a:rPr lang="nl-BE" sz="1500" dirty="0"/>
              <a:t> van toepassing indien op 31 december 2013 </a:t>
            </a:r>
            <a:r>
              <a:rPr lang="nl-BE" sz="1500" i="1" dirty="0"/>
              <a:t>plafond</a:t>
            </a:r>
            <a:r>
              <a:rPr lang="nl-BE" sz="1500" dirty="0"/>
              <a:t> bereikt:</a:t>
            </a:r>
          </a:p>
          <a:p>
            <a:pPr lvl="3" algn="just">
              <a:lnSpc>
                <a:spcPts val="2500"/>
              </a:lnSpc>
            </a:pPr>
            <a:r>
              <a:rPr lang="nl-BE" sz="1200" dirty="0"/>
              <a:t>- plafond voor ‘lagere bediende’: 3 maanden (zie slide 17)</a:t>
            </a:r>
          </a:p>
          <a:p>
            <a:pPr lvl="3" algn="just">
              <a:lnSpc>
                <a:spcPts val="2500"/>
              </a:lnSpc>
            </a:pPr>
            <a:r>
              <a:rPr lang="nl-BE" sz="1200" dirty="0"/>
              <a:t>- plafond voor ‘hogere bediende’: 4,5 maanden (zie slide 17)</a:t>
            </a:r>
          </a:p>
          <a:p>
            <a:pPr lvl="3" algn="just">
              <a:lnSpc>
                <a:spcPts val="2500"/>
              </a:lnSpc>
            </a:pPr>
            <a:r>
              <a:rPr lang="nl-BE" sz="1200" dirty="0"/>
              <a:t>- plafond voor ‘hoogste bediende’: 6 maanden (zie slide 17)</a:t>
            </a:r>
          </a:p>
          <a:p>
            <a:pPr lvl="2" algn="just">
              <a:lnSpc>
                <a:spcPts val="2500"/>
              </a:lnSpc>
            </a:pPr>
            <a:r>
              <a:rPr lang="nl-BE" dirty="0">
                <a:solidFill>
                  <a:schemeClr val="tx2"/>
                </a:solidFill>
                <a:latin typeface="+mj-lt"/>
              </a:rPr>
              <a:t>- </a:t>
            </a:r>
            <a:r>
              <a:rPr lang="nl-BE" sz="1500" dirty="0">
                <a:latin typeface="+mj-lt"/>
              </a:rPr>
              <a:t>Indien plafond </a:t>
            </a:r>
            <a:r>
              <a:rPr lang="nl-BE" sz="1500" i="1" dirty="0">
                <a:latin typeface="+mj-lt"/>
              </a:rPr>
              <a:t>niet </a:t>
            </a:r>
            <a:r>
              <a:rPr lang="nl-BE" sz="1500" dirty="0">
                <a:latin typeface="+mj-lt"/>
              </a:rPr>
              <a:t>bereikt is: stap 1 + stap 2 = max. 13 weken</a:t>
            </a:r>
          </a:p>
          <a:p>
            <a:pPr algn="just">
              <a:lnSpc>
                <a:spcPts val="2500"/>
              </a:lnSpc>
            </a:pPr>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Opzeggingstermijnen (15)</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vóór 1 januari 2014?  – </a:t>
            </a:r>
            <a:r>
              <a:rPr lang="nl-BE" sz="2400" i="1" dirty="0"/>
              <a:t>Stap 2</a:t>
            </a:r>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7" y="2312880"/>
            <a:ext cx="257024" cy="308429"/>
          </a:xfrm>
          <a:prstGeom prst="rect">
            <a:avLst/>
          </a:prstGeom>
        </p:spPr>
      </p:pic>
      <p:sp>
        <p:nvSpPr>
          <p:cNvPr id="2" name="Slide Number Placeholder 1">
            <a:extLst>
              <a:ext uri="{FF2B5EF4-FFF2-40B4-BE49-F238E27FC236}">
                <a16:creationId xmlns="" xmlns:a16="http://schemas.microsoft.com/office/drawing/2014/main" id="{D98F88FE-CAF3-4544-B566-323D7CA3045F}"/>
              </a:ext>
            </a:extLst>
          </p:cNvPr>
          <p:cNvSpPr>
            <a:spLocks noGrp="1"/>
          </p:cNvSpPr>
          <p:nvPr>
            <p:ph type="sldNum" sz="quarter" idx="14"/>
          </p:nvPr>
        </p:nvSpPr>
        <p:spPr/>
        <p:txBody>
          <a:bodyPr/>
          <a:lstStyle/>
          <a:p>
            <a:fld id="{A03FAF12-7725-4B65-8689-067CA4F24F25}" type="slidenum">
              <a:rPr lang="nl-NL" smtClean="0"/>
              <a:pPr/>
              <a:t>19</a:t>
            </a:fld>
            <a:endParaRPr lang="nl-NL"/>
          </a:p>
        </p:txBody>
      </p:sp>
    </p:spTree>
    <p:extLst>
      <p:ext uri="{BB962C8B-B14F-4D97-AF65-F5344CB8AC3E}">
        <p14:creationId xmlns:p14="http://schemas.microsoft.com/office/powerpoint/2010/main" val="43649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9E540FD-CC1C-4743-A44D-C1DBCC0EA9F4}"/>
              </a:ext>
            </a:extLst>
          </p:cNvPr>
          <p:cNvSpPr>
            <a:spLocks noGrp="1"/>
          </p:cNvSpPr>
          <p:nvPr>
            <p:ph idx="1"/>
          </p:nvPr>
        </p:nvSpPr>
        <p:spPr>
          <a:xfrm>
            <a:off x="247176" y="1803289"/>
            <a:ext cx="7969361" cy="3251421"/>
          </a:xfrm>
        </p:spPr>
        <p:txBody>
          <a:bodyPr/>
          <a:lstStyle/>
          <a:p>
            <a:r>
              <a:rPr lang="en-US" dirty="0"/>
              <a:t>Wat </a:t>
            </a:r>
            <a:r>
              <a:rPr lang="en-US" dirty="0" err="1"/>
              <a:t>zijn</a:t>
            </a:r>
            <a:r>
              <a:rPr lang="en-US" dirty="0"/>
              <a:t> de </a:t>
            </a:r>
            <a:r>
              <a:rPr lang="en-US" dirty="0" err="1"/>
              <a:t>ontslagregels</a:t>
            </a:r>
            <a:r>
              <a:rPr lang="en-US" dirty="0"/>
              <a:t> die op 1 </a:t>
            </a:r>
            <a:r>
              <a:rPr lang="en-US" dirty="0" err="1"/>
              <a:t>januari</a:t>
            </a:r>
            <a:r>
              <a:rPr lang="en-US" dirty="0"/>
              <a:t> 2014 van </a:t>
            </a:r>
            <a:r>
              <a:rPr lang="en-US" dirty="0" err="1"/>
              <a:t>toepassing</a:t>
            </a:r>
            <a:r>
              <a:rPr lang="en-US" dirty="0"/>
              <a:t> </a:t>
            </a:r>
            <a:r>
              <a:rPr lang="en-US" dirty="0" err="1"/>
              <a:t>zijn</a:t>
            </a:r>
            <a:r>
              <a:rPr lang="en-US" dirty="0"/>
              <a:t> </a:t>
            </a:r>
            <a:r>
              <a:rPr lang="en-US" dirty="0" err="1"/>
              <a:t>geworden</a:t>
            </a:r>
            <a:r>
              <a:rPr lang="en-US" dirty="0"/>
              <a:t>? </a:t>
            </a:r>
          </a:p>
          <a:p>
            <a:pPr marL="0" indent="0">
              <a:buNone/>
            </a:pPr>
            <a:endParaRPr lang="en-US" dirty="0"/>
          </a:p>
          <a:p>
            <a:r>
              <a:rPr lang="en-US" dirty="0"/>
              <a:t>Moet </a:t>
            </a:r>
            <a:r>
              <a:rPr lang="en-US" dirty="0" err="1"/>
              <a:t>ik</a:t>
            </a:r>
            <a:r>
              <a:rPr lang="en-US" dirty="0"/>
              <a:t> elk </a:t>
            </a:r>
            <a:r>
              <a:rPr lang="en-US" dirty="0" err="1"/>
              <a:t>ontslag</a:t>
            </a:r>
            <a:r>
              <a:rPr lang="en-US" dirty="0"/>
              <a:t> </a:t>
            </a:r>
            <a:r>
              <a:rPr lang="en-US" dirty="0" err="1"/>
              <a:t>motiveren</a:t>
            </a:r>
            <a:r>
              <a:rPr lang="en-US" dirty="0"/>
              <a:t>? </a:t>
            </a:r>
            <a:r>
              <a:rPr lang="en-US" dirty="0" err="1"/>
              <a:t>Wanneer</a:t>
            </a:r>
            <a:r>
              <a:rPr lang="en-US" dirty="0"/>
              <a:t> is het </a:t>
            </a:r>
            <a:r>
              <a:rPr lang="en-US" dirty="0" err="1"/>
              <a:t>ontslag</a:t>
            </a:r>
            <a:r>
              <a:rPr lang="en-US" dirty="0"/>
              <a:t> “</a:t>
            </a:r>
            <a:r>
              <a:rPr lang="en-US" dirty="0" err="1"/>
              <a:t>kennelijk</a:t>
            </a:r>
            <a:r>
              <a:rPr lang="en-US" dirty="0"/>
              <a:t> </a:t>
            </a:r>
            <a:r>
              <a:rPr lang="en-US" dirty="0" err="1"/>
              <a:t>onredelijk</a:t>
            </a:r>
            <a:r>
              <a:rPr lang="en-US" dirty="0"/>
              <a:t>”?</a:t>
            </a:r>
          </a:p>
          <a:p>
            <a:pPr marL="0" indent="0">
              <a:buNone/>
            </a:pPr>
            <a:endParaRPr lang="en-US" dirty="0"/>
          </a:p>
          <a:p>
            <a:r>
              <a:rPr lang="en-US" dirty="0"/>
              <a:t>Ben </a:t>
            </a:r>
            <a:r>
              <a:rPr lang="en-US" dirty="0" err="1"/>
              <a:t>ik</a:t>
            </a:r>
            <a:r>
              <a:rPr lang="en-US" dirty="0"/>
              <a:t> </a:t>
            </a:r>
            <a:r>
              <a:rPr lang="en-US" dirty="0" err="1"/>
              <a:t>na</a:t>
            </a:r>
            <a:r>
              <a:rPr lang="en-US" dirty="0"/>
              <a:t> </a:t>
            </a:r>
            <a:r>
              <a:rPr lang="en-US" dirty="0" err="1"/>
              <a:t>ontslag</a:t>
            </a:r>
            <a:r>
              <a:rPr lang="en-US" dirty="0"/>
              <a:t> </a:t>
            </a:r>
            <a:r>
              <a:rPr lang="en-US" dirty="0" err="1"/>
              <a:t>altijd</a:t>
            </a:r>
            <a:r>
              <a:rPr lang="en-US" dirty="0"/>
              <a:t> </a:t>
            </a:r>
            <a:r>
              <a:rPr lang="en-US" dirty="0" err="1"/>
              <a:t>verplicht</a:t>
            </a:r>
            <a:r>
              <a:rPr lang="en-US" dirty="0"/>
              <a:t> outplacement </a:t>
            </a:r>
            <a:r>
              <a:rPr lang="en-US" dirty="0" err="1"/>
              <a:t>aan</a:t>
            </a:r>
            <a:r>
              <a:rPr lang="en-US" dirty="0"/>
              <a:t> </a:t>
            </a:r>
            <a:r>
              <a:rPr lang="en-US" dirty="0" err="1"/>
              <a:t>te</a:t>
            </a:r>
            <a:r>
              <a:rPr lang="en-US" dirty="0"/>
              <a:t> </a:t>
            </a:r>
            <a:r>
              <a:rPr lang="en-US" dirty="0" err="1"/>
              <a:t>bieden</a:t>
            </a:r>
            <a:r>
              <a:rPr lang="en-US" dirty="0"/>
              <a:t>? </a:t>
            </a:r>
            <a:endParaRPr lang="nl-BE" dirty="0"/>
          </a:p>
        </p:txBody>
      </p:sp>
      <p:sp>
        <p:nvSpPr>
          <p:cNvPr id="4" name="Title 3">
            <a:extLst>
              <a:ext uri="{FF2B5EF4-FFF2-40B4-BE49-F238E27FC236}">
                <a16:creationId xmlns="" xmlns:a16="http://schemas.microsoft.com/office/drawing/2014/main" id="{E4278F0D-E4C8-42A0-8874-3BD2252CA4A5}"/>
              </a:ext>
            </a:extLst>
          </p:cNvPr>
          <p:cNvSpPr>
            <a:spLocks noGrp="1"/>
          </p:cNvSpPr>
          <p:nvPr>
            <p:ph type="title"/>
          </p:nvPr>
        </p:nvSpPr>
        <p:spPr/>
        <p:txBody>
          <a:bodyPr/>
          <a:lstStyle/>
          <a:p>
            <a:r>
              <a:rPr lang="en-US" dirty="0" err="1"/>
              <a:t>Overzicht</a:t>
            </a:r>
            <a:endParaRPr lang="nl-BE" dirty="0"/>
          </a:p>
        </p:txBody>
      </p:sp>
      <p:sp>
        <p:nvSpPr>
          <p:cNvPr id="2" name="Slide Number Placeholder 1">
            <a:extLst>
              <a:ext uri="{FF2B5EF4-FFF2-40B4-BE49-F238E27FC236}">
                <a16:creationId xmlns="" xmlns:a16="http://schemas.microsoft.com/office/drawing/2014/main" id="{0BD314B4-80F0-42BD-82E3-61745FAD384D}"/>
              </a:ext>
            </a:extLst>
          </p:cNvPr>
          <p:cNvSpPr>
            <a:spLocks noGrp="1"/>
          </p:cNvSpPr>
          <p:nvPr>
            <p:ph type="sldNum" sz="quarter" idx="10"/>
          </p:nvPr>
        </p:nvSpPr>
        <p:spPr/>
        <p:txBody>
          <a:bodyPr/>
          <a:lstStyle/>
          <a:p>
            <a:fld id="{A03FAF12-7725-4B65-8689-067CA4F24F25}" type="slidenum">
              <a:rPr lang="nl-NL" smtClean="0"/>
              <a:pPr/>
              <a:t>2</a:t>
            </a:fld>
            <a:endParaRPr lang="nl-NL"/>
          </a:p>
        </p:txBody>
      </p:sp>
    </p:spTree>
    <p:extLst>
      <p:ext uri="{BB962C8B-B14F-4D97-AF65-F5344CB8AC3E}">
        <p14:creationId xmlns:p14="http://schemas.microsoft.com/office/powerpoint/2010/main" val="350332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3485" y="1670159"/>
            <a:ext cx="8297029" cy="4610536"/>
          </a:xfrm>
        </p:spPr>
        <p:txBody>
          <a:bodyPr>
            <a:noAutofit/>
          </a:bodyPr>
          <a:lstStyle/>
          <a:p>
            <a:pPr>
              <a:lnSpc>
                <a:spcPts val="2500"/>
              </a:lnSpc>
            </a:pPr>
            <a:r>
              <a:rPr lang="nl-BE" dirty="0">
                <a:solidFill>
                  <a:srgbClr val="FF0000"/>
                </a:solidFill>
              </a:rPr>
              <a:t>   </a:t>
            </a:r>
            <a:r>
              <a:rPr lang="nl-BE" dirty="0">
                <a:solidFill>
                  <a:srgbClr val="FF0000"/>
                </a:solidFill>
                <a:latin typeface="+mj-lt"/>
              </a:rPr>
              <a:t>Bediende</a:t>
            </a:r>
            <a:r>
              <a:rPr lang="nl-BE" dirty="0">
                <a:latin typeface="+mj-lt"/>
              </a:rPr>
              <a:t> met bruto jaarloon op 31 dec 2013 ≤ 32.254 EUR</a:t>
            </a:r>
          </a:p>
          <a:p>
            <a:pPr marL="285750" lvl="1" indent="-285750">
              <a:lnSpc>
                <a:spcPts val="2500"/>
              </a:lnSpc>
              <a:buFont typeface="Arial" panose="020B0604020202020204" pitchFamily="34" charset="0"/>
              <a:buChar char="•"/>
            </a:pPr>
            <a:r>
              <a:rPr lang="nl-BE" sz="1500" dirty="0">
                <a:latin typeface="+mj-lt"/>
              </a:rPr>
              <a:t>Aanvang arbeidsovereenkomst: 1 juli 2010</a:t>
            </a:r>
          </a:p>
          <a:p>
            <a:pPr marL="285750" lvl="1" indent="-285750">
              <a:lnSpc>
                <a:spcPts val="2500"/>
              </a:lnSpc>
              <a:buFont typeface="Arial" panose="020B0604020202020204" pitchFamily="34" charset="0"/>
              <a:buChar char="•"/>
            </a:pPr>
            <a:r>
              <a:rPr lang="nl-BE" sz="1500" dirty="0">
                <a:latin typeface="+mj-lt"/>
              </a:rPr>
              <a:t>Ontslag </a:t>
            </a:r>
            <a:r>
              <a:rPr lang="nl-BE" sz="1500" u="sng" dirty="0">
                <a:latin typeface="+mj-lt"/>
              </a:rPr>
              <a:t>door de werkgever</a:t>
            </a:r>
            <a:r>
              <a:rPr lang="nl-BE" sz="1500" dirty="0">
                <a:latin typeface="+mj-lt"/>
              </a:rPr>
              <a:t> in november 2021</a:t>
            </a:r>
          </a:p>
          <a:p>
            <a:pPr lvl="2">
              <a:lnSpc>
                <a:spcPts val="2500"/>
              </a:lnSpc>
            </a:pPr>
            <a:r>
              <a:rPr lang="nl-BE" dirty="0">
                <a:solidFill>
                  <a:schemeClr val="tx2"/>
                </a:solidFill>
              </a:rPr>
              <a:t>-</a:t>
            </a:r>
            <a:r>
              <a:rPr lang="nl-BE" dirty="0"/>
              <a:t> </a:t>
            </a:r>
            <a:r>
              <a:rPr lang="nl-BE" sz="1400" dirty="0"/>
              <a:t>Stap 1: 3 maanden </a:t>
            </a:r>
            <a:r>
              <a:rPr lang="nl-BE" sz="1200" dirty="0"/>
              <a:t>(3 maanden per begonnen periode van 5 jaar anciënniteit)</a:t>
            </a:r>
          </a:p>
          <a:p>
            <a:pPr lvl="2">
              <a:lnSpc>
                <a:spcPts val="2500"/>
              </a:lnSpc>
            </a:pPr>
            <a:r>
              <a:rPr lang="nl-BE" dirty="0">
                <a:solidFill>
                  <a:schemeClr val="tx2"/>
                </a:solidFill>
              </a:rPr>
              <a:t>-</a:t>
            </a:r>
            <a:r>
              <a:rPr lang="nl-BE" dirty="0"/>
              <a:t> </a:t>
            </a:r>
            <a:r>
              <a:rPr lang="nl-BE" sz="1400" dirty="0"/>
              <a:t>Stap 2: 24 weken </a:t>
            </a:r>
            <a:r>
              <a:rPr lang="nl-BE" sz="1200" dirty="0"/>
              <a:t>(want tussen 7 jaar en minder dan 8 jaar anciënniteit vanaf 1 januari 2014)</a:t>
            </a:r>
          </a:p>
          <a:p>
            <a:pPr>
              <a:lnSpc>
                <a:spcPts val="2500"/>
              </a:lnSpc>
            </a:pPr>
            <a:endParaRPr lang="nl-BE" dirty="0"/>
          </a:p>
          <a:p>
            <a:pPr>
              <a:lnSpc>
                <a:spcPts val="2500"/>
              </a:lnSpc>
            </a:pPr>
            <a:r>
              <a:rPr lang="nl-BE" dirty="0">
                <a:solidFill>
                  <a:srgbClr val="FF0000"/>
                </a:solidFill>
              </a:rPr>
              <a:t>    Arbeider</a:t>
            </a:r>
            <a:r>
              <a:rPr lang="nl-BE" dirty="0"/>
              <a:t> PC 116 (chemie)</a:t>
            </a:r>
          </a:p>
          <a:p>
            <a:pPr marL="285750" lvl="1" indent="-285750">
              <a:lnSpc>
                <a:spcPts val="2500"/>
              </a:lnSpc>
              <a:buFont typeface="Arial" panose="020B0604020202020204" pitchFamily="34" charset="0"/>
              <a:buChar char="•"/>
            </a:pPr>
            <a:r>
              <a:rPr lang="nl-BE" sz="1500" dirty="0">
                <a:latin typeface="+mj-lt"/>
              </a:rPr>
              <a:t>In dienst op 1 januari 2010</a:t>
            </a:r>
          </a:p>
          <a:p>
            <a:pPr marL="285750" lvl="1" indent="-285750">
              <a:lnSpc>
                <a:spcPts val="2500"/>
              </a:lnSpc>
              <a:buFont typeface="Arial" panose="020B0604020202020204" pitchFamily="34" charset="0"/>
              <a:buChar char="•"/>
            </a:pPr>
            <a:r>
              <a:rPr lang="nl-BE" sz="1500" dirty="0">
                <a:latin typeface="+mj-lt"/>
              </a:rPr>
              <a:t>Ontslag </a:t>
            </a:r>
            <a:r>
              <a:rPr lang="nl-BE" sz="1500" u="sng" dirty="0">
                <a:latin typeface="+mj-lt"/>
              </a:rPr>
              <a:t>door de werkgever</a:t>
            </a:r>
            <a:r>
              <a:rPr lang="nl-BE" sz="1500" dirty="0">
                <a:latin typeface="+mj-lt"/>
              </a:rPr>
              <a:t> in november 2021</a:t>
            </a:r>
          </a:p>
          <a:p>
            <a:pPr lvl="2">
              <a:lnSpc>
                <a:spcPts val="2500"/>
              </a:lnSpc>
            </a:pPr>
            <a:r>
              <a:rPr lang="nl-BE" dirty="0"/>
              <a:t>- </a:t>
            </a:r>
            <a:r>
              <a:rPr lang="nl-BE" sz="1400" dirty="0"/>
              <a:t>Stap 1: 42 dagen </a:t>
            </a:r>
            <a:r>
              <a:rPr lang="nl-BE" sz="1200" dirty="0"/>
              <a:t>(zie sectoraal vastgelegde opzeggingstermijnen PC 116)</a:t>
            </a:r>
          </a:p>
          <a:p>
            <a:pPr lvl="2">
              <a:lnSpc>
                <a:spcPts val="2500"/>
              </a:lnSpc>
            </a:pPr>
            <a:r>
              <a:rPr lang="nl-BE" dirty="0"/>
              <a:t>- </a:t>
            </a:r>
            <a:r>
              <a:rPr lang="nl-BE" sz="1400" dirty="0"/>
              <a:t>Stap 2: 24 weken </a:t>
            </a:r>
            <a:r>
              <a:rPr lang="nl-BE" sz="1200" dirty="0"/>
              <a:t>(want tussen 7 jaar en minder dan 8 jaar anciënniteit vanaf 1 januari 2014)</a:t>
            </a:r>
          </a:p>
          <a:p>
            <a:pPr>
              <a:lnSpc>
                <a:spcPts val="2500"/>
              </a:lnSpc>
            </a:pPr>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Opzeggingstermijnen (16)</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1103302"/>
            <a:ext cx="8268788" cy="308429"/>
          </a:xfrm>
        </p:spPr>
        <p:txBody>
          <a:bodyPr>
            <a:normAutofit fontScale="90000"/>
          </a:bodyPr>
          <a:lstStyle/>
          <a:p>
            <a:r>
              <a:rPr lang="nl-BE" sz="2400" dirty="0"/>
              <a:t>Voorbeelden (1)</a:t>
            </a:r>
            <a:endParaRPr lang="nl-BE" sz="2400" i="1" dirty="0"/>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1670159"/>
            <a:ext cx="257024" cy="308429"/>
          </a:xfrm>
          <a:prstGeom prst="rect">
            <a:avLst/>
          </a:prstGeom>
        </p:spPr>
      </p:pic>
      <p:pic>
        <p:nvPicPr>
          <p:cNvPr id="7" name="Picture 6">
            <a:extLst>
              <a:ext uri="{FF2B5EF4-FFF2-40B4-BE49-F238E27FC236}">
                <a16:creationId xmlns="" xmlns:a16="http://schemas.microsoft.com/office/drawing/2014/main" id="{57B20512-9503-4134-BAD0-AB0B24A28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3975427"/>
            <a:ext cx="257024" cy="308429"/>
          </a:xfrm>
          <a:prstGeom prst="rect">
            <a:avLst/>
          </a:prstGeom>
        </p:spPr>
      </p:pic>
      <p:sp>
        <p:nvSpPr>
          <p:cNvPr id="2" name="Slide Number Placeholder 1">
            <a:extLst>
              <a:ext uri="{FF2B5EF4-FFF2-40B4-BE49-F238E27FC236}">
                <a16:creationId xmlns="" xmlns:a16="http://schemas.microsoft.com/office/drawing/2014/main" id="{1139BC97-25B7-42E8-B5AE-A4C902D757FE}"/>
              </a:ext>
            </a:extLst>
          </p:cNvPr>
          <p:cNvSpPr>
            <a:spLocks noGrp="1"/>
          </p:cNvSpPr>
          <p:nvPr>
            <p:ph type="sldNum" sz="quarter" idx="14"/>
          </p:nvPr>
        </p:nvSpPr>
        <p:spPr/>
        <p:txBody>
          <a:bodyPr/>
          <a:lstStyle/>
          <a:p>
            <a:fld id="{A03FAF12-7725-4B65-8689-067CA4F24F25}" type="slidenum">
              <a:rPr lang="nl-NL" smtClean="0"/>
              <a:pPr/>
              <a:t>20</a:t>
            </a:fld>
            <a:endParaRPr lang="nl-NL"/>
          </a:p>
        </p:txBody>
      </p:sp>
    </p:spTree>
    <p:extLst>
      <p:ext uri="{BB962C8B-B14F-4D97-AF65-F5344CB8AC3E}">
        <p14:creationId xmlns:p14="http://schemas.microsoft.com/office/powerpoint/2010/main" val="1608631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3485" y="1515943"/>
            <a:ext cx="8297029" cy="4764751"/>
          </a:xfrm>
        </p:spPr>
        <p:txBody>
          <a:bodyPr>
            <a:noAutofit/>
          </a:bodyPr>
          <a:lstStyle/>
          <a:p>
            <a:pPr>
              <a:lnSpc>
                <a:spcPts val="2500"/>
              </a:lnSpc>
            </a:pPr>
            <a:r>
              <a:rPr lang="nl-BE" dirty="0">
                <a:solidFill>
                  <a:srgbClr val="FF0000"/>
                </a:solidFill>
              </a:rPr>
              <a:t>   </a:t>
            </a:r>
            <a:r>
              <a:rPr lang="nl-BE" sz="1600" dirty="0">
                <a:solidFill>
                  <a:srgbClr val="FF0000"/>
                </a:solidFill>
                <a:latin typeface="+mj-lt"/>
              </a:rPr>
              <a:t>Bediende</a:t>
            </a:r>
            <a:r>
              <a:rPr lang="nl-BE" sz="1600" dirty="0">
                <a:latin typeface="+mj-lt"/>
              </a:rPr>
              <a:t> met bruto jaarloon op 31 dec 2013 ≤ 32.254 EUR</a:t>
            </a:r>
          </a:p>
          <a:p>
            <a:pPr marL="285750" lvl="1" indent="-285750" algn="just">
              <a:lnSpc>
                <a:spcPts val="2200"/>
              </a:lnSpc>
              <a:buFont typeface="Arial" panose="020B0604020202020204" pitchFamily="34" charset="0"/>
              <a:buChar char="•"/>
            </a:pPr>
            <a:r>
              <a:rPr lang="nl-BE" sz="1500" dirty="0"/>
              <a:t>Aanvang van de arbeidsovereenkomst: 1 juli 2004</a:t>
            </a:r>
          </a:p>
          <a:p>
            <a:pPr marL="285750" lvl="1" indent="-285750" algn="just">
              <a:lnSpc>
                <a:spcPts val="2200"/>
              </a:lnSpc>
              <a:buFont typeface="Arial" panose="020B0604020202020204" pitchFamily="34" charset="0"/>
              <a:buChar char="•"/>
            </a:pPr>
            <a:r>
              <a:rPr lang="nl-BE" sz="1500" u="sng" dirty="0"/>
              <a:t>Bediende neemt ontslag</a:t>
            </a:r>
            <a:r>
              <a:rPr lang="nl-BE" sz="1500" dirty="0"/>
              <a:t> in november 2021</a:t>
            </a:r>
          </a:p>
          <a:p>
            <a:pPr lvl="2" algn="just">
              <a:lnSpc>
                <a:spcPts val="2200"/>
              </a:lnSpc>
            </a:pPr>
            <a:r>
              <a:rPr lang="nl-BE" dirty="0">
                <a:solidFill>
                  <a:schemeClr val="tx2"/>
                </a:solidFill>
              </a:rPr>
              <a:t>- </a:t>
            </a:r>
            <a:r>
              <a:rPr lang="nl-BE" sz="1400" dirty="0"/>
              <a:t>Stap 1: 3 maanden </a:t>
            </a:r>
            <a:r>
              <a:rPr lang="nl-BE" sz="1200" dirty="0"/>
              <a:t>(want ≥ 5 jaar anciënniteit op 31 dec 2013)</a:t>
            </a:r>
          </a:p>
          <a:p>
            <a:pPr lvl="2" algn="just">
              <a:lnSpc>
                <a:spcPts val="2200"/>
              </a:lnSpc>
            </a:pPr>
            <a:r>
              <a:rPr lang="nl-BE" dirty="0">
                <a:solidFill>
                  <a:schemeClr val="tx2"/>
                </a:solidFill>
              </a:rPr>
              <a:t>-</a:t>
            </a:r>
            <a:r>
              <a:rPr lang="nl-BE" dirty="0"/>
              <a:t> </a:t>
            </a:r>
            <a:r>
              <a:rPr lang="nl-BE" sz="1400" dirty="0"/>
              <a:t>Stap 2: </a:t>
            </a:r>
            <a:r>
              <a:rPr lang="nl-BE" dirty="0"/>
              <a:t>/ </a:t>
            </a:r>
            <a:r>
              <a:rPr lang="nl-BE" sz="1200" dirty="0"/>
              <a:t>(want plafond voor lagere bediende is bereikt in stap 1)</a:t>
            </a:r>
          </a:p>
          <a:p>
            <a:pPr>
              <a:lnSpc>
                <a:spcPts val="2500"/>
              </a:lnSpc>
            </a:pPr>
            <a:endParaRPr lang="nl-BE" dirty="0"/>
          </a:p>
          <a:p>
            <a:pPr algn="just">
              <a:lnSpc>
                <a:spcPts val="2200"/>
              </a:lnSpc>
            </a:pPr>
            <a:r>
              <a:rPr lang="nl-BE" sz="1600" dirty="0">
                <a:solidFill>
                  <a:srgbClr val="FF0000"/>
                </a:solidFill>
              </a:rPr>
              <a:t>    Bediende</a:t>
            </a:r>
            <a:r>
              <a:rPr lang="nl-BE" sz="1600" dirty="0"/>
              <a:t> met bruto jaarloon op 31 dec 2013 &gt; 32.254 EUR maar ≤ 64.508 EUR</a:t>
            </a:r>
          </a:p>
          <a:p>
            <a:pPr marL="285750" lvl="1" indent="-285750" algn="just">
              <a:lnSpc>
                <a:spcPts val="2200"/>
              </a:lnSpc>
              <a:buFont typeface="Arial" panose="020B0604020202020204" pitchFamily="34" charset="0"/>
              <a:buChar char="•"/>
            </a:pPr>
            <a:r>
              <a:rPr lang="nl-BE" sz="1500" dirty="0"/>
              <a:t>Aanvang van de arbeidsovereenkomst: 1 juli 2012</a:t>
            </a:r>
          </a:p>
          <a:p>
            <a:pPr marL="285750" lvl="1" indent="-285750" algn="just">
              <a:lnSpc>
                <a:spcPts val="2200"/>
              </a:lnSpc>
              <a:buFont typeface="Arial" panose="020B0604020202020204" pitchFamily="34" charset="0"/>
              <a:buChar char="•"/>
            </a:pPr>
            <a:r>
              <a:rPr lang="nl-BE" sz="1500" u="sng" dirty="0"/>
              <a:t>Bediende neemt ontslag</a:t>
            </a:r>
            <a:r>
              <a:rPr lang="nl-BE" sz="1500" dirty="0"/>
              <a:t> in november 2021</a:t>
            </a:r>
          </a:p>
          <a:p>
            <a:pPr lvl="2" algn="just">
              <a:lnSpc>
                <a:spcPts val="2200"/>
              </a:lnSpc>
            </a:pPr>
            <a:r>
              <a:rPr lang="nl-BE" dirty="0">
                <a:solidFill>
                  <a:schemeClr val="tx2"/>
                </a:solidFill>
              </a:rPr>
              <a:t>-</a:t>
            </a:r>
            <a:r>
              <a:rPr lang="nl-BE" dirty="0"/>
              <a:t> </a:t>
            </a:r>
            <a:r>
              <a:rPr lang="nl-BE" sz="1400" dirty="0"/>
              <a:t>Stap 1: 1,5 maand </a:t>
            </a:r>
            <a:r>
              <a:rPr lang="nl-BE" sz="1200" dirty="0"/>
              <a:t>(1,5 maand per begonnen periode van 5 jaar anciënniteit)</a:t>
            </a:r>
          </a:p>
          <a:p>
            <a:pPr lvl="2" algn="just">
              <a:lnSpc>
                <a:spcPts val="2200"/>
              </a:lnSpc>
            </a:pPr>
            <a:r>
              <a:rPr lang="nl-BE" dirty="0">
                <a:solidFill>
                  <a:schemeClr val="tx2"/>
                </a:solidFill>
              </a:rPr>
              <a:t>- </a:t>
            </a:r>
            <a:r>
              <a:rPr lang="nl-BE" sz="1400" dirty="0"/>
              <a:t>Stap 2: 12 weken </a:t>
            </a:r>
            <a:r>
              <a:rPr lang="nl-BE" sz="1200" dirty="0"/>
              <a:t>(want tussen 7 jaar en minder dan 8 jaar anciënniteit vanaf 1 januari 2014)</a:t>
            </a:r>
          </a:p>
          <a:p>
            <a:pPr lvl="2" algn="just">
              <a:lnSpc>
                <a:spcPts val="2200"/>
              </a:lnSpc>
            </a:pPr>
            <a:r>
              <a:rPr lang="nl-BE" dirty="0">
                <a:solidFill>
                  <a:schemeClr val="tx2"/>
                </a:solidFill>
              </a:rPr>
              <a:t>- </a:t>
            </a:r>
            <a:r>
              <a:rPr lang="nl-BE" sz="1400" dirty="0"/>
              <a:t>13 weken in totaal </a:t>
            </a:r>
            <a:r>
              <a:rPr lang="nl-BE" sz="1200" dirty="0"/>
              <a:t>(want stap 1 + stap 2 = max. 13 weken)</a:t>
            </a:r>
          </a:p>
          <a:p>
            <a:pPr>
              <a:lnSpc>
                <a:spcPts val="2500"/>
              </a:lnSpc>
            </a:pPr>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Opzeggingstermijnen (17)</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1103302"/>
            <a:ext cx="8268788" cy="308429"/>
          </a:xfrm>
        </p:spPr>
        <p:txBody>
          <a:bodyPr>
            <a:normAutofit fontScale="90000"/>
          </a:bodyPr>
          <a:lstStyle/>
          <a:p>
            <a:r>
              <a:rPr lang="nl-BE" sz="2400" dirty="0"/>
              <a:t>Voorbeelden (2)</a:t>
            </a:r>
            <a:endParaRPr lang="nl-BE" sz="2400" i="1" dirty="0"/>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59" y="1595120"/>
            <a:ext cx="257024" cy="308429"/>
          </a:xfrm>
          <a:prstGeom prst="rect">
            <a:avLst/>
          </a:prstGeom>
        </p:spPr>
      </p:pic>
      <p:pic>
        <p:nvPicPr>
          <p:cNvPr id="7" name="Picture 6">
            <a:extLst>
              <a:ext uri="{FF2B5EF4-FFF2-40B4-BE49-F238E27FC236}">
                <a16:creationId xmlns="" xmlns:a16="http://schemas.microsoft.com/office/drawing/2014/main" id="{57B20512-9503-4134-BAD0-AB0B24A28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327" y="3783692"/>
            <a:ext cx="257024" cy="308429"/>
          </a:xfrm>
          <a:prstGeom prst="rect">
            <a:avLst/>
          </a:prstGeom>
        </p:spPr>
      </p:pic>
      <p:sp>
        <p:nvSpPr>
          <p:cNvPr id="2" name="Slide Number Placeholder 1">
            <a:extLst>
              <a:ext uri="{FF2B5EF4-FFF2-40B4-BE49-F238E27FC236}">
                <a16:creationId xmlns="" xmlns:a16="http://schemas.microsoft.com/office/drawing/2014/main" id="{0A14DB27-B450-4DB6-B5EE-248717FC9F66}"/>
              </a:ext>
            </a:extLst>
          </p:cNvPr>
          <p:cNvSpPr>
            <a:spLocks noGrp="1"/>
          </p:cNvSpPr>
          <p:nvPr>
            <p:ph type="sldNum" sz="quarter" idx="14"/>
          </p:nvPr>
        </p:nvSpPr>
        <p:spPr/>
        <p:txBody>
          <a:bodyPr/>
          <a:lstStyle/>
          <a:p>
            <a:fld id="{A03FAF12-7725-4B65-8689-067CA4F24F25}" type="slidenum">
              <a:rPr lang="nl-NL" smtClean="0"/>
              <a:pPr/>
              <a:t>21</a:t>
            </a:fld>
            <a:endParaRPr lang="nl-NL"/>
          </a:p>
        </p:txBody>
      </p:sp>
    </p:spTree>
    <p:extLst>
      <p:ext uri="{BB962C8B-B14F-4D97-AF65-F5344CB8AC3E}">
        <p14:creationId xmlns:p14="http://schemas.microsoft.com/office/powerpoint/2010/main" val="1975653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650006" y="1326860"/>
            <a:ext cx="8297029" cy="2305268"/>
          </a:xfrm>
        </p:spPr>
        <p:txBody>
          <a:bodyPr>
            <a:noAutofit/>
          </a:bodyPr>
          <a:lstStyle/>
          <a:p>
            <a:r>
              <a:rPr lang="nl-BE" dirty="0">
                <a:solidFill>
                  <a:srgbClr val="FF0000"/>
                </a:solidFill>
              </a:rPr>
              <a:t>Bediende</a:t>
            </a:r>
            <a:r>
              <a:rPr lang="nl-BE" dirty="0"/>
              <a:t> met bruto jaarloon op 31 dec 2013 &gt; 32.254 EUR </a:t>
            </a:r>
          </a:p>
          <a:p>
            <a:pPr marL="285750" lvl="1" indent="-285750">
              <a:buFont typeface="Arial" panose="020B0604020202020204" pitchFamily="34" charset="0"/>
              <a:buChar char="•"/>
            </a:pPr>
            <a:r>
              <a:rPr lang="nl-BE" sz="1500" dirty="0"/>
              <a:t>Aanvang van de arbeidsovereenkomst: 30 december 2010</a:t>
            </a:r>
          </a:p>
          <a:p>
            <a:pPr marL="285750" lvl="1" indent="-285750">
              <a:buFont typeface="Arial" panose="020B0604020202020204" pitchFamily="34" charset="0"/>
              <a:buChar char="•"/>
            </a:pPr>
            <a:r>
              <a:rPr lang="nl-BE" sz="1500" u="sng" dirty="0"/>
              <a:t>Ontslag door de werkgever</a:t>
            </a:r>
            <a:r>
              <a:rPr lang="nl-BE" sz="1500" dirty="0"/>
              <a:t> in januari 2022</a:t>
            </a:r>
          </a:p>
          <a:p>
            <a:pPr lvl="2"/>
            <a:r>
              <a:rPr lang="nl-BE" dirty="0">
                <a:solidFill>
                  <a:schemeClr val="tx2"/>
                </a:solidFill>
              </a:rPr>
              <a:t>-</a:t>
            </a:r>
            <a:r>
              <a:rPr lang="nl-BE" dirty="0"/>
              <a:t> </a:t>
            </a:r>
            <a:r>
              <a:rPr lang="nl-BE" sz="1400" dirty="0"/>
              <a:t>Stap 1: 4 maanden </a:t>
            </a:r>
            <a:r>
              <a:rPr lang="nl-BE" sz="1200" dirty="0"/>
              <a:t>(1 maand per begonnen jaar anciënniteit, met minimum van 3 maanden)</a:t>
            </a:r>
          </a:p>
          <a:p>
            <a:pPr lvl="2"/>
            <a:r>
              <a:rPr lang="nl-BE" dirty="0">
                <a:solidFill>
                  <a:schemeClr val="tx2"/>
                </a:solidFill>
              </a:rPr>
              <a:t>- </a:t>
            </a:r>
            <a:r>
              <a:rPr lang="nl-BE" sz="1400" dirty="0"/>
              <a:t>Stap 2: 27 weken </a:t>
            </a:r>
            <a:r>
              <a:rPr lang="nl-BE" sz="1200" dirty="0"/>
              <a:t>(want tussen 8 jaar en minder dan 9 jaar anciënniteit vanaf 1 januari 2014)</a:t>
            </a:r>
          </a:p>
          <a:p>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Opzeggingstermijnen (18)</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1103302"/>
            <a:ext cx="8268788" cy="308429"/>
          </a:xfrm>
        </p:spPr>
        <p:txBody>
          <a:bodyPr>
            <a:normAutofit fontScale="90000"/>
          </a:bodyPr>
          <a:lstStyle/>
          <a:p>
            <a:r>
              <a:rPr lang="nl-BE" sz="2400" dirty="0"/>
              <a:t>Voorbeelden (3)</a:t>
            </a:r>
            <a:endParaRPr lang="nl-BE" sz="2400" i="1" dirty="0"/>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1515944"/>
            <a:ext cx="257024" cy="308429"/>
          </a:xfrm>
          <a:prstGeom prst="rect">
            <a:avLst/>
          </a:prstGeom>
        </p:spPr>
      </p:pic>
      <p:sp>
        <p:nvSpPr>
          <p:cNvPr id="2" name="Slide Number Placeholder 1">
            <a:extLst>
              <a:ext uri="{FF2B5EF4-FFF2-40B4-BE49-F238E27FC236}">
                <a16:creationId xmlns="" xmlns:a16="http://schemas.microsoft.com/office/drawing/2014/main" id="{4DC5A945-6A2D-4435-BF74-B3D060A014B1}"/>
              </a:ext>
            </a:extLst>
          </p:cNvPr>
          <p:cNvSpPr>
            <a:spLocks noGrp="1"/>
          </p:cNvSpPr>
          <p:nvPr>
            <p:ph type="sldNum" sz="quarter" idx="14"/>
          </p:nvPr>
        </p:nvSpPr>
        <p:spPr/>
        <p:txBody>
          <a:bodyPr/>
          <a:lstStyle/>
          <a:p>
            <a:fld id="{A03FAF12-7725-4B65-8689-067CA4F24F25}" type="slidenum">
              <a:rPr lang="nl-NL" smtClean="0"/>
              <a:pPr/>
              <a:t>22</a:t>
            </a:fld>
            <a:endParaRPr lang="nl-NL"/>
          </a:p>
        </p:txBody>
      </p:sp>
    </p:spTree>
    <p:extLst>
      <p:ext uri="{BB962C8B-B14F-4D97-AF65-F5344CB8AC3E}">
        <p14:creationId xmlns:p14="http://schemas.microsoft.com/office/powerpoint/2010/main" val="4081416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CBB4883-2E85-42CB-9018-65714931EE76}"/>
              </a:ext>
            </a:extLst>
          </p:cNvPr>
          <p:cNvSpPr>
            <a:spLocks noGrp="1"/>
          </p:cNvSpPr>
          <p:nvPr>
            <p:ph type="body" sz="quarter" idx="10"/>
          </p:nvPr>
        </p:nvSpPr>
        <p:spPr>
          <a:xfrm>
            <a:off x="1227910" y="1296225"/>
            <a:ext cx="7759334" cy="914400"/>
          </a:xfrm>
        </p:spPr>
        <p:txBody>
          <a:bodyPr/>
          <a:lstStyle/>
          <a:p>
            <a:r>
              <a:rPr lang="nl-BE" dirty="0"/>
              <a:t>Hoe oordelen de arbeidsgerechten over de toepassing van de ‘nieuwe’ ontslagregels?</a:t>
            </a:r>
          </a:p>
        </p:txBody>
      </p:sp>
      <p:sp>
        <p:nvSpPr>
          <p:cNvPr id="4" name="Title 3">
            <a:extLst>
              <a:ext uri="{FF2B5EF4-FFF2-40B4-BE49-F238E27FC236}">
                <a16:creationId xmlns="" xmlns:a16="http://schemas.microsoft.com/office/drawing/2014/main" id="{9DCAD537-A383-4786-9966-A7F98C1076AE}"/>
              </a:ext>
            </a:extLst>
          </p:cNvPr>
          <p:cNvSpPr>
            <a:spLocks noGrp="1"/>
          </p:cNvSpPr>
          <p:nvPr>
            <p:ph type="title"/>
          </p:nvPr>
        </p:nvSpPr>
        <p:spPr>
          <a:xfrm>
            <a:off x="521494" y="241364"/>
            <a:ext cx="8465750" cy="808737"/>
          </a:xfrm>
        </p:spPr>
        <p:txBody>
          <a:bodyPr>
            <a:normAutofit/>
          </a:bodyPr>
          <a:lstStyle/>
          <a:p>
            <a:r>
              <a:rPr lang="en-US" sz="3200" dirty="0" err="1"/>
              <a:t>Deel</a:t>
            </a:r>
            <a:r>
              <a:rPr lang="en-US" sz="3200" dirty="0"/>
              <a:t> 2: </a:t>
            </a:r>
            <a:r>
              <a:rPr lang="en-US" sz="3200" dirty="0" err="1"/>
              <a:t>Rechtspraak</a:t>
            </a:r>
            <a:endParaRPr lang="nl-BE" sz="3200" dirty="0"/>
          </a:p>
        </p:txBody>
      </p:sp>
      <p:pic>
        <p:nvPicPr>
          <p:cNvPr id="7" name="Picture 6">
            <a:extLst>
              <a:ext uri="{FF2B5EF4-FFF2-40B4-BE49-F238E27FC236}">
                <a16:creationId xmlns="" xmlns:a16="http://schemas.microsoft.com/office/drawing/2014/main" id="{1658907F-22B7-4E83-B1A7-49D0E3CE7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05" y="1338415"/>
            <a:ext cx="762000" cy="914401"/>
          </a:xfrm>
          <a:prstGeom prst="rect">
            <a:avLst/>
          </a:prstGeom>
        </p:spPr>
      </p:pic>
      <p:pic>
        <p:nvPicPr>
          <p:cNvPr id="9" name="Picture Placeholder 8" descr="A picture containing indoor&#10;&#10;Description automatically generated">
            <a:extLst>
              <a:ext uri="{FF2B5EF4-FFF2-40B4-BE49-F238E27FC236}">
                <a16:creationId xmlns="" xmlns:a16="http://schemas.microsoft.com/office/drawing/2014/main" id="{68F16014-0967-4FBE-8DFC-38CFFDF17639}"/>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5486401" y="2590294"/>
            <a:ext cx="2234493" cy="2856917"/>
          </a:xfrm>
        </p:spPr>
      </p:pic>
      <p:sp>
        <p:nvSpPr>
          <p:cNvPr id="2" name="Slide Number Placeholder 1">
            <a:extLst>
              <a:ext uri="{FF2B5EF4-FFF2-40B4-BE49-F238E27FC236}">
                <a16:creationId xmlns="" xmlns:a16="http://schemas.microsoft.com/office/drawing/2014/main" id="{EF9B9569-7D67-421D-9AA2-B34D2147E153}"/>
              </a:ext>
            </a:extLst>
          </p:cNvPr>
          <p:cNvSpPr>
            <a:spLocks noGrp="1"/>
          </p:cNvSpPr>
          <p:nvPr>
            <p:ph type="sldNum" sz="quarter" idx="12"/>
          </p:nvPr>
        </p:nvSpPr>
        <p:spPr/>
        <p:txBody>
          <a:bodyPr/>
          <a:lstStyle/>
          <a:p>
            <a:fld id="{A03FAF12-7725-4B65-8689-067CA4F24F25}" type="slidenum">
              <a:rPr lang="nl-NL" smtClean="0"/>
              <a:pPr/>
              <a:t>23</a:t>
            </a:fld>
            <a:endParaRPr lang="nl-NL"/>
          </a:p>
        </p:txBody>
      </p:sp>
    </p:spTree>
    <p:extLst>
      <p:ext uri="{BB962C8B-B14F-4D97-AF65-F5344CB8AC3E}">
        <p14:creationId xmlns:p14="http://schemas.microsoft.com/office/powerpoint/2010/main" val="180942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521494" y="2182443"/>
            <a:ext cx="8297029" cy="2305268"/>
          </a:xfrm>
        </p:spPr>
        <p:txBody>
          <a:bodyPr>
            <a:noAutofit/>
          </a:bodyPr>
          <a:lstStyle/>
          <a:p>
            <a:pPr algn="just">
              <a:lnSpc>
                <a:spcPts val="2600"/>
              </a:lnSpc>
            </a:pPr>
            <a:endParaRPr lang="nl-BE" sz="1700" dirty="0"/>
          </a:p>
          <a:p>
            <a:pPr algn="just">
              <a:lnSpc>
                <a:spcPts val="2600"/>
              </a:lnSpc>
            </a:pPr>
            <a:r>
              <a:rPr lang="nl-BE" sz="1700" dirty="0"/>
              <a:t>   Wet (WES) </a:t>
            </a:r>
            <a:r>
              <a:rPr lang="nl-BE" sz="1700" dirty="0">
                <a:sym typeface="Symbol"/>
              </a:rPr>
              <a:t> o</a:t>
            </a:r>
            <a:r>
              <a:rPr lang="nl-BE" sz="1700" dirty="0"/>
              <a:t>vergangsregeling (“</a:t>
            </a:r>
            <a:r>
              <a:rPr lang="nl-BE" sz="1700" i="1" dirty="0"/>
              <a:t>dubbele fotoregeling</a:t>
            </a:r>
            <a:r>
              <a:rPr lang="nl-BE" sz="1700" dirty="0"/>
              <a:t>”) is van toepassing </a:t>
            </a:r>
            <a:r>
              <a:rPr lang="nl-BE" sz="1700" i="1" dirty="0"/>
              <a:t>als de arbeidsovereenkomst een aanvang heeft genomen vóór 1 januari 2014</a:t>
            </a:r>
          </a:p>
          <a:p>
            <a:pPr algn="just">
              <a:lnSpc>
                <a:spcPts val="2600"/>
              </a:lnSpc>
            </a:pPr>
            <a:endParaRPr lang="nl-BE" sz="1700" i="1" dirty="0"/>
          </a:p>
          <a:p>
            <a:pPr marL="285750" lvl="1" indent="-285750" algn="just">
              <a:lnSpc>
                <a:spcPts val="2600"/>
              </a:lnSpc>
              <a:buFont typeface="Arial" panose="020B0604020202020204" pitchFamily="34" charset="0"/>
              <a:buChar char="•"/>
            </a:pPr>
            <a:r>
              <a:rPr lang="nl-BE" sz="1700" dirty="0"/>
              <a:t>maar</a:t>
            </a:r>
            <a:r>
              <a:rPr lang="nl-BE" sz="1700" dirty="0">
                <a:sym typeface="Symbol"/>
              </a:rPr>
              <a:t> </a:t>
            </a:r>
            <a:r>
              <a:rPr lang="nl-BE" sz="1700" dirty="0"/>
              <a:t> aanvang arbeidsovereenkomst </a:t>
            </a:r>
            <a:r>
              <a:rPr lang="nl-BE" sz="1700" dirty="0">
                <a:solidFill>
                  <a:srgbClr val="FF0000"/>
                </a:solidFill>
              </a:rPr>
              <a:t>≠</a:t>
            </a:r>
            <a:r>
              <a:rPr lang="nl-BE" sz="1700" dirty="0"/>
              <a:t> startdatum anciënniteit</a:t>
            </a:r>
          </a:p>
          <a:p>
            <a:pPr marL="720725" lvl="3" algn="just">
              <a:lnSpc>
                <a:spcPts val="2600"/>
              </a:lnSpc>
            </a:pPr>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(1)</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r>
              <a:rPr lang="en-US" sz="2400" dirty="0" err="1"/>
              <a:t>Bijzondere</a:t>
            </a:r>
            <a:r>
              <a:rPr lang="en-US" sz="2400" dirty="0"/>
              <a:t> </a:t>
            </a:r>
            <a:r>
              <a:rPr lang="en-US" sz="2400" dirty="0" err="1"/>
              <a:t>gevallen</a:t>
            </a:r>
            <a:r>
              <a:rPr lang="en-US" sz="2400" dirty="0"/>
              <a:t/>
            </a:r>
            <a:br>
              <a:rPr lang="en-US" sz="2400" dirty="0"/>
            </a:br>
            <a:r>
              <a:rPr lang="en-US" sz="2400" dirty="0"/>
              <a:t>Is de </a:t>
            </a:r>
            <a:r>
              <a:rPr lang="en-US" sz="2400" dirty="0" err="1"/>
              <a:t>overgangsregeling</a:t>
            </a:r>
            <a:r>
              <a:rPr lang="en-US" sz="2400" dirty="0"/>
              <a:t> van </a:t>
            </a:r>
            <a:r>
              <a:rPr lang="en-US" sz="2400" dirty="0" err="1"/>
              <a:t>toepassing</a:t>
            </a:r>
            <a:r>
              <a:rPr lang="en-US" sz="2400" dirty="0"/>
              <a:t> of </a:t>
            </a:r>
            <a:r>
              <a:rPr lang="en-US" sz="2400" dirty="0" err="1"/>
              <a:t>niet</a:t>
            </a:r>
            <a:r>
              <a:rPr lang="en-US" sz="2400" dirty="0"/>
              <a:t>? </a:t>
            </a:r>
            <a:endParaRPr lang="nl-BE" sz="2400" dirty="0"/>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2609015"/>
            <a:ext cx="257024" cy="308429"/>
          </a:xfrm>
          <a:prstGeom prst="rect">
            <a:avLst/>
          </a:prstGeom>
        </p:spPr>
      </p:pic>
      <p:sp>
        <p:nvSpPr>
          <p:cNvPr id="2" name="Slide Number Placeholder 1">
            <a:extLst>
              <a:ext uri="{FF2B5EF4-FFF2-40B4-BE49-F238E27FC236}">
                <a16:creationId xmlns="" xmlns:a16="http://schemas.microsoft.com/office/drawing/2014/main" id="{A494E1E0-1737-411A-8630-676366FC2349}"/>
              </a:ext>
            </a:extLst>
          </p:cNvPr>
          <p:cNvSpPr>
            <a:spLocks noGrp="1"/>
          </p:cNvSpPr>
          <p:nvPr>
            <p:ph type="sldNum" sz="quarter" idx="14"/>
          </p:nvPr>
        </p:nvSpPr>
        <p:spPr/>
        <p:txBody>
          <a:bodyPr/>
          <a:lstStyle/>
          <a:p>
            <a:fld id="{A03FAF12-7725-4B65-8689-067CA4F24F25}" type="slidenum">
              <a:rPr lang="nl-NL" smtClean="0"/>
              <a:pPr/>
              <a:t>24</a:t>
            </a:fld>
            <a:endParaRPr lang="nl-NL"/>
          </a:p>
        </p:txBody>
      </p:sp>
    </p:spTree>
    <p:extLst>
      <p:ext uri="{BB962C8B-B14F-4D97-AF65-F5344CB8AC3E}">
        <p14:creationId xmlns:p14="http://schemas.microsoft.com/office/powerpoint/2010/main" val="117707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56180" y="1770381"/>
            <a:ext cx="8297029" cy="4675557"/>
          </a:xfrm>
        </p:spPr>
        <p:txBody>
          <a:bodyPr>
            <a:noAutofit/>
          </a:bodyPr>
          <a:lstStyle/>
          <a:p>
            <a:pPr algn="just">
              <a:lnSpc>
                <a:spcPts val="2000"/>
              </a:lnSpc>
            </a:pPr>
            <a:r>
              <a:rPr lang="nl-BE" sz="1700" dirty="0">
                <a:solidFill>
                  <a:srgbClr val="FF0000"/>
                </a:solidFill>
              </a:rPr>
              <a:t>Scenario 1</a:t>
            </a:r>
            <a:r>
              <a:rPr lang="nl-BE" sz="1700" dirty="0"/>
              <a:t>: nieuwe werkgever na 1 januari 2014</a:t>
            </a:r>
            <a:endParaRPr lang="nl-BE" sz="1700" i="1" dirty="0"/>
          </a:p>
          <a:p>
            <a:pPr marL="285750" lvl="1" indent="-285750" algn="just">
              <a:lnSpc>
                <a:spcPts val="2000"/>
              </a:lnSpc>
              <a:buFont typeface="Arial" panose="020B0604020202020204" pitchFamily="34" charset="0"/>
              <a:buChar char="•"/>
            </a:pPr>
            <a:r>
              <a:rPr lang="nl-BE" sz="1450" dirty="0"/>
              <a:t>Werknemer trad initieel in dienst van </a:t>
            </a:r>
            <a:r>
              <a:rPr lang="nl-BE" sz="1450" i="1" dirty="0"/>
              <a:t>vennootschap A</a:t>
            </a:r>
            <a:r>
              <a:rPr lang="nl-BE" sz="1450" dirty="0"/>
              <a:t> vóór 1 januari 2014</a:t>
            </a:r>
          </a:p>
          <a:p>
            <a:pPr marL="285750" lvl="1" indent="-285750" algn="just">
              <a:lnSpc>
                <a:spcPts val="2000"/>
              </a:lnSpc>
              <a:buFont typeface="Arial" panose="020B0604020202020204" pitchFamily="34" charset="0"/>
              <a:buChar char="•"/>
            </a:pPr>
            <a:r>
              <a:rPr lang="nl-BE" sz="1450" dirty="0"/>
              <a:t>Na 1 januari 2014 </a:t>
            </a:r>
            <a:r>
              <a:rPr lang="nl-BE" sz="1450" dirty="0">
                <a:sym typeface="Symbol"/>
              </a:rPr>
              <a:t> overgang in onderling akkoord naar </a:t>
            </a:r>
            <a:r>
              <a:rPr lang="nl-BE" sz="1450" i="1" dirty="0">
                <a:sym typeface="Symbol"/>
              </a:rPr>
              <a:t>vennootschap B</a:t>
            </a:r>
          </a:p>
          <a:p>
            <a:pPr marL="285750" lvl="1" indent="-285750" algn="just">
              <a:lnSpc>
                <a:spcPts val="2000"/>
              </a:lnSpc>
              <a:buFont typeface="Arial" panose="020B0604020202020204" pitchFamily="34" charset="0"/>
              <a:buChar char="•"/>
            </a:pPr>
            <a:r>
              <a:rPr lang="nl-BE" sz="1450" i="1" dirty="0">
                <a:sym typeface="Symbol"/>
              </a:rPr>
              <a:t>Vennootschap A </a:t>
            </a:r>
            <a:r>
              <a:rPr lang="nl-BE" sz="1450" dirty="0">
                <a:sym typeface="Symbol"/>
              </a:rPr>
              <a:t>en</a:t>
            </a:r>
            <a:r>
              <a:rPr lang="nl-BE" sz="1450" i="1" dirty="0">
                <a:sym typeface="Symbol"/>
              </a:rPr>
              <a:t> vennootschap B </a:t>
            </a:r>
            <a:r>
              <a:rPr lang="nl-BE" sz="1450" dirty="0">
                <a:sym typeface="Symbol"/>
              </a:rPr>
              <a:t> dezelfde vennootschapsgroep </a:t>
            </a:r>
          </a:p>
          <a:p>
            <a:pPr marL="352425" lvl="1" algn="just">
              <a:lnSpc>
                <a:spcPts val="2000"/>
              </a:lnSpc>
            </a:pPr>
            <a:r>
              <a:rPr lang="nl-BE" sz="1450" dirty="0">
                <a:sym typeface="Symbol"/>
              </a:rPr>
              <a:t>	+ “</a:t>
            </a:r>
            <a:r>
              <a:rPr lang="nl-BE" sz="1450" i="1" dirty="0">
                <a:sym typeface="Symbol"/>
              </a:rPr>
              <a:t>dezelfde werkgever</a:t>
            </a:r>
            <a:r>
              <a:rPr lang="nl-BE" sz="1450" dirty="0">
                <a:sym typeface="Symbol"/>
              </a:rPr>
              <a:t>” / “</a:t>
            </a:r>
            <a:r>
              <a:rPr lang="nl-BE" sz="1450" i="1" dirty="0">
                <a:sym typeface="Symbol"/>
              </a:rPr>
              <a:t>dezelfde onderneming</a:t>
            </a:r>
            <a:r>
              <a:rPr lang="nl-BE" sz="1450" dirty="0">
                <a:sym typeface="Symbol"/>
              </a:rPr>
              <a:t>” </a:t>
            </a:r>
            <a:r>
              <a:rPr lang="nl-BE" sz="1450" dirty="0" err="1">
                <a:sym typeface="Symbol"/>
              </a:rPr>
              <a:t>i.h.k.v</a:t>
            </a:r>
            <a:r>
              <a:rPr lang="nl-BE" sz="1450" dirty="0">
                <a:sym typeface="Symbol"/>
              </a:rPr>
              <a:t>. vaststelling anciënniteit</a:t>
            </a:r>
            <a:endParaRPr lang="nl-BE" sz="1450" i="1" dirty="0">
              <a:sym typeface="Symbol"/>
            </a:endParaRPr>
          </a:p>
          <a:p>
            <a:pPr marL="285750" lvl="1" indent="-285750" algn="just">
              <a:lnSpc>
                <a:spcPts val="2000"/>
              </a:lnSpc>
              <a:buFont typeface="Arial" panose="020B0604020202020204" pitchFamily="34" charset="0"/>
              <a:buChar char="•"/>
            </a:pPr>
            <a:r>
              <a:rPr lang="nl-BE" sz="1450" i="1" dirty="0">
                <a:sym typeface="Symbol"/>
              </a:rPr>
              <a:t>Vennootschap B</a:t>
            </a:r>
            <a:r>
              <a:rPr lang="nl-BE" sz="1450" dirty="0">
                <a:sym typeface="Symbol"/>
              </a:rPr>
              <a:t> gaat uiteindelijk over tot ontslag van de werknemer</a:t>
            </a:r>
          </a:p>
          <a:p>
            <a:pPr marL="352425" lvl="1" algn="just">
              <a:lnSpc>
                <a:spcPts val="1700"/>
              </a:lnSpc>
            </a:pPr>
            <a:endParaRPr lang="nl-BE" sz="1200" dirty="0">
              <a:sym typeface="Symbol"/>
            </a:endParaRPr>
          </a:p>
          <a:p>
            <a:pPr marL="352425" lvl="1" algn="just">
              <a:lnSpc>
                <a:spcPts val="2000"/>
              </a:lnSpc>
            </a:pPr>
            <a:r>
              <a:rPr lang="nl-BE" sz="1550" b="1" dirty="0">
                <a:solidFill>
                  <a:srgbClr val="FF0000"/>
                </a:solidFill>
                <a:sym typeface="Symbol"/>
              </a:rPr>
              <a:t>Rechtspraak:</a:t>
            </a:r>
            <a:endParaRPr lang="nl-BE" sz="1550" b="1" dirty="0">
              <a:solidFill>
                <a:srgbClr val="FF0000"/>
              </a:solidFill>
            </a:endParaRPr>
          </a:p>
          <a:p>
            <a:pPr lvl="2" algn="just">
              <a:lnSpc>
                <a:spcPts val="2000"/>
              </a:lnSpc>
            </a:pPr>
            <a:r>
              <a:rPr lang="nl-BE" sz="1450" dirty="0">
                <a:solidFill>
                  <a:schemeClr val="tx2"/>
                </a:solidFill>
              </a:rPr>
              <a:t>-</a:t>
            </a:r>
            <a:r>
              <a:rPr lang="nl-BE" sz="1450" dirty="0"/>
              <a:t> Overgangsregeling is </a:t>
            </a:r>
            <a:r>
              <a:rPr lang="nl-BE" sz="1450" i="1" u="sng" dirty="0"/>
              <a:t>niet</a:t>
            </a:r>
            <a:r>
              <a:rPr lang="nl-BE" sz="1450" dirty="0"/>
              <a:t> van toepassing want arbeidsovereenkomst tussen werknemer en </a:t>
            </a:r>
            <a:r>
              <a:rPr lang="nl-BE" sz="1450" i="1" dirty="0"/>
              <a:t>vennootschap B</a:t>
            </a:r>
            <a:r>
              <a:rPr lang="nl-BE" sz="1450" dirty="0"/>
              <a:t> heeft geen aanvang genomen vóór 1 januari 2014</a:t>
            </a:r>
            <a:endParaRPr lang="nl-BE" sz="1450" dirty="0">
              <a:solidFill>
                <a:schemeClr val="tx2"/>
              </a:solidFill>
            </a:endParaRPr>
          </a:p>
          <a:p>
            <a:pPr lvl="2" algn="just">
              <a:lnSpc>
                <a:spcPts val="2000"/>
              </a:lnSpc>
            </a:pPr>
            <a:r>
              <a:rPr lang="nl-BE" sz="1450" dirty="0">
                <a:solidFill>
                  <a:schemeClr val="tx2"/>
                </a:solidFill>
              </a:rPr>
              <a:t>-</a:t>
            </a:r>
            <a:r>
              <a:rPr lang="nl-BE" sz="1450" dirty="0"/>
              <a:t> ‘nieuwe’ opzeggingstermijnen (slide 7) MAAR rekening houdend met totale anciënniteit teruggaand tot initiële indiensttreding bij </a:t>
            </a:r>
            <a:r>
              <a:rPr lang="nl-BE" sz="1450" i="1" dirty="0"/>
              <a:t>vennootschap A</a:t>
            </a:r>
          </a:p>
          <a:p>
            <a:pPr lvl="2" algn="just">
              <a:lnSpc>
                <a:spcPts val="1700"/>
              </a:lnSpc>
            </a:pPr>
            <a:endParaRPr lang="nl-BE" sz="1450" i="1" dirty="0"/>
          </a:p>
          <a:p>
            <a:pPr marL="352425" lvl="1" algn="just">
              <a:lnSpc>
                <a:spcPts val="2000"/>
              </a:lnSpc>
            </a:pPr>
            <a:r>
              <a:rPr lang="nl-BE" sz="1550" b="1" dirty="0">
                <a:sym typeface="Symbol"/>
              </a:rPr>
              <a:t>Uitzondering: overgang van onderneming (CAO nr. 32</a:t>
            </a:r>
            <a:r>
              <a:rPr lang="nl-BE" sz="1550" b="1" i="1" dirty="0">
                <a:sym typeface="Symbol"/>
              </a:rPr>
              <a:t>bis</a:t>
            </a:r>
            <a:r>
              <a:rPr lang="nl-BE" sz="1550" b="1" dirty="0">
                <a:sym typeface="Symbol"/>
              </a:rPr>
              <a:t>)</a:t>
            </a:r>
            <a:endParaRPr lang="nl-BE" sz="1550" b="1"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(2)</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r>
              <a:rPr lang="en-US" sz="2400" dirty="0" err="1"/>
              <a:t>Bijzondere</a:t>
            </a:r>
            <a:r>
              <a:rPr lang="en-US" sz="2400" dirty="0"/>
              <a:t> </a:t>
            </a:r>
            <a:r>
              <a:rPr lang="en-US" sz="2400" dirty="0" err="1"/>
              <a:t>gevallen</a:t>
            </a:r>
            <a:r>
              <a:rPr lang="en-US" sz="2400" dirty="0"/>
              <a:t/>
            </a:r>
            <a:br>
              <a:rPr lang="en-US" sz="2400" dirty="0"/>
            </a:br>
            <a:r>
              <a:rPr lang="en-US" sz="2400" dirty="0"/>
              <a:t>Is de </a:t>
            </a:r>
            <a:r>
              <a:rPr lang="en-US" sz="2400" dirty="0" err="1"/>
              <a:t>overgangsregeling</a:t>
            </a:r>
            <a:r>
              <a:rPr lang="en-US" sz="2400" dirty="0"/>
              <a:t> van </a:t>
            </a:r>
            <a:r>
              <a:rPr lang="en-US" sz="2400" dirty="0" err="1"/>
              <a:t>toepassing</a:t>
            </a:r>
            <a:r>
              <a:rPr lang="en-US" sz="2400" dirty="0"/>
              <a:t> of </a:t>
            </a:r>
            <a:r>
              <a:rPr lang="en-US" sz="2400" dirty="0" err="1"/>
              <a:t>niet</a:t>
            </a:r>
            <a:r>
              <a:rPr lang="en-US" sz="2400" dirty="0"/>
              <a:t>? </a:t>
            </a:r>
            <a:endParaRPr lang="nl-BE" sz="2400" dirty="0"/>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279" y="1946873"/>
            <a:ext cx="257024" cy="308429"/>
          </a:xfrm>
          <a:prstGeom prst="rect">
            <a:avLst/>
          </a:prstGeom>
        </p:spPr>
      </p:pic>
      <p:sp>
        <p:nvSpPr>
          <p:cNvPr id="2" name="Slide Number Placeholder 1">
            <a:extLst>
              <a:ext uri="{FF2B5EF4-FFF2-40B4-BE49-F238E27FC236}">
                <a16:creationId xmlns="" xmlns:a16="http://schemas.microsoft.com/office/drawing/2014/main" id="{B828AE69-4876-4DC2-8207-9B26C6155C1C}"/>
              </a:ext>
            </a:extLst>
          </p:cNvPr>
          <p:cNvSpPr>
            <a:spLocks noGrp="1"/>
          </p:cNvSpPr>
          <p:nvPr>
            <p:ph type="sldNum" sz="quarter" idx="14"/>
          </p:nvPr>
        </p:nvSpPr>
        <p:spPr/>
        <p:txBody>
          <a:bodyPr/>
          <a:lstStyle/>
          <a:p>
            <a:fld id="{A03FAF12-7725-4B65-8689-067CA4F24F25}" type="slidenum">
              <a:rPr lang="nl-NL" smtClean="0"/>
              <a:pPr/>
              <a:t>25</a:t>
            </a:fld>
            <a:endParaRPr lang="nl-NL"/>
          </a:p>
        </p:txBody>
      </p:sp>
    </p:spTree>
    <p:extLst>
      <p:ext uri="{BB962C8B-B14F-4D97-AF65-F5344CB8AC3E}">
        <p14:creationId xmlns:p14="http://schemas.microsoft.com/office/powerpoint/2010/main" val="3547387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56180" y="1770381"/>
            <a:ext cx="8297029" cy="4675557"/>
          </a:xfrm>
        </p:spPr>
        <p:txBody>
          <a:bodyPr>
            <a:noAutofit/>
          </a:bodyPr>
          <a:lstStyle/>
          <a:p>
            <a:pPr algn="just">
              <a:lnSpc>
                <a:spcPts val="2600"/>
              </a:lnSpc>
            </a:pPr>
            <a:r>
              <a:rPr lang="nl-BE" sz="1700" dirty="0">
                <a:solidFill>
                  <a:srgbClr val="FF0000"/>
                </a:solidFill>
              </a:rPr>
              <a:t>Scenario 2</a:t>
            </a:r>
            <a:r>
              <a:rPr lang="nl-BE" sz="1700" dirty="0"/>
              <a:t>: nieuwe arbeidsovereenkomst na 1 januari 2014</a:t>
            </a:r>
            <a:endParaRPr lang="nl-BE" sz="1700" i="1" dirty="0"/>
          </a:p>
          <a:p>
            <a:pPr marL="285750" lvl="1" indent="-285750" algn="just">
              <a:lnSpc>
                <a:spcPts val="2000"/>
              </a:lnSpc>
              <a:buFont typeface="Arial" panose="020B0604020202020204" pitchFamily="34" charset="0"/>
              <a:buChar char="•"/>
            </a:pPr>
            <a:r>
              <a:rPr lang="nl-BE" sz="1450" dirty="0"/>
              <a:t>Werknemer trad in dienst van </a:t>
            </a:r>
            <a:r>
              <a:rPr lang="nl-BE" sz="1450" i="1" dirty="0"/>
              <a:t>vennootschap A</a:t>
            </a:r>
            <a:r>
              <a:rPr lang="nl-BE" sz="1450" dirty="0"/>
              <a:t> vóór 1 januari 2014</a:t>
            </a:r>
          </a:p>
          <a:p>
            <a:pPr marL="285750" lvl="1" indent="-285750" algn="just">
              <a:lnSpc>
                <a:spcPts val="2000"/>
              </a:lnSpc>
              <a:buFont typeface="Arial" panose="020B0604020202020204" pitchFamily="34" charset="0"/>
              <a:buChar char="•"/>
            </a:pPr>
            <a:r>
              <a:rPr lang="nl-BE" sz="1450" dirty="0"/>
              <a:t>Na 1 januari 2014 </a:t>
            </a:r>
            <a:r>
              <a:rPr lang="nl-BE" sz="1450" dirty="0">
                <a:sym typeface="Symbol"/>
              </a:rPr>
              <a:t> nieuwe arbeidsovereenkomst tussen werknemer en </a:t>
            </a:r>
            <a:r>
              <a:rPr lang="nl-BE" sz="1450" i="1" dirty="0">
                <a:sym typeface="Symbol"/>
              </a:rPr>
              <a:t>vennootschap A</a:t>
            </a:r>
          </a:p>
          <a:p>
            <a:pPr lvl="2" algn="just">
              <a:lnSpc>
                <a:spcPts val="2000"/>
              </a:lnSpc>
            </a:pPr>
            <a:r>
              <a:rPr lang="nl-BE" sz="1450" dirty="0">
                <a:solidFill>
                  <a:schemeClr val="tx2"/>
                </a:solidFill>
              </a:rPr>
              <a:t>-</a:t>
            </a:r>
            <a:r>
              <a:rPr lang="nl-BE" sz="1450" dirty="0"/>
              <a:t> bijv. arbeidsovereenkomst bepaalde tijd </a:t>
            </a:r>
            <a:r>
              <a:rPr lang="nl-BE" sz="1450" dirty="0">
                <a:sym typeface="Symbol"/>
              </a:rPr>
              <a:t> arbeidsovereenkomst onbepaalde tijd</a:t>
            </a:r>
          </a:p>
          <a:p>
            <a:pPr lvl="2" algn="just">
              <a:lnSpc>
                <a:spcPts val="2000"/>
              </a:lnSpc>
            </a:pPr>
            <a:r>
              <a:rPr lang="nl-BE" sz="1450" dirty="0">
                <a:solidFill>
                  <a:schemeClr val="tx2"/>
                </a:solidFill>
                <a:sym typeface="Symbol"/>
              </a:rPr>
              <a:t>- </a:t>
            </a:r>
            <a:r>
              <a:rPr lang="nl-BE" sz="1450" dirty="0">
                <a:sym typeface="Symbol"/>
              </a:rPr>
              <a:t>bijv. nieuw statuut </a:t>
            </a:r>
            <a:r>
              <a:rPr lang="nl-BE" sz="1200" dirty="0">
                <a:sym typeface="Symbol"/>
              </a:rPr>
              <a:t>(arbeider/bediende)</a:t>
            </a:r>
            <a:r>
              <a:rPr lang="nl-BE" sz="1450" dirty="0">
                <a:sym typeface="Symbol"/>
              </a:rPr>
              <a:t>, nieuwe functie </a:t>
            </a:r>
            <a:r>
              <a:rPr lang="nl-BE" sz="1200" dirty="0">
                <a:sym typeface="Symbol"/>
              </a:rPr>
              <a:t>(promotie)</a:t>
            </a:r>
            <a:r>
              <a:rPr lang="nl-BE" sz="1450" dirty="0">
                <a:sym typeface="Symbol"/>
              </a:rPr>
              <a:t>, nieuw loon, …</a:t>
            </a:r>
            <a:endParaRPr lang="nl-BE" sz="1450" dirty="0"/>
          </a:p>
          <a:p>
            <a:pPr marL="285750" lvl="1" indent="-285750" algn="just">
              <a:lnSpc>
                <a:spcPts val="2000"/>
              </a:lnSpc>
              <a:buFont typeface="Arial" panose="020B0604020202020204" pitchFamily="34" charset="0"/>
              <a:buChar char="•"/>
            </a:pPr>
            <a:r>
              <a:rPr lang="nl-BE" sz="1450" i="1" dirty="0">
                <a:sym typeface="Symbol"/>
              </a:rPr>
              <a:t>Vennootschap A</a:t>
            </a:r>
            <a:r>
              <a:rPr lang="nl-BE" sz="1450" dirty="0">
                <a:sym typeface="Symbol"/>
              </a:rPr>
              <a:t> gaat uiteindelijk over tot ontslag van de werknemer</a:t>
            </a:r>
          </a:p>
          <a:p>
            <a:pPr lvl="1" algn="just">
              <a:lnSpc>
                <a:spcPts val="800"/>
              </a:lnSpc>
            </a:pPr>
            <a:endParaRPr lang="nl-BE" sz="1450" dirty="0">
              <a:sym typeface="Symbol"/>
            </a:endParaRPr>
          </a:p>
          <a:p>
            <a:pPr marL="352425" lvl="1" algn="just">
              <a:lnSpc>
                <a:spcPts val="2000"/>
              </a:lnSpc>
            </a:pPr>
            <a:r>
              <a:rPr lang="nl-BE" sz="1550" b="1" dirty="0">
                <a:sym typeface="Symbol"/>
              </a:rPr>
              <a:t>Rechtspraak: </a:t>
            </a:r>
            <a:r>
              <a:rPr lang="nl-BE" sz="1350" dirty="0">
                <a:sym typeface="Symbol"/>
              </a:rPr>
              <a:t>a</a:t>
            </a:r>
            <a:r>
              <a:rPr lang="nl-BE" sz="1350" dirty="0"/>
              <a:t>rbeidsovereenkomst bepaalde tijd </a:t>
            </a:r>
            <a:r>
              <a:rPr lang="nl-BE" sz="1350" dirty="0">
                <a:sym typeface="Symbol"/>
              </a:rPr>
              <a:t> arbeidsovereenkomst onbepaalde tijd</a:t>
            </a:r>
          </a:p>
          <a:p>
            <a:pPr lvl="2" algn="just">
              <a:lnSpc>
                <a:spcPts val="2000"/>
              </a:lnSpc>
            </a:pPr>
            <a:r>
              <a:rPr lang="nl-BE" sz="1450" dirty="0">
                <a:solidFill>
                  <a:schemeClr val="tx2"/>
                </a:solidFill>
              </a:rPr>
              <a:t>-</a:t>
            </a:r>
            <a:r>
              <a:rPr lang="nl-BE" sz="1450" dirty="0"/>
              <a:t> Overgangsregeling is </a:t>
            </a:r>
            <a:r>
              <a:rPr lang="nl-BE" sz="1450" u="sng" dirty="0"/>
              <a:t>niet</a:t>
            </a:r>
            <a:r>
              <a:rPr lang="nl-BE" sz="1450" dirty="0"/>
              <a:t> van toepassing want arbeidsovereenkomst (voor onbepaalde tijd) heeft geen aanvang genomen vóór 1 januari 2014</a:t>
            </a:r>
          </a:p>
          <a:p>
            <a:pPr lvl="2" algn="just">
              <a:lnSpc>
                <a:spcPts val="2000"/>
              </a:lnSpc>
            </a:pPr>
            <a:r>
              <a:rPr lang="nl-BE" sz="1450" dirty="0">
                <a:solidFill>
                  <a:schemeClr val="tx2"/>
                </a:solidFill>
              </a:rPr>
              <a:t>-</a:t>
            </a:r>
            <a:r>
              <a:rPr lang="nl-BE" sz="1450" dirty="0"/>
              <a:t> ‘nieuwe’ opzeggingstermijnen (slide 7) MAAR rekening houdend met totale anciënniteit teruggaand tot initiële indiensttreding</a:t>
            </a:r>
          </a:p>
          <a:p>
            <a:pPr marL="352425" lvl="1" algn="just">
              <a:lnSpc>
                <a:spcPts val="2000"/>
              </a:lnSpc>
            </a:pPr>
            <a:r>
              <a:rPr lang="nl-BE" sz="1550" b="1" dirty="0">
                <a:sym typeface="Symbol"/>
              </a:rPr>
              <a:t>En wat bij nieuw statuut, nieuwe functie, nieuw loon, …? </a:t>
            </a:r>
            <a:r>
              <a:rPr lang="nl-BE" sz="1350" dirty="0">
                <a:sym typeface="Symbol"/>
              </a:rPr>
              <a:t>(“schuldvernieuwing”)</a:t>
            </a:r>
          </a:p>
          <a:p>
            <a:pPr lvl="2" algn="just">
              <a:lnSpc>
                <a:spcPts val="2200"/>
              </a:lnSpc>
            </a:pPr>
            <a:endParaRPr lang="nl-BE" sz="1450"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(3)</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r>
              <a:rPr lang="en-US" sz="2400" dirty="0" err="1"/>
              <a:t>Bijzondere</a:t>
            </a:r>
            <a:r>
              <a:rPr lang="en-US" sz="2400" dirty="0"/>
              <a:t> </a:t>
            </a:r>
            <a:r>
              <a:rPr lang="en-US" sz="2400" dirty="0" err="1"/>
              <a:t>gevallen</a:t>
            </a:r>
            <a:r>
              <a:rPr lang="en-US" sz="2400" dirty="0"/>
              <a:t/>
            </a:r>
            <a:br>
              <a:rPr lang="en-US" sz="2400" dirty="0"/>
            </a:br>
            <a:r>
              <a:rPr lang="en-US" sz="2400" dirty="0"/>
              <a:t>Is de </a:t>
            </a:r>
            <a:r>
              <a:rPr lang="en-US" sz="2400" dirty="0" err="1"/>
              <a:t>overgangsregeling</a:t>
            </a:r>
            <a:r>
              <a:rPr lang="en-US" sz="2400" dirty="0"/>
              <a:t> van </a:t>
            </a:r>
            <a:r>
              <a:rPr lang="en-US" sz="2400" dirty="0" err="1"/>
              <a:t>toepassing</a:t>
            </a:r>
            <a:r>
              <a:rPr lang="en-US" sz="2400" dirty="0"/>
              <a:t> of </a:t>
            </a:r>
            <a:r>
              <a:rPr lang="en-US" sz="2400" dirty="0" err="1"/>
              <a:t>niet</a:t>
            </a:r>
            <a:r>
              <a:rPr lang="en-US" sz="2400" dirty="0"/>
              <a:t>? </a:t>
            </a:r>
            <a:endParaRPr lang="nl-BE" sz="2400" dirty="0"/>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279" y="1946873"/>
            <a:ext cx="257024" cy="308429"/>
          </a:xfrm>
          <a:prstGeom prst="rect">
            <a:avLst/>
          </a:prstGeom>
        </p:spPr>
      </p:pic>
      <p:sp>
        <p:nvSpPr>
          <p:cNvPr id="2" name="Slide Number Placeholder 1">
            <a:extLst>
              <a:ext uri="{FF2B5EF4-FFF2-40B4-BE49-F238E27FC236}">
                <a16:creationId xmlns="" xmlns:a16="http://schemas.microsoft.com/office/drawing/2014/main" id="{084F703E-EDAD-4554-AE2C-9D1D226C39BD}"/>
              </a:ext>
            </a:extLst>
          </p:cNvPr>
          <p:cNvSpPr>
            <a:spLocks noGrp="1"/>
          </p:cNvSpPr>
          <p:nvPr>
            <p:ph type="sldNum" sz="quarter" idx="14"/>
          </p:nvPr>
        </p:nvSpPr>
        <p:spPr/>
        <p:txBody>
          <a:bodyPr/>
          <a:lstStyle/>
          <a:p>
            <a:fld id="{A03FAF12-7725-4B65-8689-067CA4F24F25}" type="slidenum">
              <a:rPr lang="nl-NL" smtClean="0"/>
              <a:pPr/>
              <a:t>26</a:t>
            </a:fld>
            <a:endParaRPr lang="nl-NL"/>
          </a:p>
        </p:txBody>
      </p:sp>
    </p:spTree>
    <p:extLst>
      <p:ext uri="{BB962C8B-B14F-4D97-AF65-F5344CB8AC3E}">
        <p14:creationId xmlns:p14="http://schemas.microsoft.com/office/powerpoint/2010/main" val="378797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3485" y="1679302"/>
            <a:ext cx="8297029" cy="4675557"/>
          </a:xfrm>
        </p:spPr>
        <p:txBody>
          <a:bodyPr>
            <a:noAutofit/>
          </a:bodyPr>
          <a:lstStyle/>
          <a:p>
            <a:pPr algn="just">
              <a:lnSpc>
                <a:spcPts val="2600"/>
              </a:lnSpc>
            </a:pPr>
            <a:r>
              <a:rPr lang="nl-BE" sz="1700" dirty="0">
                <a:solidFill>
                  <a:srgbClr val="FF0000"/>
                </a:solidFill>
              </a:rPr>
              <a:t>Scenario 3</a:t>
            </a:r>
            <a:r>
              <a:rPr lang="nl-BE" sz="1700" dirty="0"/>
              <a:t>: “</a:t>
            </a:r>
            <a:r>
              <a:rPr lang="nl-BE" sz="1700" i="1" dirty="0"/>
              <a:t>fictieve</a:t>
            </a:r>
            <a:r>
              <a:rPr lang="nl-BE" sz="1700" dirty="0"/>
              <a:t>” anciënniteit teruggaand tot vóór 1 januari 2014</a:t>
            </a:r>
            <a:endParaRPr lang="nl-BE" sz="1700" i="1" dirty="0"/>
          </a:p>
          <a:p>
            <a:pPr marL="285750" lvl="1" indent="-285750" algn="just">
              <a:lnSpc>
                <a:spcPts val="2000"/>
              </a:lnSpc>
              <a:buFont typeface="Arial" panose="020B0604020202020204" pitchFamily="34" charset="0"/>
              <a:buChar char="•"/>
            </a:pPr>
            <a:r>
              <a:rPr lang="nl-BE" sz="1450" dirty="0"/>
              <a:t>Werknemer treedt in dienst van </a:t>
            </a:r>
            <a:r>
              <a:rPr lang="nl-BE" sz="1450" i="1" dirty="0"/>
              <a:t>vennootschap A</a:t>
            </a:r>
            <a:r>
              <a:rPr lang="nl-BE" sz="1450" dirty="0"/>
              <a:t> na 1 januari 2014</a:t>
            </a:r>
          </a:p>
          <a:p>
            <a:pPr marL="285750" lvl="1" indent="-285750" algn="just">
              <a:lnSpc>
                <a:spcPts val="2000"/>
              </a:lnSpc>
              <a:buFont typeface="Arial" panose="020B0604020202020204" pitchFamily="34" charset="0"/>
              <a:buChar char="•"/>
            </a:pPr>
            <a:r>
              <a:rPr lang="nl-BE" sz="1450" dirty="0"/>
              <a:t>Maar </a:t>
            </a:r>
            <a:r>
              <a:rPr lang="nl-BE" sz="1450" dirty="0">
                <a:sym typeface="Symbol"/>
              </a:rPr>
              <a:t> “fictieve” anciënniteit teruggaand tot vóór 1 januari 2014</a:t>
            </a:r>
            <a:endParaRPr lang="nl-BE" sz="1450" i="1" dirty="0">
              <a:sym typeface="Symbol"/>
            </a:endParaRPr>
          </a:p>
          <a:p>
            <a:pPr lvl="2" algn="just">
              <a:lnSpc>
                <a:spcPts val="2000"/>
              </a:lnSpc>
            </a:pPr>
            <a:r>
              <a:rPr lang="nl-BE" sz="1450" dirty="0">
                <a:solidFill>
                  <a:schemeClr val="tx2"/>
                </a:solidFill>
                <a:sym typeface="Symbol"/>
              </a:rPr>
              <a:t>-</a:t>
            </a:r>
            <a:r>
              <a:rPr lang="nl-BE" sz="1450" dirty="0">
                <a:sym typeface="Symbol"/>
              </a:rPr>
              <a:t> conventionele anciënniteit overeengekomen in de arbeidsovereenkomst </a:t>
            </a:r>
            <a:endParaRPr lang="nl-BE" sz="1450" i="1" dirty="0">
              <a:sym typeface="Symbol"/>
            </a:endParaRPr>
          </a:p>
          <a:p>
            <a:pPr marL="533400" lvl="2" algn="just">
              <a:lnSpc>
                <a:spcPts val="1300"/>
              </a:lnSpc>
            </a:pPr>
            <a:r>
              <a:rPr lang="nl-BE" sz="1450" i="1" dirty="0">
                <a:sym typeface="Symbol"/>
              </a:rPr>
              <a:t>	</a:t>
            </a:r>
            <a:r>
              <a:rPr lang="nl-BE" sz="1450" dirty="0">
                <a:sym typeface="Symbol"/>
              </a:rPr>
              <a:t>of</a:t>
            </a:r>
          </a:p>
          <a:p>
            <a:pPr lvl="2" algn="just">
              <a:lnSpc>
                <a:spcPts val="2000"/>
              </a:lnSpc>
            </a:pPr>
            <a:r>
              <a:rPr lang="nl-BE" sz="1450" dirty="0">
                <a:solidFill>
                  <a:schemeClr val="tx2"/>
                </a:solidFill>
                <a:sym typeface="Symbol"/>
              </a:rPr>
              <a:t>-</a:t>
            </a:r>
            <a:r>
              <a:rPr lang="nl-BE" sz="1450" dirty="0">
                <a:sym typeface="Symbol"/>
              </a:rPr>
              <a:t> gelijkgestelde anciënniteit als uitzendkracht</a:t>
            </a:r>
            <a:endParaRPr lang="nl-BE" sz="1450" dirty="0"/>
          </a:p>
          <a:p>
            <a:pPr marL="285750" lvl="1" indent="-285750" algn="just">
              <a:lnSpc>
                <a:spcPts val="2000"/>
              </a:lnSpc>
              <a:buFont typeface="Arial" panose="020B0604020202020204" pitchFamily="34" charset="0"/>
              <a:buChar char="•"/>
            </a:pPr>
            <a:r>
              <a:rPr lang="nl-BE" sz="1450" i="1" dirty="0">
                <a:sym typeface="Symbol"/>
              </a:rPr>
              <a:t>Vennootschap A</a:t>
            </a:r>
            <a:r>
              <a:rPr lang="nl-BE" sz="1450" dirty="0">
                <a:sym typeface="Symbol"/>
              </a:rPr>
              <a:t> gaat over tot ontslag van de werknemer</a:t>
            </a:r>
          </a:p>
          <a:p>
            <a:pPr lvl="1" algn="just">
              <a:lnSpc>
                <a:spcPts val="800"/>
              </a:lnSpc>
            </a:pPr>
            <a:endParaRPr lang="nl-BE" sz="1450" dirty="0">
              <a:sym typeface="Symbol"/>
            </a:endParaRPr>
          </a:p>
          <a:p>
            <a:pPr marL="352425" lvl="1" algn="just">
              <a:lnSpc>
                <a:spcPts val="2000"/>
              </a:lnSpc>
            </a:pPr>
            <a:r>
              <a:rPr lang="nl-BE" sz="1550" b="1" dirty="0">
                <a:sym typeface="Symbol"/>
              </a:rPr>
              <a:t>Meerderheid van rechtspraak:</a:t>
            </a:r>
            <a:endParaRPr lang="nl-BE" sz="1300" dirty="0">
              <a:sym typeface="Symbol"/>
            </a:endParaRPr>
          </a:p>
          <a:p>
            <a:pPr lvl="2" algn="just">
              <a:lnSpc>
                <a:spcPts val="2000"/>
              </a:lnSpc>
            </a:pPr>
            <a:r>
              <a:rPr lang="nl-BE" sz="1450" dirty="0">
                <a:solidFill>
                  <a:schemeClr val="tx2"/>
                </a:solidFill>
              </a:rPr>
              <a:t>-</a:t>
            </a:r>
            <a:r>
              <a:rPr lang="nl-BE" sz="1450" dirty="0"/>
              <a:t> Overgangsregeling is </a:t>
            </a:r>
            <a:r>
              <a:rPr lang="nl-BE" sz="1450" u="sng" dirty="0"/>
              <a:t>niet</a:t>
            </a:r>
            <a:r>
              <a:rPr lang="nl-BE" sz="1450" dirty="0"/>
              <a:t> van toepassing want arbeidsovereenkomst heeft geen aanvang genomen vóór 1 januari 2014</a:t>
            </a:r>
          </a:p>
          <a:p>
            <a:pPr lvl="2" algn="just">
              <a:lnSpc>
                <a:spcPts val="2000"/>
              </a:lnSpc>
            </a:pPr>
            <a:r>
              <a:rPr lang="nl-BE" sz="1450" dirty="0">
                <a:solidFill>
                  <a:schemeClr val="tx2"/>
                </a:solidFill>
              </a:rPr>
              <a:t>-</a:t>
            </a:r>
            <a:r>
              <a:rPr lang="nl-BE" sz="1450" dirty="0"/>
              <a:t> ‘nieuwe’ opzeggingstermijnen (slide 7) MAAR rekening houdend met totale anciënniteit, incl. “</a:t>
            </a:r>
            <a:r>
              <a:rPr lang="nl-BE" sz="1450" i="1" dirty="0"/>
              <a:t>fictieve</a:t>
            </a:r>
            <a:r>
              <a:rPr lang="nl-BE" sz="1450" dirty="0"/>
              <a:t>” anciënniteit</a:t>
            </a:r>
            <a:endParaRPr lang="nl-BE" sz="1200" dirty="0">
              <a:sym typeface="Symbol"/>
            </a:endParaRPr>
          </a:p>
          <a:p>
            <a:pPr lvl="2" algn="just">
              <a:lnSpc>
                <a:spcPts val="2200"/>
              </a:lnSpc>
            </a:pPr>
            <a:endParaRPr lang="nl-BE" sz="1450"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(4)</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r>
              <a:rPr lang="en-US" sz="2400" dirty="0" err="1"/>
              <a:t>Bijzondere</a:t>
            </a:r>
            <a:r>
              <a:rPr lang="en-US" sz="2400" dirty="0"/>
              <a:t> </a:t>
            </a:r>
            <a:r>
              <a:rPr lang="en-US" sz="2400" dirty="0" err="1"/>
              <a:t>gevallen</a:t>
            </a:r>
            <a:r>
              <a:rPr lang="en-US" sz="2400" dirty="0"/>
              <a:t/>
            </a:r>
            <a:br>
              <a:rPr lang="en-US" sz="2400" dirty="0"/>
            </a:br>
            <a:r>
              <a:rPr lang="en-US" sz="2400" dirty="0"/>
              <a:t>Is de </a:t>
            </a:r>
            <a:r>
              <a:rPr lang="en-US" sz="2400" dirty="0" err="1"/>
              <a:t>overgangsregeling</a:t>
            </a:r>
            <a:r>
              <a:rPr lang="en-US" sz="2400" dirty="0"/>
              <a:t> van </a:t>
            </a:r>
            <a:r>
              <a:rPr lang="en-US" sz="2400" dirty="0" err="1"/>
              <a:t>toepassing</a:t>
            </a:r>
            <a:r>
              <a:rPr lang="en-US" sz="2400" dirty="0"/>
              <a:t> of </a:t>
            </a:r>
            <a:r>
              <a:rPr lang="en-US" sz="2400" dirty="0" err="1"/>
              <a:t>niet</a:t>
            </a:r>
            <a:r>
              <a:rPr lang="en-US" sz="2400" dirty="0"/>
              <a:t>? </a:t>
            </a:r>
            <a:endParaRPr lang="nl-BE" sz="2400" dirty="0"/>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67" y="1946873"/>
            <a:ext cx="257024" cy="308429"/>
          </a:xfrm>
          <a:prstGeom prst="rect">
            <a:avLst/>
          </a:prstGeom>
        </p:spPr>
      </p:pic>
      <p:sp>
        <p:nvSpPr>
          <p:cNvPr id="2" name="Slide Number Placeholder 1">
            <a:extLst>
              <a:ext uri="{FF2B5EF4-FFF2-40B4-BE49-F238E27FC236}">
                <a16:creationId xmlns="" xmlns:a16="http://schemas.microsoft.com/office/drawing/2014/main" id="{E5A2C15C-1F47-41AA-922A-CCA3AABC48D2}"/>
              </a:ext>
            </a:extLst>
          </p:cNvPr>
          <p:cNvSpPr>
            <a:spLocks noGrp="1"/>
          </p:cNvSpPr>
          <p:nvPr>
            <p:ph type="sldNum" sz="quarter" idx="14"/>
          </p:nvPr>
        </p:nvSpPr>
        <p:spPr/>
        <p:txBody>
          <a:bodyPr/>
          <a:lstStyle/>
          <a:p>
            <a:fld id="{A03FAF12-7725-4B65-8689-067CA4F24F25}" type="slidenum">
              <a:rPr lang="nl-NL" smtClean="0"/>
              <a:pPr/>
              <a:t>27</a:t>
            </a:fld>
            <a:endParaRPr lang="nl-NL"/>
          </a:p>
        </p:txBody>
      </p:sp>
    </p:spTree>
    <p:extLst>
      <p:ext uri="{BB962C8B-B14F-4D97-AF65-F5344CB8AC3E}">
        <p14:creationId xmlns:p14="http://schemas.microsoft.com/office/powerpoint/2010/main" val="3510578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3485" y="1679302"/>
            <a:ext cx="8297029" cy="4675557"/>
          </a:xfrm>
        </p:spPr>
        <p:txBody>
          <a:bodyPr>
            <a:noAutofit/>
          </a:bodyPr>
          <a:lstStyle/>
          <a:p>
            <a:pPr algn="just">
              <a:lnSpc>
                <a:spcPts val="2700"/>
              </a:lnSpc>
            </a:pPr>
            <a:r>
              <a:rPr lang="nl-BE" dirty="0"/>
              <a:t>Opzeggingsclausule overeengekomen vóór 1 januari 2014 (bediende &gt; 32.254 EUR bruto op 31 december 2013) </a:t>
            </a:r>
          </a:p>
          <a:p>
            <a:pPr algn="just">
              <a:lnSpc>
                <a:spcPts val="2700"/>
              </a:lnSpc>
            </a:pPr>
            <a:r>
              <a:rPr lang="nl-BE" dirty="0"/>
              <a:t>Wet (WES):</a:t>
            </a:r>
          </a:p>
          <a:p>
            <a:pPr marL="285750" lvl="1" indent="-285750" algn="just">
              <a:lnSpc>
                <a:spcPts val="2700"/>
              </a:lnSpc>
              <a:buFont typeface="Arial" panose="020B0604020202020204" pitchFamily="34" charset="0"/>
              <a:buChar char="•"/>
            </a:pPr>
            <a:r>
              <a:rPr lang="nl-BE" dirty="0"/>
              <a:t>Stap 1 WES</a:t>
            </a:r>
          </a:p>
          <a:p>
            <a:pPr lvl="2" algn="just">
              <a:lnSpc>
                <a:spcPts val="2700"/>
              </a:lnSpc>
            </a:pPr>
            <a:r>
              <a:rPr lang="nl-BE" sz="1400" i="1" dirty="0">
                <a:solidFill>
                  <a:schemeClr val="tx2"/>
                </a:solidFill>
              </a:rPr>
              <a:t>-</a:t>
            </a:r>
            <a:r>
              <a:rPr lang="nl-BE" sz="1400" i="1" dirty="0"/>
              <a:t> “Wettelijke, reglementaire en </a:t>
            </a:r>
            <a:r>
              <a:rPr lang="nl-BE" sz="1400" b="1" i="1" dirty="0"/>
              <a:t>conventionele</a:t>
            </a:r>
            <a:r>
              <a:rPr lang="nl-BE" sz="1400" i="1" dirty="0"/>
              <a:t> regels”</a:t>
            </a:r>
          </a:p>
          <a:p>
            <a:pPr marL="823899" lvl="2" indent="-285750" algn="just">
              <a:lnSpc>
                <a:spcPts val="2700"/>
              </a:lnSpc>
              <a:buFontTx/>
              <a:buChar char="-"/>
            </a:pPr>
            <a:r>
              <a:rPr lang="nl-BE" sz="1400" dirty="0"/>
              <a:t>MAAR: expliciete uitzondering bediende &gt; 32.254 EUR bruto op 31 december 2013</a:t>
            </a:r>
          </a:p>
          <a:p>
            <a:pPr lvl="2" algn="just">
              <a:lnSpc>
                <a:spcPts val="2700"/>
              </a:lnSpc>
            </a:pPr>
            <a:r>
              <a:rPr lang="nl-BE" sz="1400" i="1" dirty="0"/>
              <a:t>       - “In afwijking van het tweede lid”</a:t>
            </a:r>
          </a:p>
          <a:p>
            <a:pPr lvl="2" algn="just">
              <a:lnSpc>
                <a:spcPts val="2700"/>
              </a:lnSpc>
            </a:pPr>
            <a:r>
              <a:rPr lang="nl-BE" sz="1400" i="1" dirty="0"/>
              <a:t>       </a:t>
            </a:r>
            <a:r>
              <a:rPr lang="nl-BE" sz="1400" dirty="0"/>
              <a:t>- Eén maand per begonnen jaar anciënniteit bij opzegging door de werkgever, met een minimum van drie maanden</a:t>
            </a:r>
          </a:p>
          <a:p>
            <a:pPr marL="720725" lvl="3" algn="just">
              <a:lnSpc>
                <a:spcPts val="2700"/>
              </a:lnSpc>
            </a:pPr>
            <a:r>
              <a:rPr lang="nl-BE" sz="1400" dirty="0">
                <a:sym typeface="Symbol"/>
              </a:rPr>
              <a:t></a:t>
            </a:r>
            <a:r>
              <a:rPr lang="nl-BE" sz="1400" b="1" dirty="0">
                <a:sym typeface="Symbol"/>
              </a:rPr>
              <a:t> </a:t>
            </a:r>
            <a:r>
              <a:rPr lang="nl-BE" sz="1400" dirty="0">
                <a:sym typeface="Wingdings" panose="05000000000000000000" pitchFamily="2" charset="2"/>
              </a:rPr>
              <a:t>Wet is op zich duidelijk: opzeggingsclausule kan </a:t>
            </a:r>
            <a:r>
              <a:rPr lang="nl-BE" sz="1400" u="sng" dirty="0">
                <a:sym typeface="Wingdings" panose="05000000000000000000" pitchFamily="2" charset="2"/>
              </a:rPr>
              <a:t>niet</a:t>
            </a:r>
            <a:r>
              <a:rPr lang="nl-BE" sz="1400" dirty="0">
                <a:sym typeface="Wingdings" panose="05000000000000000000" pitchFamily="2" charset="2"/>
              </a:rPr>
              <a:t> worden toegepast</a:t>
            </a:r>
            <a:endParaRPr lang="nl-BE" sz="1400" dirty="0"/>
          </a:p>
          <a:p>
            <a:pPr lvl="3" algn="just">
              <a:lnSpc>
                <a:spcPts val="2700"/>
              </a:lnSpc>
              <a:buFont typeface="Wingdings"/>
              <a:buChar char="è"/>
            </a:pPr>
            <a:endParaRPr lang="nl-BE" b="1" dirty="0">
              <a:sym typeface="Wingdings" panose="05000000000000000000" pitchFamily="2" charset="2"/>
            </a:endParaRP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(5)</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nl-BE" sz="2400" dirty="0"/>
              <a:t>Kan een opzeggingsclausule worden toegepast in het kader van de overgangsregeling?</a:t>
            </a:r>
          </a:p>
        </p:txBody>
      </p:sp>
      <p:pic>
        <p:nvPicPr>
          <p:cNvPr id="6" name="Picture 5">
            <a:extLst>
              <a:ext uri="{FF2B5EF4-FFF2-40B4-BE49-F238E27FC236}">
                <a16:creationId xmlns="" xmlns:a16="http://schemas.microsoft.com/office/drawing/2014/main" id="{7473EA0D-4AD0-4B93-8200-6C52EC84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61" y="1829308"/>
            <a:ext cx="257024" cy="308429"/>
          </a:xfrm>
          <a:prstGeom prst="rect">
            <a:avLst/>
          </a:prstGeom>
        </p:spPr>
      </p:pic>
      <p:pic>
        <p:nvPicPr>
          <p:cNvPr id="7" name="Picture 6">
            <a:extLst>
              <a:ext uri="{FF2B5EF4-FFF2-40B4-BE49-F238E27FC236}">
                <a16:creationId xmlns="" xmlns:a16="http://schemas.microsoft.com/office/drawing/2014/main" id="{2024591D-FB6A-4B36-9152-558E0811E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58" y="2621788"/>
            <a:ext cx="257024" cy="308429"/>
          </a:xfrm>
          <a:prstGeom prst="rect">
            <a:avLst/>
          </a:prstGeom>
        </p:spPr>
      </p:pic>
      <p:sp>
        <p:nvSpPr>
          <p:cNvPr id="2" name="Slide Number Placeholder 1">
            <a:extLst>
              <a:ext uri="{FF2B5EF4-FFF2-40B4-BE49-F238E27FC236}">
                <a16:creationId xmlns="" xmlns:a16="http://schemas.microsoft.com/office/drawing/2014/main" id="{28FB5C8F-7B85-4777-A97E-3C6191860AFB}"/>
              </a:ext>
            </a:extLst>
          </p:cNvPr>
          <p:cNvSpPr>
            <a:spLocks noGrp="1"/>
          </p:cNvSpPr>
          <p:nvPr>
            <p:ph type="sldNum" sz="quarter" idx="14"/>
          </p:nvPr>
        </p:nvSpPr>
        <p:spPr/>
        <p:txBody>
          <a:bodyPr/>
          <a:lstStyle/>
          <a:p>
            <a:fld id="{A03FAF12-7725-4B65-8689-067CA4F24F25}" type="slidenum">
              <a:rPr lang="nl-NL" smtClean="0"/>
              <a:pPr/>
              <a:t>28</a:t>
            </a:fld>
            <a:endParaRPr lang="nl-NL"/>
          </a:p>
        </p:txBody>
      </p:sp>
    </p:spTree>
    <p:extLst>
      <p:ext uri="{BB962C8B-B14F-4D97-AF65-F5344CB8AC3E}">
        <p14:creationId xmlns:p14="http://schemas.microsoft.com/office/powerpoint/2010/main" val="241152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3485" y="1660433"/>
            <a:ext cx="8297029" cy="4675557"/>
          </a:xfrm>
        </p:spPr>
        <p:txBody>
          <a:bodyPr>
            <a:noAutofit/>
          </a:bodyPr>
          <a:lstStyle/>
          <a:p>
            <a:pPr marL="285750" lvl="1" indent="-285750" algn="just">
              <a:lnSpc>
                <a:spcPts val="2500"/>
              </a:lnSpc>
              <a:buFont typeface="Arial" panose="020B0604020202020204" pitchFamily="34" charset="0"/>
              <a:buChar char="•"/>
            </a:pPr>
            <a:r>
              <a:rPr lang="nl-BE" sz="1500" dirty="0"/>
              <a:t>Stap 2 WES</a:t>
            </a:r>
          </a:p>
          <a:p>
            <a:pPr marL="823899" lvl="2" indent="-285750" algn="just">
              <a:lnSpc>
                <a:spcPts val="2500"/>
              </a:lnSpc>
              <a:buFontTx/>
              <a:buChar char="-"/>
            </a:pPr>
            <a:r>
              <a:rPr lang="nl-BE" i="1" dirty="0"/>
              <a:t>“Wettelijke of reglementaire regels”</a:t>
            </a:r>
          </a:p>
          <a:p>
            <a:pPr lvl="2" algn="just">
              <a:lnSpc>
                <a:spcPts val="2500"/>
              </a:lnSpc>
            </a:pPr>
            <a:r>
              <a:rPr lang="nl-BE" i="1" dirty="0"/>
              <a:t>    - </a:t>
            </a:r>
            <a:r>
              <a:rPr lang="nl-BE" dirty="0"/>
              <a:t>Geen verwijzing naar conventionele regels</a:t>
            </a:r>
          </a:p>
          <a:p>
            <a:pPr marL="1006475" lvl="3" indent="-285750" algn="just">
              <a:lnSpc>
                <a:spcPts val="2500"/>
              </a:lnSpc>
              <a:buFont typeface="Symbol" panose="05050102010706020507" pitchFamily="18" charset="2"/>
              <a:buChar char="®"/>
            </a:pPr>
            <a:r>
              <a:rPr lang="nl-BE" dirty="0">
                <a:sym typeface="Wingdings" panose="05000000000000000000" pitchFamily="2" charset="2"/>
              </a:rPr>
              <a:t>Wet is op zich duidelijk: opzeggingsclausule kan </a:t>
            </a:r>
            <a:r>
              <a:rPr lang="nl-BE" u="sng" dirty="0">
                <a:sym typeface="Wingdings" panose="05000000000000000000" pitchFamily="2" charset="2"/>
              </a:rPr>
              <a:t>niet</a:t>
            </a:r>
            <a:r>
              <a:rPr lang="nl-BE" dirty="0">
                <a:sym typeface="Wingdings" panose="05000000000000000000" pitchFamily="2" charset="2"/>
              </a:rPr>
              <a:t> worden toegepast</a:t>
            </a:r>
          </a:p>
          <a:p>
            <a:pPr marL="720725" lvl="3" algn="just">
              <a:lnSpc>
                <a:spcPts val="2500"/>
              </a:lnSpc>
            </a:pPr>
            <a:endParaRPr lang="nl-BE" dirty="0"/>
          </a:p>
          <a:p>
            <a:pPr algn="just">
              <a:lnSpc>
                <a:spcPts val="2500"/>
              </a:lnSpc>
            </a:pPr>
            <a:r>
              <a:rPr lang="nl-BE" b="0" dirty="0"/>
              <a:t>   Parlementaire voorbereiding WES:</a:t>
            </a:r>
          </a:p>
          <a:p>
            <a:pPr marL="285750" lvl="1" indent="-285750" algn="just">
              <a:lnSpc>
                <a:spcPts val="2500"/>
              </a:lnSpc>
              <a:buFont typeface="Arial" panose="020B0604020202020204" pitchFamily="34" charset="0"/>
              <a:buChar char="•"/>
            </a:pPr>
            <a:r>
              <a:rPr lang="nl-BE" dirty="0"/>
              <a:t>Advies Raad van State</a:t>
            </a:r>
          </a:p>
          <a:p>
            <a:pPr marL="285750" lvl="1" indent="-285750" algn="just">
              <a:lnSpc>
                <a:spcPts val="2500"/>
              </a:lnSpc>
              <a:buFont typeface="Arial" panose="020B0604020202020204" pitchFamily="34" charset="0"/>
              <a:buChar char="•"/>
            </a:pPr>
            <a:r>
              <a:rPr lang="nl-BE" dirty="0"/>
              <a:t>Reactie wetgever: </a:t>
            </a:r>
          </a:p>
          <a:p>
            <a:pPr lvl="2" algn="just">
              <a:lnSpc>
                <a:spcPts val="2500"/>
              </a:lnSpc>
            </a:pPr>
            <a:r>
              <a:rPr lang="nl-BE" sz="1400" dirty="0"/>
              <a:t>- Opzeggingsclausule moet toch toegepast worden voor STAP 1, ongeacht of de in de opzeggingsclausule bepaalde opzeggingstermijn gunstiger of minder gunstig is dan de wet.</a:t>
            </a:r>
          </a:p>
          <a:p>
            <a:pPr algn="just">
              <a:lnSpc>
                <a:spcPts val="2500"/>
              </a:lnSpc>
            </a:pPr>
            <a:r>
              <a:rPr lang="nl-BE" dirty="0"/>
              <a:t>Tegenstrijdigheid: wet </a:t>
            </a:r>
            <a:r>
              <a:rPr lang="nl-BE" dirty="0">
                <a:sym typeface="Symbol"/>
              </a:rPr>
              <a:t></a:t>
            </a:r>
            <a:r>
              <a:rPr lang="nl-BE" dirty="0">
                <a:sym typeface="Wingdings" panose="05000000000000000000" pitchFamily="2" charset="2"/>
              </a:rPr>
              <a:t> parlementaire voorbereiding</a:t>
            </a:r>
            <a:endParaRPr lang="nl-BE" dirty="0"/>
          </a:p>
          <a:p>
            <a:pPr algn="just">
              <a:lnSpc>
                <a:spcPts val="2500"/>
              </a:lnSpc>
            </a:pPr>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(6)</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nl-BE" sz="2400" dirty="0"/>
              <a:t>Kan een opzeggingsclausule worden toegepast in het kader van de overgangsregeling?</a:t>
            </a:r>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82" y="3689782"/>
            <a:ext cx="257024" cy="308429"/>
          </a:xfrm>
          <a:prstGeom prst="rect">
            <a:avLst/>
          </a:prstGeom>
        </p:spPr>
      </p:pic>
      <p:sp>
        <p:nvSpPr>
          <p:cNvPr id="2" name="Slide Number Placeholder 1">
            <a:extLst>
              <a:ext uri="{FF2B5EF4-FFF2-40B4-BE49-F238E27FC236}">
                <a16:creationId xmlns="" xmlns:a16="http://schemas.microsoft.com/office/drawing/2014/main" id="{F01FE349-8E73-4760-B498-81320C135111}"/>
              </a:ext>
            </a:extLst>
          </p:cNvPr>
          <p:cNvSpPr>
            <a:spLocks noGrp="1"/>
          </p:cNvSpPr>
          <p:nvPr>
            <p:ph type="sldNum" sz="quarter" idx="14"/>
          </p:nvPr>
        </p:nvSpPr>
        <p:spPr/>
        <p:txBody>
          <a:bodyPr/>
          <a:lstStyle/>
          <a:p>
            <a:fld id="{A03FAF12-7725-4B65-8689-067CA4F24F25}" type="slidenum">
              <a:rPr lang="nl-NL" smtClean="0"/>
              <a:pPr/>
              <a:t>29</a:t>
            </a:fld>
            <a:endParaRPr lang="nl-NL"/>
          </a:p>
        </p:txBody>
      </p:sp>
    </p:spTree>
    <p:extLst>
      <p:ext uri="{BB962C8B-B14F-4D97-AF65-F5344CB8AC3E}">
        <p14:creationId xmlns:p14="http://schemas.microsoft.com/office/powerpoint/2010/main" val="2115774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7245C15-A07D-4DFB-8D93-76C61BC6A0CD}"/>
              </a:ext>
            </a:extLst>
          </p:cNvPr>
          <p:cNvSpPr>
            <a:spLocks noGrp="1"/>
          </p:cNvSpPr>
          <p:nvPr>
            <p:ph type="title"/>
          </p:nvPr>
        </p:nvSpPr>
        <p:spPr>
          <a:xfrm>
            <a:off x="1147354" y="754436"/>
            <a:ext cx="7787640" cy="787913"/>
          </a:xfrm>
        </p:spPr>
        <p:txBody>
          <a:bodyPr>
            <a:normAutofit/>
          </a:bodyPr>
          <a:lstStyle/>
          <a:p>
            <a:r>
              <a:rPr lang="en-US" sz="2400" dirty="0">
                <a:solidFill>
                  <a:schemeClr val="tx1"/>
                </a:solidFill>
              </a:rPr>
              <a:t>1. Wat </a:t>
            </a:r>
            <a:r>
              <a:rPr lang="en-US" sz="2400" dirty="0" err="1">
                <a:solidFill>
                  <a:schemeClr val="tx1"/>
                </a:solidFill>
              </a:rPr>
              <a:t>zijn</a:t>
            </a:r>
            <a:r>
              <a:rPr lang="en-US" sz="2400" dirty="0">
                <a:solidFill>
                  <a:schemeClr val="tx1"/>
                </a:solidFill>
              </a:rPr>
              <a:t> de </a:t>
            </a:r>
            <a:r>
              <a:rPr lang="en-US" sz="2400" dirty="0" err="1">
                <a:solidFill>
                  <a:schemeClr val="tx1"/>
                </a:solidFill>
              </a:rPr>
              <a:t>ontslagregels</a:t>
            </a:r>
            <a:r>
              <a:rPr lang="en-US" sz="2400" dirty="0">
                <a:solidFill>
                  <a:schemeClr val="tx1"/>
                </a:solidFill>
              </a:rPr>
              <a:t> die op 1 </a:t>
            </a:r>
            <a:r>
              <a:rPr lang="en-US" sz="2400" dirty="0" err="1">
                <a:solidFill>
                  <a:schemeClr val="tx1"/>
                </a:solidFill>
              </a:rPr>
              <a:t>januari</a:t>
            </a:r>
            <a:r>
              <a:rPr lang="en-US" sz="2400" dirty="0">
                <a:solidFill>
                  <a:schemeClr val="tx1"/>
                </a:solidFill>
              </a:rPr>
              <a:t> 2014 van </a:t>
            </a:r>
            <a:r>
              <a:rPr lang="en-US" sz="2400" dirty="0" err="1">
                <a:solidFill>
                  <a:schemeClr val="tx1"/>
                </a:solidFill>
              </a:rPr>
              <a:t>toepassing</a:t>
            </a:r>
            <a:r>
              <a:rPr lang="en-US" sz="2400" dirty="0">
                <a:solidFill>
                  <a:schemeClr val="tx1"/>
                </a:solidFill>
              </a:rPr>
              <a:t> </a:t>
            </a:r>
            <a:r>
              <a:rPr lang="en-US" sz="2400" dirty="0" err="1">
                <a:solidFill>
                  <a:schemeClr val="tx1"/>
                </a:solidFill>
              </a:rPr>
              <a:t>zijn</a:t>
            </a:r>
            <a:r>
              <a:rPr lang="en-US" sz="2400" dirty="0">
                <a:solidFill>
                  <a:schemeClr val="tx1"/>
                </a:solidFill>
              </a:rPr>
              <a:t> </a:t>
            </a:r>
            <a:r>
              <a:rPr lang="en-US" sz="2400" dirty="0" err="1">
                <a:solidFill>
                  <a:schemeClr val="tx1"/>
                </a:solidFill>
              </a:rPr>
              <a:t>geworden</a:t>
            </a:r>
            <a:r>
              <a:rPr lang="en-US" sz="2400" dirty="0">
                <a:solidFill>
                  <a:schemeClr val="tx1"/>
                </a:solidFill>
              </a:rPr>
              <a:t>? </a:t>
            </a:r>
            <a:endParaRPr lang="nl-BE" sz="2400" dirty="0"/>
          </a:p>
        </p:txBody>
      </p:sp>
      <p:pic>
        <p:nvPicPr>
          <p:cNvPr id="5" name="Picture Placeholder 5" descr="A picture containing arrow&#10;&#10;Description automatically generated">
            <a:extLst>
              <a:ext uri="{FF2B5EF4-FFF2-40B4-BE49-F238E27FC236}">
                <a16:creationId xmlns="" xmlns:a16="http://schemas.microsoft.com/office/drawing/2014/main" id="{F279BE68-6030-4812-B6AB-35F585372E8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514815" y="2456750"/>
            <a:ext cx="8124983" cy="3784601"/>
          </a:xfrm>
        </p:spPr>
      </p:pic>
      <p:pic>
        <p:nvPicPr>
          <p:cNvPr id="6" name="Picture 5">
            <a:extLst>
              <a:ext uri="{FF2B5EF4-FFF2-40B4-BE49-F238E27FC236}">
                <a16:creationId xmlns="" xmlns:a16="http://schemas.microsoft.com/office/drawing/2014/main" id="{46DC93D9-53AD-44D5-8044-97B3C0E73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68" y="754436"/>
            <a:ext cx="762000" cy="914401"/>
          </a:xfrm>
          <a:prstGeom prst="rect">
            <a:avLst/>
          </a:prstGeom>
        </p:spPr>
      </p:pic>
      <p:sp>
        <p:nvSpPr>
          <p:cNvPr id="2" name="Slide Number Placeholder 1">
            <a:extLst>
              <a:ext uri="{FF2B5EF4-FFF2-40B4-BE49-F238E27FC236}">
                <a16:creationId xmlns="" xmlns:a16="http://schemas.microsoft.com/office/drawing/2014/main" id="{E31BCC34-3805-4328-8718-E77158EAC73F}"/>
              </a:ext>
            </a:extLst>
          </p:cNvPr>
          <p:cNvSpPr>
            <a:spLocks noGrp="1"/>
          </p:cNvSpPr>
          <p:nvPr>
            <p:ph type="sldNum" sz="quarter" idx="12"/>
          </p:nvPr>
        </p:nvSpPr>
        <p:spPr/>
        <p:txBody>
          <a:bodyPr/>
          <a:lstStyle/>
          <a:p>
            <a:fld id="{A03FAF12-7725-4B65-8689-067CA4F24F25}" type="slidenum">
              <a:rPr lang="nl-NL" smtClean="0"/>
              <a:pPr/>
              <a:t>3</a:t>
            </a:fld>
            <a:endParaRPr lang="nl-NL"/>
          </a:p>
        </p:txBody>
      </p:sp>
    </p:spTree>
    <p:extLst>
      <p:ext uri="{BB962C8B-B14F-4D97-AF65-F5344CB8AC3E}">
        <p14:creationId xmlns:p14="http://schemas.microsoft.com/office/powerpoint/2010/main" val="149675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3485" y="1660433"/>
            <a:ext cx="8297029" cy="4675557"/>
          </a:xfrm>
        </p:spPr>
        <p:txBody>
          <a:bodyPr>
            <a:noAutofit/>
          </a:bodyPr>
          <a:lstStyle/>
          <a:p>
            <a:pPr algn="just">
              <a:lnSpc>
                <a:spcPts val="2700"/>
              </a:lnSpc>
            </a:pPr>
            <a:endParaRPr lang="nl-BE" dirty="0"/>
          </a:p>
          <a:p>
            <a:pPr algn="just">
              <a:lnSpc>
                <a:spcPts val="2700"/>
              </a:lnSpc>
            </a:pPr>
            <a:r>
              <a:rPr lang="nl-BE" dirty="0"/>
              <a:t>   Opties:</a:t>
            </a:r>
          </a:p>
          <a:p>
            <a:pPr marL="285750" lvl="1" indent="-285750" algn="just">
              <a:lnSpc>
                <a:spcPts val="2700"/>
              </a:lnSpc>
              <a:buFont typeface="Arial" panose="020B0604020202020204" pitchFamily="34" charset="0"/>
              <a:buChar char="•"/>
            </a:pPr>
            <a:r>
              <a:rPr lang="nl-BE" dirty="0"/>
              <a:t>Opzeggingsclausule alleen toepassen voor stap 1</a:t>
            </a:r>
          </a:p>
          <a:p>
            <a:pPr marL="285750" lvl="1" indent="-285750" algn="just">
              <a:lnSpc>
                <a:spcPts val="2700"/>
              </a:lnSpc>
              <a:buFont typeface="Arial" panose="020B0604020202020204" pitchFamily="34" charset="0"/>
              <a:buChar char="•"/>
            </a:pPr>
            <a:r>
              <a:rPr lang="nl-BE" dirty="0"/>
              <a:t>Opzeggingsclausule toepassen op het geheel</a:t>
            </a:r>
          </a:p>
          <a:p>
            <a:pPr marL="285750" lvl="1" indent="-285750" algn="just">
              <a:lnSpc>
                <a:spcPts val="2700"/>
              </a:lnSpc>
              <a:buFont typeface="Arial" panose="020B0604020202020204" pitchFamily="34" charset="0"/>
              <a:buChar char="•"/>
            </a:pPr>
            <a:r>
              <a:rPr lang="nl-BE" dirty="0"/>
              <a:t>Opzeggingsclausule toepassen voor stap 1 en voor stap 2</a:t>
            </a:r>
          </a:p>
          <a:p>
            <a:pPr marL="285750" lvl="1" indent="-285750" algn="just">
              <a:lnSpc>
                <a:spcPts val="2700"/>
              </a:lnSpc>
              <a:buFont typeface="Arial" panose="020B0604020202020204" pitchFamily="34" charset="0"/>
              <a:buChar char="•"/>
            </a:pPr>
            <a:r>
              <a:rPr lang="nl-BE" dirty="0"/>
              <a:t>Opzeggingsclausule niet toepassen</a:t>
            </a:r>
          </a:p>
          <a:p>
            <a:pPr algn="just">
              <a:lnSpc>
                <a:spcPts val="2700"/>
              </a:lnSpc>
            </a:pPr>
            <a:endParaRPr lang="nl-BE" dirty="0"/>
          </a:p>
          <a:p>
            <a:pPr algn="just">
              <a:lnSpc>
                <a:spcPts val="2700"/>
              </a:lnSpc>
            </a:pPr>
            <a:r>
              <a:rPr lang="nl-BE" dirty="0"/>
              <a:t>   Rechtspraak</a:t>
            </a:r>
          </a:p>
          <a:p>
            <a:pPr marL="285750" lvl="1" indent="-285750" algn="just">
              <a:lnSpc>
                <a:spcPts val="2700"/>
              </a:lnSpc>
              <a:buFont typeface="Arial" panose="020B0604020202020204" pitchFamily="34" charset="0"/>
              <a:buChar char="•"/>
            </a:pPr>
            <a:r>
              <a:rPr lang="nl-BE" dirty="0"/>
              <a:t>Niet eenduidig: rechtspraak ging alle richtingen uit</a:t>
            </a:r>
          </a:p>
          <a:p>
            <a:pPr marL="285750" lvl="1" indent="-285750" algn="just">
              <a:lnSpc>
                <a:spcPts val="2700"/>
              </a:lnSpc>
              <a:buFont typeface="Arial" panose="020B0604020202020204" pitchFamily="34" charset="0"/>
              <a:buChar char="•"/>
            </a:pPr>
            <a:r>
              <a:rPr lang="nl-BE" dirty="0"/>
              <a:t>Vatbaar voor kritiek</a:t>
            </a:r>
          </a:p>
          <a:p>
            <a:pPr lvl="1" algn="just">
              <a:lnSpc>
                <a:spcPts val="2700"/>
              </a:lnSpc>
            </a:pPr>
            <a:endParaRPr lang="nl-BE" dirty="0"/>
          </a:p>
          <a:p>
            <a:pPr marL="352425" lvl="1" algn="just">
              <a:lnSpc>
                <a:spcPts val="2700"/>
              </a:lnSpc>
            </a:pPr>
            <a:endParaRPr lang="nl-BE" dirty="0"/>
          </a:p>
          <a:p>
            <a:pPr algn="just">
              <a:lnSpc>
                <a:spcPts val="2700"/>
              </a:lnSpc>
            </a:pPr>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(7)</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nl-BE" sz="2400" dirty="0"/>
              <a:t>Kan een opzeggingsclausule worden toegepast in het kader van de overgangsregeling?</a:t>
            </a:r>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710" y="1782604"/>
            <a:ext cx="257024" cy="308429"/>
          </a:xfrm>
          <a:prstGeom prst="rect">
            <a:avLst/>
          </a:prstGeom>
        </p:spPr>
      </p:pic>
      <p:pic>
        <p:nvPicPr>
          <p:cNvPr id="6" name="Picture 5">
            <a:extLst>
              <a:ext uri="{FF2B5EF4-FFF2-40B4-BE49-F238E27FC236}">
                <a16:creationId xmlns="" xmlns:a16="http://schemas.microsoft.com/office/drawing/2014/main" id="{101A3979-FD27-4430-9209-1086BEE04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64" y="4260192"/>
            <a:ext cx="257024" cy="308429"/>
          </a:xfrm>
          <a:prstGeom prst="rect">
            <a:avLst/>
          </a:prstGeom>
        </p:spPr>
      </p:pic>
      <p:sp>
        <p:nvSpPr>
          <p:cNvPr id="2" name="Slide Number Placeholder 1">
            <a:extLst>
              <a:ext uri="{FF2B5EF4-FFF2-40B4-BE49-F238E27FC236}">
                <a16:creationId xmlns="" xmlns:a16="http://schemas.microsoft.com/office/drawing/2014/main" id="{64266AD8-C46C-43C0-90C7-ADDF073B7501}"/>
              </a:ext>
            </a:extLst>
          </p:cNvPr>
          <p:cNvSpPr>
            <a:spLocks noGrp="1"/>
          </p:cNvSpPr>
          <p:nvPr>
            <p:ph type="sldNum" sz="quarter" idx="14"/>
          </p:nvPr>
        </p:nvSpPr>
        <p:spPr/>
        <p:txBody>
          <a:bodyPr/>
          <a:lstStyle/>
          <a:p>
            <a:fld id="{A03FAF12-7725-4B65-8689-067CA4F24F25}" type="slidenum">
              <a:rPr lang="nl-NL" smtClean="0"/>
              <a:pPr/>
              <a:t>30</a:t>
            </a:fld>
            <a:endParaRPr lang="nl-NL"/>
          </a:p>
        </p:txBody>
      </p:sp>
    </p:spTree>
    <p:extLst>
      <p:ext uri="{BB962C8B-B14F-4D97-AF65-F5344CB8AC3E}">
        <p14:creationId xmlns:p14="http://schemas.microsoft.com/office/powerpoint/2010/main" val="156370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3485" y="1660433"/>
            <a:ext cx="8297029" cy="4675557"/>
          </a:xfrm>
        </p:spPr>
        <p:txBody>
          <a:bodyPr>
            <a:noAutofit/>
          </a:bodyPr>
          <a:lstStyle/>
          <a:p>
            <a:pPr algn="just">
              <a:lnSpc>
                <a:spcPts val="2000"/>
              </a:lnSpc>
            </a:pPr>
            <a:r>
              <a:rPr lang="nl-BE" dirty="0"/>
              <a:t>Arresten Grondwettelijk Hof 18 oktober 2018 en 6 juni 2019</a:t>
            </a:r>
          </a:p>
          <a:p>
            <a:pPr algn="just">
              <a:lnSpc>
                <a:spcPts val="2000"/>
              </a:lnSpc>
            </a:pPr>
            <a:endParaRPr lang="nl-BE" dirty="0"/>
          </a:p>
          <a:p>
            <a:pPr marL="285750" lvl="1" indent="-285750" algn="just">
              <a:lnSpc>
                <a:spcPts val="2000"/>
              </a:lnSpc>
              <a:buFont typeface="Arial" panose="020B0604020202020204" pitchFamily="34" charset="0"/>
              <a:buChar char="•"/>
            </a:pPr>
            <a:r>
              <a:rPr lang="nl-BE" dirty="0"/>
              <a:t>Twee verschillende zaken maar met vergelijkbare feiten</a:t>
            </a:r>
          </a:p>
          <a:p>
            <a:pPr lvl="2" algn="just">
              <a:lnSpc>
                <a:spcPts val="2000"/>
              </a:lnSpc>
            </a:pPr>
            <a:r>
              <a:rPr lang="nl-BE" sz="1400" dirty="0">
                <a:solidFill>
                  <a:schemeClr val="tx2"/>
                </a:solidFill>
              </a:rPr>
              <a:t>-</a:t>
            </a:r>
            <a:r>
              <a:rPr lang="nl-BE" sz="1400" dirty="0"/>
              <a:t> Arbeidsovereenkomst van start gegaan vóór 1 januari 2014</a:t>
            </a:r>
          </a:p>
          <a:p>
            <a:pPr lvl="2" algn="just">
              <a:lnSpc>
                <a:spcPts val="2000"/>
              </a:lnSpc>
            </a:pPr>
            <a:r>
              <a:rPr lang="nl-BE" sz="1400" dirty="0">
                <a:solidFill>
                  <a:schemeClr val="tx2"/>
                </a:solidFill>
              </a:rPr>
              <a:t>-</a:t>
            </a:r>
            <a:r>
              <a:rPr lang="nl-BE" sz="1400" dirty="0"/>
              <a:t> Opzeggingsclausule (sterk) in het voordeel van de werknemer </a:t>
            </a:r>
            <a:r>
              <a:rPr lang="nl-BE" sz="1150" dirty="0"/>
              <a:t>(in vergelijking met de wet)</a:t>
            </a:r>
          </a:p>
          <a:p>
            <a:pPr marL="533400" lvl="2" algn="just">
              <a:lnSpc>
                <a:spcPts val="2000"/>
              </a:lnSpc>
            </a:pPr>
            <a:endParaRPr lang="nl-BE" sz="1150" dirty="0"/>
          </a:p>
          <a:p>
            <a:pPr marL="285750" lvl="1" indent="-285750" algn="just">
              <a:lnSpc>
                <a:spcPts val="2000"/>
              </a:lnSpc>
              <a:buFont typeface="Arial" panose="020B0604020202020204" pitchFamily="34" charset="0"/>
              <a:buChar char="•"/>
            </a:pPr>
            <a:r>
              <a:rPr lang="nl-BE" dirty="0"/>
              <a:t>Moet opzeggingsclausule toegepast worden voor ‘stap 1’?</a:t>
            </a:r>
          </a:p>
          <a:p>
            <a:pPr lvl="2" algn="just">
              <a:lnSpc>
                <a:spcPts val="2000"/>
              </a:lnSpc>
            </a:pPr>
            <a:r>
              <a:rPr lang="nl-BE" sz="1400" dirty="0">
                <a:solidFill>
                  <a:schemeClr val="tx2"/>
                </a:solidFill>
              </a:rPr>
              <a:t>-</a:t>
            </a:r>
            <a:r>
              <a:rPr lang="nl-BE" sz="1400" dirty="0"/>
              <a:t> Geen discussie m.b.t. ‘stap 2’: ‘nieuwe’ opzeggingstermijnen voor ‘stap 2’…</a:t>
            </a:r>
          </a:p>
          <a:p>
            <a:pPr lvl="2" algn="just">
              <a:lnSpc>
                <a:spcPts val="2000"/>
              </a:lnSpc>
            </a:pPr>
            <a:r>
              <a:rPr lang="nl-BE" sz="1400" dirty="0">
                <a:solidFill>
                  <a:schemeClr val="tx2"/>
                </a:solidFill>
              </a:rPr>
              <a:t>-</a:t>
            </a:r>
            <a:r>
              <a:rPr lang="nl-BE" sz="1400" dirty="0"/>
              <a:t> ‘Stap 1’</a:t>
            </a:r>
          </a:p>
          <a:p>
            <a:pPr lvl="3" algn="just">
              <a:lnSpc>
                <a:spcPts val="2000"/>
              </a:lnSpc>
              <a:buFont typeface="Symbol" panose="05050102010706020507" pitchFamily="18" charset="2"/>
              <a:buChar char="®"/>
            </a:pPr>
            <a:r>
              <a:rPr lang="nl-BE" sz="1400" dirty="0">
                <a:sym typeface="Wingdings" panose="05000000000000000000" pitchFamily="2" charset="2"/>
              </a:rPr>
              <a:t>werknemer: toepassing van de opzeggingsclausule</a:t>
            </a:r>
          </a:p>
          <a:p>
            <a:pPr lvl="3" algn="just">
              <a:lnSpc>
                <a:spcPts val="2000"/>
              </a:lnSpc>
              <a:buFont typeface="Symbol" panose="05050102010706020507" pitchFamily="18" charset="2"/>
              <a:buChar char="®"/>
            </a:pPr>
            <a:r>
              <a:rPr lang="nl-BE" sz="1400" dirty="0">
                <a:sym typeface="Wingdings" panose="05000000000000000000" pitchFamily="2" charset="2"/>
              </a:rPr>
              <a:t>werkgever: 	opzeggingsclausule kan niet toegepast worden</a:t>
            </a:r>
          </a:p>
          <a:p>
            <a:pPr marL="1828800" lvl="4" algn="just">
              <a:lnSpc>
                <a:spcPts val="2000"/>
              </a:lnSpc>
            </a:pPr>
            <a:r>
              <a:rPr lang="nl-BE" sz="1400" dirty="0">
                <a:solidFill>
                  <a:srgbClr val="4A4A49"/>
                </a:solidFill>
                <a:sym typeface="Symbol"/>
              </a:rPr>
              <a:t> </a:t>
            </a:r>
            <a:r>
              <a:rPr lang="nl-BE" sz="1400" dirty="0">
                <a:solidFill>
                  <a:srgbClr val="4A4A49"/>
                </a:solidFill>
                <a:sym typeface="Wingdings" panose="05000000000000000000" pitchFamily="2" charset="2"/>
              </a:rPr>
              <a:t>één maand per begonnen jaar anciënniteit </a:t>
            </a:r>
            <a:r>
              <a:rPr lang="nl-BE" sz="1300" dirty="0">
                <a:solidFill>
                  <a:srgbClr val="4A4A49"/>
                </a:solidFill>
                <a:sym typeface="Wingdings" panose="05000000000000000000" pitchFamily="2" charset="2"/>
              </a:rPr>
              <a:t>(met minimum van 3 maanden)</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(8)</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nl-BE" sz="2400" dirty="0"/>
              <a:t>Kan een opzeggingsclausule worden toegepast in het kader van de overgangsregeling?</a:t>
            </a:r>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92" y="1946873"/>
            <a:ext cx="257024" cy="308429"/>
          </a:xfrm>
          <a:prstGeom prst="rect">
            <a:avLst/>
          </a:prstGeom>
        </p:spPr>
      </p:pic>
      <p:sp>
        <p:nvSpPr>
          <p:cNvPr id="2" name="Slide Number Placeholder 1">
            <a:extLst>
              <a:ext uri="{FF2B5EF4-FFF2-40B4-BE49-F238E27FC236}">
                <a16:creationId xmlns="" xmlns:a16="http://schemas.microsoft.com/office/drawing/2014/main" id="{30355A7D-A48E-4742-ACB0-0690DB136FEF}"/>
              </a:ext>
            </a:extLst>
          </p:cNvPr>
          <p:cNvSpPr>
            <a:spLocks noGrp="1"/>
          </p:cNvSpPr>
          <p:nvPr>
            <p:ph type="sldNum" sz="quarter" idx="14"/>
          </p:nvPr>
        </p:nvSpPr>
        <p:spPr/>
        <p:txBody>
          <a:bodyPr/>
          <a:lstStyle/>
          <a:p>
            <a:fld id="{A03FAF12-7725-4B65-8689-067CA4F24F25}" type="slidenum">
              <a:rPr lang="nl-NL" smtClean="0"/>
              <a:pPr/>
              <a:t>31</a:t>
            </a:fld>
            <a:endParaRPr lang="nl-NL"/>
          </a:p>
        </p:txBody>
      </p:sp>
    </p:spTree>
    <p:extLst>
      <p:ext uri="{BB962C8B-B14F-4D97-AF65-F5344CB8AC3E}">
        <p14:creationId xmlns:p14="http://schemas.microsoft.com/office/powerpoint/2010/main" val="1018224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23485" y="1660433"/>
            <a:ext cx="8297029" cy="4675557"/>
          </a:xfrm>
        </p:spPr>
        <p:txBody>
          <a:bodyPr>
            <a:noAutofit/>
          </a:bodyPr>
          <a:lstStyle/>
          <a:p>
            <a:pPr algn="just">
              <a:lnSpc>
                <a:spcPts val="2000"/>
              </a:lnSpc>
            </a:pPr>
            <a:r>
              <a:rPr lang="nl-BE" dirty="0"/>
              <a:t>Arresten Grondwettelijk Hof 18 oktober 2018 en 6 juni 2019</a:t>
            </a:r>
          </a:p>
          <a:p>
            <a:pPr algn="just">
              <a:lnSpc>
                <a:spcPts val="2000"/>
              </a:lnSpc>
            </a:pPr>
            <a:endParaRPr lang="nl-BE" dirty="0"/>
          </a:p>
          <a:p>
            <a:pPr marL="285750" lvl="1" indent="-285750" algn="just">
              <a:lnSpc>
                <a:spcPts val="2000"/>
              </a:lnSpc>
              <a:buFont typeface="Arial" panose="020B0604020202020204" pitchFamily="34" charset="0"/>
              <a:buChar char="•"/>
            </a:pPr>
            <a:r>
              <a:rPr lang="nl-BE" dirty="0"/>
              <a:t>Grondwettelijk Hof oordeelt enkel over ‘stap 1’:</a:t>
            </a:r>
          </a:p>
          <a:p>
            <a:pPr lvl="2" algn="just">
              <a:lnSpc>
                <a:spcPts val="2000"/>
              </a:lnSpc>
            </a:pPr>
            <a:r>
              <a:rPr lang="nl-BE" sz="1400" dirty="0">
                <a:solidFill>
                  <a:schemeClr val="tx2"/>
                </a:solidFill>
              </a:rPr>
              <a:t>-</a:t>
            </a:r>
            <a:r>
              <a:rPr lang="nl-BE" sz="1400" dirty="0"/>
              <a:t> De wet is duidelijk: “</a:t>
            </a:r>
            <a:r>
              <a:rPr lang="nl-BE" sz="1400" i="1" dirty="0"/>
              <a:t>één maand per begonnen jaar anciënniteit met een minimum van 3 maanden</a:t>
            </a:r>
            <a:r>
              <a:rPr lang="nl-BE" sz="1400" dirty="0"/>
              <a:t>”.</a:t>
            </a:r>
          </a:p>
          <a:p>
            <a:pPr lvl="2" algn="just">
              <a:lnSpc>
                <a:spcPts val="2000"/>
              </a:lnSpc>
            </a:pPr>
            <a:r>
              <a:rPr lang="nl-BE" sz="1400" dirty="0">
                <a:solidFill>
                  <a:schemeClr val="tx2"/>
                </a:solidFill>
              </a:rPr>
              <a:t>-</a:t>
            </a:r>
            <a:r>
              <a:rPr lang="nl-BE" sz="1400" dirty="0"/>
              <a:t> De wet laat op deze regel geen uitzonderingen toe</a:t>
            </a:r>
          </a:p>
          <a:p>
            <a:pPr lvl="2" algn="just">
              <a:lnSpc>
                <a:spcPts val="2000"/>
              </a:lnSpc>
            </a:pPr>
            <a:r>
              <a:rPr lang="nl-BE" sz="1400" dirty="0">
                <a:solidFill>
                  <a:schemeClr val="tx2"/>
                </a:solidFill>
              </a:rPr>
              <a:t>-</a:t>
            </a:r>
            <a:r>
              <a:rPr lang="nl-BE" sz="1400" dirty="0"/>
              <a:t> Er kan geen rekening gehouden worden met de parlementaire voorbereiding</a:t>
            </a:r>
            <a:endParaRPr lang="nl-BE" sz="1150" dirty="0"/>
          </a:p>
          <a:p>
            <a:pPr marL="533400" lvl="2" algn="just">
              <a:lnSpc>
                <a:spcPts val="1700"/>
              </a:lnSpc>
            </a:pPr>
            <a:endParaRPr lang="nl-BE" sz="1150" dirty="0"/>
          </a:p>
          <a:p>
            <a:pPr marL="285750" lvl="1" indent="-285750" algn="just">
              <a:lnSpc>
                <a:spcPts val="2000"/>
              </a:lnSpc>
              <a:buFont typeface="Arial" panose="020B0604020202020204" pitchFamily="34" charset="0"/>
              <a:buChar char="•"/>
            </a:pPr>
            <a:r>
              <a:rPr lang="nl-BE" dirty="0"/>
              <a:t>Grondwettelijk Hof</a:t>
            </a:r>
          </a:p>
          <a:p>
            <a:pPr marL="533400" lvl="2" algn="just">
              <a:lnSpc>
                <a:spcPts val="2000"/>
              </a:lnSpc>
            </a:pPr>
            <a:r>
              <a:rPr lang="nl-BE" sz="1400" dirty="0"/>
              <a:t>MAAR:</a:t>
            </a:r>
          </a:p>
          <a:p>
            <a:pPr lvl="2" algn="just">
              <a:lnSpc>
                <a:spcPts val="2000"/>
              </a:lnSpc>
            </a:pPr>
            <a:r>
              <a:rPr lang="nl-BE" sz="1400" dirty="0">
                <a:solidFill>
                  <a:schemeClr val="tx2"/>
                </a:solidFill>
              </a:rPr>
              <a:t>-</a:t>
            </a:r>
            <a:r>
              <a:rPr lang="nl-BE" sz="1400" dirty="0"/>
              <a:t> Wet (‘stap 1’) is strijdig met grondwettelijk gelijkheidsbeginsel</a:t>
            </a:r>
          </a:p>
          <a:p>
            <a:pPr lvl="2" algn="just">
              <a:lnSpc>
                <a:spcPts val="2000"/>
              </a:lnSpc>
            </a:pPr>
            <a:r>
              <a:rPr lang="nl-BE" sz="1400" dirty="0">
                <a:solidFill>
                  <a:schemeClr val="tx2"/>
                </a:solidFill>
              </a:rPr>
              <a:t>-</a:t>
            </a:r>
            <a:r>
              <a:rPr lang="nl-BE" sz="1400" dirty="0"/>
              <a:t> Niet oké dat voor ‘lagere bedienden’ toepassing wordt gemaakt van opzeggingsclausule, terwijl dat niet zou kunnen voor ‘hogere bedienden’</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(9)</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nl-BE" sz="2400" dirty="0"/>
              <a:t>Kan een opzeggingsclausule worden toegepast in het kader van de overgangsregeling?</a:t>
            </a:r>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92" y="1946873"/>
            <a:ext cx="257024" cy="308429"/>
          </a:xfrm>
          <a:prstGeom prst="rect">
            <a:avLst/>
          </a:prstGeom>
        </p:spPr>
      </p:pic>
      <p:sp>
        <p:nvSpPr>
          <p:cNvPr id="2" name="Slide Number Placeholder 1">
            <a:extLst>
              <a:ext uri="{FF2B5EF4-FFF2-40B4-BE49-F238E27FC236}">
                <a16:creationId xmlns="" xmlns:a16="http://schemas.microsoft.com/office/drawing/2014/main" id="{28051F18-B82B-4090-854C-750DCE18D353}"/>
              </a:ext>
            </a:extLst>
          </p:cNvPr>
          <p:cNvSpPr>
            <a:spLocks noGrp="1"/>
          </p:cNvSpPr>
          <p:nvPr>
            <p:ph type="sldNum" sz="quarter" idx="14"/>
          </p:nvPr>
        </p:nvSpPr>
        <p:spPr/>
        <p:txBody>
          <a:bodyPr/>
          <a:lstStyle/>
          <a:p>
            <a:fld id="{A03FAF12-7725-4B65-8689-067CA4F24F25}" type="slidenum">
              <a:rPr lang="nl-NL" smtClean="0"/>
              <a:pPr/>
              <a:t>32</a:t>
            </a:fld>
            <a:endParaRPr lang="nl-NL"/>
          </a:p>
        </p:txBody>
      </p:sp>
    </p:spTree>
    <p:extLst>
      <p:ext uri="{BB962C8B-B14F-4D97-AF65-F5344CB8AC3E}">
        <p14:creationId xmlns:p14="http://schemas.microsoft.com/office/powerpoint/2010/main" val="3608197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549733" y="1679302"/>
            <a:ext cx="8297029" cy="3813117"/>
          </a:xfrm>
        </p:spPr>
        <p:txBody>
          <a:bodyPr>
            <a:noAutofit/>
          </a:bodyPr>
          <a:lstStyle/>
          <a:p>
            <a:pPr algn="just">
              <a:lnSpc>
                <a:spcPts val="2000"/>
              </a:lnSpc>
            </a:pPr>
            <a:r>
              <a:rPr lang="nl-BE" dirty="0"/>
              <a:t>Arresten Grondwettelijk Hof 18 oktober 2018 en 6 juni 2019</a:t>
            </a:r>
          </a:p>
          <a:p>
            <a:pPr algn="just">
              <a:lnSpc>
                <a:spcPts val="2000"/>
              </a:lnSpc>
            </a:pPr>
            <a:endParaRPr lang="nl-BE" dirty="0"/>
          </a:p>
          <a:p>
            <a:pPr marL="285750" lvl="1" indent="-285750" algn="just">
              <a:lnSpc>
                <a:spcPts val="2000"/>
              </a:lnSpc>
              <a:buFont typeface="Arial" panose="020B0604020202020204" pitchFamily="34" charset="0"/>
              <a:buChar char="•"/>
            </a:pPr>
            <a:r>
              <a:rPr lang="nl-BE" b="1" dirty="0"/>
              <a:t>Conclusie</a:t>
            </a:r>
          </a:p>
          <a:p>
            <a:pPr lvl="2" algn="just">
              <a:lnSpc>
                <a:spcPts val="2000"/>
              </a:lnSpc>
            </a:pPr>
            <a:r>
              <a:rPr lang="nl-BE" dirty="0"/>
              <a:t>- </a:t>
            </a:r>
            <a:r>
              <a:rPr lang="nl-BE" sz="1400" dirty="0"/>
              <a:t>Rekening houden met opzeggingsclausule voor ‘stap 1’</a:t>
            </a:r>
          </a:p>
          <a:p>
            <a:pPr lvl="2" algn="just">
              <a:lnSpc>
                <a:spcPts val="2000"/>
              </a:lnSpc>
            </a:pPr>
            <a:r>
              <a:rPr lang="nl-BE" sz="1400" dirty="0"/>
              <a:t>- Zowel voor ‘lagere bedienden’ als voor ‘hogere bedienden’</a:t>
            </a:r>
          </a:p>
          <a:p>
            <a:pPr lvl="2" algn="just">
              <a:lnSpc>
                <a:spcPts val="2000"/>
              </a:lnSpc>
            </a:pPr>
            <a:r>
              <a:rPr lang="nl-BE" sz="1400" dirty="0"/>
              <a:t>- En wat als opzeggingsclausule in het nadeel van de werknemer is?</a:t>
            </a:r>
          </a:p>
          <a:p>
            <a:pPr marL="533400" lvl="2" algn="just">
              <a:lnSpc>
                <a:spcPts val="1700"/>
              </a:lnSpc>
            </a:pPr>
            <a:endParaRPr lang="nl-BE" sz="1150" dirty="0"/>
          </a:p>
          <a:p>
            <a:pPr marL="285750" lvl="1" indent="-285750" algn="just">
              <a:lnSpc>
                <a:spcPts val="2000"/>
              </a:lnSpc>
              <a:buFont typeface="Arial" panose="020B0604020202020204" pitchFamily="34" charset="0"/>
              <a:buChar char="•"/>
            </a:pPr>
            <a:r>
              <a:rPr lang="nl-BE" dirty="0"/>
              <a:t>Is het laatste woord nu gezegd over opzeggingsclausules aangegaan vóór 1 januari 2014?</a:t>
            </a:r>
          </a:p>
          <a:p>
            <a:pPr lvl="2" algn="just">
              <a:lnSpc>
                <a:spcPts val="2000"/>
              </a:lnSpc>
            </a:pPr>
            <a:r>
              <a:rPr lang="nl-BE" sz="1400" dirty="0"/>
              <a:t>- Wat met ‘stap 2’? Opzeggingsclausule ook toepassen voor ‘stap 2’?</a:t>
            </a:r>
          </a:p>
          <a:p>
            <a:pPr lvl="2" algn="just">
              <a:lnSpc>
                <a:spcPts val="2000"/>
              </a:lnSpc>
            </a:pPr>
            <a:r>
              <a:rPr lang="nl-BE" sz="1400" dirty="0"/>
              <a:t>- Opzeggingsclausule toepassen op het geheel van de anciënniteit (‘stap 1 + ‘stap 2’)?</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(10)</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944301"/>
            <a:ext cx="8268788" cy="735001"/>
          </a:xfrm>
        </p:spPr>
        <p:txBody>
          <a:bodyPr>
            <a:normAutofit fontScale="90000"/>
          </a:bodyPr>
          <a:lstStyle/>
          <a:p>
            <a:pPr algn="just"/>
            <a:r>
              <a:rPr lang="nl-BE" sz="2400" dirty="0"/>
              <a:t>Kan een opzeggingsclausule worden toegepast in het kader van de overgangsregeling?</a:t>
            </a:r>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92" y="1946873"/>
            <a:ext cx="257024" cy="308429"/>
          </a:xfrm>
          <a:prstGeom prst="rect">
            <a:avLst/>
          </a:prstGeom>
        </p:spPr>
      </p:pic>
      <p:sp>
        <p:nvSpPr>
          <p:cNvPr id="2" name="Slide Number Placeholder 1">
            <a:extLst>
              <a:ext uri="{FF2B5EF4-FFF2-40B4-BE49-F238E27FC236}">
                <a16:creationId xmlns="" xmlns:a16="http://schemas.microsoft.com/office/drawing/2014/main" id="{2C91CD74-DE2C-44E3-B93F-E59A32A1FC89}"/>
              </a:ext>
            </a:extLst>
          </p:cNvPr>
          <p:cNvSpPr>
            <a:spLocks noGrp="1"/>
          </p:cNvSpPr>
          <p:nvPr>
            <p:ph type="sldNum" sz="quarter" idx="14"/>
          </p:nvPr>
        </p:nvSpPr>
        <p:spPr/>
        <p:txBody>
          <a:bodyPr/>
          <a:lstStyle/>
          <a:p>
            <a:fld id="{A03FAF12-7725-4B65-8689-067CA4F24F25}" type="slidenum">
              <a:rPr lang="nl-NL" smtClean="0"/>
              <a:pPr/>
              <a:t>33</a:t>
            </a:fld>
            <a:endParaRPr lang="nl-NL"/>
          </a:p>
        </p:txBody>
      </p:sp>
    </p:spTree>
    <p:extLst>
      <p:ext uri="{BB962C8B-B14F-4D97-AF65-F5344CB8AC3E}">
        <p14:creationId xmlns:p14="http://schemas.microsoft.com/office/powerpoint/2010/main" val="342671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509452" y="1711234"/>
            <a:ext cx="8297029" cy="2683905"/>
          </a:xfrm>
        </p:spPr>
        <p:txBody>
          <a:bodyPr>
            <a:noAutofit/>
          </a:bodyPr>
          <a:lstStyle/>
          <a:p>
            <a:pPr algn="just">
              <a:lnSpc>
                <a:spcPts val="2000"/>
              </a:lnSpc>
            </a:pPr>
            <a:r>
              <a:rPr lang="nl-BE" dirty="0"/>
              <a:t>Hoe ‘stap 1” berekenen?</a:t>
            </a:r>
          </a:p>
          <a:p>
            <a:pPr algn="just">
              <a:lnSpc>
                <a:spcPts val="2000"/>
              </a:lnSpc>
            </a:pPr>
            <a:endParaRPr lang="nl-BE" dirty="0"/>
          </a:p>
          <a:p>
            <a:pPr marL="285750" lvl="1" indent="-285750" algn="just">
              <a:lnSpc>
                <a:spcPts val="2000"/>
              </a:lnSpc>
              <a:buFont typeface="Arial" panose="020B0604020202020204" pitchFamily="34" charset="0"/>
              <a:buChar char="•"/>
            </a:pPr>
            <a:r>
              <a:rPr lang="nl-BE" dirty="0"/>
              <a:t>Verkorte opzeggingstermijn (7 dagen) voor ‘stap 1’?</a:t>
            </a:r>
          </a:p>
          <a:p>
            <a:pPr marL="285750" lvl="1" indent="-285750" algn="just">
              <a:lnSpc>
                <a:spcPts val="2000"/>
              </a:lnSpc>
              <a:buFont typeface="Arial" panose="020B0604020202020204" pitchFamily="34" charset="0"/>
              <a:buChar char="•"/>
            </a:pPr>
            <a:r>
              <a:rPr lang="nl-BE" dirty="0"/>
              <a:t>Rechtspraak: </a:t>
            </a:r>
          </a:p>
          <a:p>
            <a:pPr lvl="2" algn="just">
              <a:lnSpc>
                <a:spcPts val="2000"/>
              </a:lnSpc>
            </a:pPr>
            <a:r>
              <a:rPr lang="nl-BE" sz="1400" dirty="0"/>
              <a:t>- Er kan enkel nog rekening gehouden worden met de verkorte opzeggingstermijn als het ontslag zelf nog plaatsvindt vóór het verstrijken van de proefperiode</a:t>
            </a:r>
          </a:p>
          <a:p>
            <a:pPr lvl="2" algn="just">
              <a:lnSpc>
                <a:spcPts val="2000"/>
              </a:lnSpc>
            </a:pPr>
            <a:r>
              <a:rPr lang="nl-BE" sz="1400" dirty="0"/>
              <a:t>- In alle andere gevallen: normale regels van “dubbele fotoregeling”</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(11)</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25479" y="731521"/>
            <a:ext cx="8268788" cy="1215352"/>
          </a:xfrm>
        </p:spPr>
        <p:txBody>
          <a:bodyPr>
            <a:normAutofit/>
          </a:bodyPr>
          <a:lstStyle/>
          <a:p>
            <a:r>
              <a:rPr lang="nl-BE" sz="2400" dirty="0"/>
              <a:t>Wat als de proefperiode nog niet verstreken was op 31 december 2013?</a:t>
            </a:r>
            <a:br>
              <a:rPr lang="nl-BE" sz="2400" dirty="0"/>
            </a:br>
            <a:endParaRPr lang="nl-BE" sz="2400" dirty="0"/>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470" y="1946873"/>
            <a:ext cx="257024" cy="308429"/>
          </a:xfrm>
          <a:prstGeom prst="rect">
            <a:avLst/>
          </a:prstGeom>
        </p:spPr>
      </p:pic>
      <p:sp>
        <p:nvSpPr>
          <p:cNvPr id="2" name="Slide Number Placeholder 1">
            <a:extLst>
              <a:ext uri="{FF2B5EF4-FFF2-40B4-BE49-F238E27FC236}">
                <a16:creationId xmlns="" xmlns:a16="http://schemas.microsoft.com/office/drawing/2014/main" id="{0508CB7A-2A70-4053-8F5E-B8BC33B052E8}"/>
              </a:ext>
            </a:extLst>
          </p:cNvPr>
          <p:cNvSpPr>
            <a:spLocks noGrp="1"/>
          </p:cNvSpPr>
          <p:nvPr>
            <p:ph type="sldNum" sz="quarter" idx="14"/>
          </p:nvPr>
        </p:nvSpPr>
        <p:spPr/>
        <p:txBody>
          <a:bodyPr/>
          <a:lstStyle/>
          <a:p>
            <a:fld id="{A03FAF12-7725-4B65-8689-067CA4F24F25}" type="slidenum">
              <a:rPr lang="nl-NL" smtClean="0"/>
              <a:pPr/>
              <a:t>34</a:t>
            </a:fld>
            <a:endParaRPr lang="nl-NL"/>
          </a:p>
        </p:txBody>
      </p:sp>
    </p:spTree>
    <p:extLst>
      <p:ext uri="{BB962C8B-B14F-4D97-AF65-F5344CB8AC3E}">
        <p14:creationId xmlns:p14="http://schemas.microsoft.com/office/powerpoint/2010/main" val="2834187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509452" y="1711234"/>
            <a:ext cx="8297029" cy="3579223"/>
          </a:xfrm>
        </p:spPr>
        <p:txBody>
          <a:bodyPr>
            <a:noAutofit/>
          </a:bodyPr>
          <a:lstStyle/>
          <a:p>
            <a:pPr algn="just">
              <a:lnSpc>
                <a:spcPts val="2200"/>
              </a:lnSpc>
            </a:pPr>
            <a:r>
              <a:rPr lang="nl-BE" dirty="0"/>
              <a:t>Stel:</a:t>
            </a:r>
          </a:p>
          <a:p>
            <a:pPr marL="285750" lvl="1" indent="-285750" algn="just">
              <a:lnSpc>
                <a:spcPts val="2200"/>
              </a:lnSpc>
              <a:buFont typeface="Arial" panose="020B0604020202020204" pitchFamily="34" charset="0"/>
              <a:buChar char="•"/>
            </a:pPr>
            <a:r>
              <a:rPr lang="nl-BE" dirty="0"/>
              <a:t>arbeidsovereenkomst voor onbepaalde tijd tussen werkgever en werknemer, ingegaan op 23 januari 2007 </a:t>
            </a:r>
            <a:r>
              <a:rPr lang="nl-BE" sz="1200" dirty="0"/>
              <a:t>(= vóór 1 januari 2014)</a:t>
            </a:r>
          </a:p>
          <a:p>
            <a:pPr marL="285750" lvl="1" indent="-285750" algn="just">
              <a:lnSpc>
                <a:spcPts val="2200"/>
              </a:lnSpc>
              <a:buFont typeface="Arial" panose="020B0604020202020204" pitchFamily="34" charset="0"/>
              <a:buChar char="•"/>
            </a:pPr>
            <a:r>
              <a:rPr lang="nl-BE" dirty="0"/>
              <a:t>was voorafgegaan door tewerkstelling als uitzendkracht bij dezelfde werkgever (4 september 2006 t.e.m. 22 januari 2007)</a:t>
            </a:r>
          </a:p>
          <a:p>
            <a:pPr marL="285750" lvl="1" indent="-285750" algn="just">
              <a:lnSpc>
                <a:spcPts val="2200"/>
              </a:lnSpc>
              <a:buFont typeface="Arial" panose="020B0604020202020204" pitchFamily="34" charset="0"/>
              <a:buChar char="•"/>
            </a:pPr>
            <a:r>
              <a:rPr lang="nl-BE" dirty="0"/>
              <a:t>werkgever beëindigt de arbeidsovereenkomst op 8 september 2017 </a:t>
            </a:r>
            <a:r>
              <a:rPr lang="nl-BE" sz="1200" dirty="0"/>
              <a:t>(= na 1 januari 2014)</a:t>
            </a:r>
          </a:p>
          <a:p>
            <a:pPr lvl="1" algn="just">
              <a:lnSpc>
                <a:spcPts val="2200"/>
              </a:lnSpc>
            </a:pPr>
            <a:endParaRPr lang="nl-BE" sz="1200" dirty="0"/>
          </a:p>
          <a:p>
            <a:pPr algn="just">
              <a:lnSpc>
                <a:spcPts val="2200"/>
              </a:lnSpc>
            </a:pPr>
            <a:r>
              <a:rPr lang="nl-BE" dirty="0"/>
              <a:t>Kan er rekening gehouden worden met gelijkgestelde anciënniteit als uitzendkracht </a:t>
            </a:r>
            <a:r>
              <a:rPr lang="nl-BE" sz="1400" dirty="0"/>
              <a:t>(zie slide 6)</a:t>
            </a:r>
            <a:r>
              <a:rPr lang="nl-BE" dirty="0"/>
              <a:t>?</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(12)</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37519" y="955731"/>
            <a:ext cx="8268788" cy="1215352"/>
          </a:xfrm>
        </p:spPr>
        <p:txBody>
          <a:bodyPr>
            <a:normAutofit fontScale="90000"/>
          </a:bodyPr>
          <a:lstStyle/>
          <a:p>
            <a:r>
              <a:rPr lang="nl-BE" sz="2400" dirty="0"/>
              <a:t>Kan rekening gehouden worden met gelijkgestelde anciënniteit als uitzendkracht opgebouwd vóór 1 januari 2014?</a:t>
            </a:r>
            <a:br>
              <a:rPr lang="nl-BE" sz="2400" dirty="0"/>
            </a:br>
            <a:endParaRPr lang="nl-BE" sz="2400" dirty="0"/>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187" y="2028298"/>
            <a:ext cx="257024" cy="308429"/>
          </a:xfrm>
          <a:prstGeom prst="rect">
            <a:avLst/>
          </a:prstGeom>
        </p:spPr>
      </p:pic>
      <p:pic>
        <p:nvPicPr>
          <p:cNvPr id="6" name="Picture 5">
            <a:extLst>
              <a:ext uri="{FF2B5EF4-FFF2-40B4-BE49-F238E27FC236}">
                <a16:creationId xmlns="" xmlns:a16="http://schemas.microsoft.com/office/drawing/2014/main" id="{BC6BF805-549F-4604-B64C-B961EEEFD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187" y="4367059"/>
            <a:ext cx="257024" cy="308429"/>
          </a:xfrm>
          <a:prstGeom prst="rect">
            <a:avLst/>
          </a:prstGeom>
        </p:spPr>
      </p:pic>
      <p:sp>
        <p:nvSpPr>
          <p:cNvPr id="2" name="Slide Number Placeholder 1">
            <a:extLst>
              <a:ext uri="{FF2B5EF4-FFF2-40B4-BE49-F238E27FC236}">
                <a16:creationId xmlns="" xmlns:a16="http://schemas.microsoft.com/office/drawing/2014/main" id="{9B6DA3ED-EAB1-4DD6-82A2-BC670D03301F}"/>
              </a:ext>
            </a:extLst>
          </p:cNvPr>
          <p:cNvSpPr>
            <a:spLocks noGrp="1"/>
          </p:cNvSpPr>
          <p:nvPr>
            <p:ph type="sldNum" sz="quarter" idx="14"/>
          </p:nvPr>
        </p:nvSpPr>
        <p:spPr/>
        <p:txBody>
          <a:bodyPr/>
          <a:lstStyle/>
          <a:p>
            <a:fld id="{A03FAF12-7725-4B65-8689-067CA4F24F25}" type="slidenum">
              <a:rPr lang="nl-NL" smtClean="0"/>
              <a:pPr/>
              <a:t>35</a:t>
            </a:fld>
            <a:endParaRPr lang="nl-NL"/>
          </a:p>
        </p:txBody>
      </p:sp>
    </p:spTree>
    <p:extLst>
      <p:ext uri="{BB962C8B-B14F-4D97-AF65-F5344CB8AC3E}">
        <p14:creationId xmlns:p14="http://schemas.microsoft.com/office/powerpoint/2010/main" val="1397311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559588" y="1933303"/>
            <a:ext cx="8297029" cy="3579223"/>
          </a:xfrm>
        </p:spPr>
        <p:txBody>
          <a:bodyPr>
            <a:noAutofit/>
          </a:bodyPr>
          <a:lstStyle/>
          <a:p>
            <a:pPr algn="just">
              <a:lnSpc>
                <a:spcPts val="2600"/>
              </a:lnSpc>
            </a:pPr>
            <a:r>
              <a:rPr lang="nl-BE" dirty="0"/>
              <a:t>Arbeidsrechtbank Charleroi (9 maart 2020):</a:t>
            </a:r>
          </a:p>
          <a:p>
            <a:pPr marL="285750" lvl="1" indent="-285750" algn="just">
              <a:lnSpc>
                <a:spcPts val="2200"/>
              </a:lnSpc>
              <a:buFont typeface="Arial" panose="020B0604020202020204" pitchFamily="34" charset="0"/>
              <a:buChar char="•"/>
            </a:pPr>
            <a:r>
              <a:rPr lang="nl-BE" dirty="0"/>
              <a:t>Neen, want regel m.b.t. gelijkgestelde anciënniteit als uitzendkracht was nog niet van toepassing in 2007</a:t>
            </a:r>
          </a:p>
          <a:p>
            <a:pPr marL="285750" lvl="1" indent="-285750" algn="just">
              <a:lnSpc>
                <a:spcPts val="2200"/>
              </a:lnSpc>
              <a:buFont typeface="Arial" panose="020B0604020202020204" pitchFamily="34" charset="0"/>
              <a:buChar char="•"/>
            </a:pPr>
            <a:r>
              <a:rPr lang="nl-BE" dirty="0"/>
              <a:t>Regel m.b.t. gelijkgestelde anciënniteit is maar ingevoerd door de IPA-wet met ingang van 1 januari 2012 </a:t>
            </a:r>
            <a:r>
              <a:rPr lang="nl-BE" dirty="0">
                <a:sym typeface="Symbol"/>
              </a:rPr>
              <a:t> 3 mogelijkheden in de praktijk</a:t>
            </a:r>
            <a:endParaRPr lang="nl-BE" dirty="0"/>
          </a:p>
          <a:p>
            <a:pPr marL="823899" lvl="2" indent="-285750" algn="just">
              <a:lnSpc>
                <a:spcPts val="2200"/>
              </a:lnSpc>
              <a:buFontTx/>
              <a:buChar char="-"/>
            </a:pPr>
            <a:r>
              <a:rPr lang="nl-BE" sz="1400" dirty="0"/>
              <a:t>Arbeidsovereenkomst gestart op of na 1 januari 2014: rekening houden met gelijkgestelde anciënniteit als uitzendkracht (conform art. 37/4 AOW; WES)</a:t>
            </a:r>
          </a:p>
          <a:p>
            <a:pPr marL="823899" lvl="2" indent="-285750" algn="just">
              <a:lnSpc>
                <a:spcPts val="2200"/>
              </a:lnSpc>
              <a:buFontTx/>
              <a:buChar char="-"/>
            </a:pPr>
            <a:r>
              <a:rPr lang="nl-BE" sz="1400" dirty="0"/>
              <a:t>Arbeidsovereenkomst gestart na 31 december 2011 maar vóór 1 januari 2014: rekening houden met gelijkgestelde anciënniteit als uitzendkracht (conform art. 86/2 AOW; IPA-wet)</a:t>
            </a:r>
          </a:p>
          <a:p>
            <a:pPr marL="823899" lvl="2" indent="-285750" algn="just">
              <a:lnSpc>
                <a:spcPts val="2200"/>
              </a:lnSpc>
              <a:buFontTx/>
              <a:buChar char="-"/>
            </a:pPr>
            <a:r>
              <a:rPr lang="nl-BE" sz="1400" dirty="0"/>
              <a:t>Arbeidsovereenkomst gestart vóór 1 januari 2012: geen rekening houden met gelijkgestelde anciënniteit als uitzendkracht</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Rechtspraak (13)</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37519" y="955731"/>
            <a:ext cx="8268788" cy="1215352"/>
          </a:xfrm>
        </p:spPr>
        <p:txBody>
          <a:bodyPr>
            <a:normAutofit fontScale="90000"/>
          </a:bodyPr>
          <a:lstStyle/>
          <a:p>
            <a:r>
              <a:rPr lang="nl-BE" sz="2400" dirty="0"/>
              <a:t>Kan rekening gehouden worden met gelijkgestelde anciënniteit als uitzendkracht opgebouwd vóór 1 januari 2014?</a:t>
            </a:r>
            <a:br>
              <a:rPr lang="nl-BE" sz="2400" dirty="0"/>
            </a:br>
            <a:endParaRPr lang="nl-BE" sz="2400" dirty="0"/>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187" y="2028298"/>
            <a:ext cx="257024" cy="308429"/>
          </a:xfrm>
          <a:prstGeom prst="rect">
            <a:avLst/>
          </a:prstGeom>
        </p:spPr>
      </p:pic>
      <p:sp>
        <p:nvSpPr>
          <p:cNvPr id="2" name="Slide Number Placeholder 1">
            <a:extLst>
              <a:ext uri="{FF2B5EF4-FFF2-40B4-BE49-F238E27FC236}">
                <a16:creationId xmlns="" xmlns:a16="http://schemas.microsoft.com/office/drawing/2014/main" id="{8E7AEEC5-8DA9-4240-B205-B18E83EDC67C}"/>
              </a:ext>
            </a:extLst>
          </p:cNvPr>
          <p:cNvSpPr>
            <a:spLocks noGrp="1"/>
          </p:cNvSpPr>
          <p:nvPr>
            <p:ph type="sldNum" sz="quarter" idx="14"/>
          </p:nvPr>
        </p:nvSpPr>
        <p:spPr/>
        <p:txBody>
          <a:bodyPr/>
          <a:lstStyle/>
          <a:p>
            <a:fld id="{A03FAF12-7725-4B65-8689-067CA4F24F25}" type="slidenum">
              <a:rPr lang="nl-NL" smtClean="0"/>
              <a:pPr/>
              <a:t>36</a:t>
            </a:fld>
            <a:endParaRPr lang="nl-NL"/>
          </a:p>
        </p:txBody>
      </p:sp>
    </p:spTree>
    <p:extLst>
      <p:ext uri="{BB962C8B-B14F-4D97-AF65-F5344CB8AC3E}">
        <p14:creationId xmlns:p14="http://schemas.microsoft.com/office/powerpoint/2010/main" val="105107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CBB4883-2E85-42CB-9018-65714931EE76}"/>
              </a:ext>
            </a:extLst>
          </p:cNvPr>
          <p:cNvSpPr>
            <a:spLocks noGrp="1"/>
          </p:cNvSpPr>
          <p:nvPr>
            <p:ph type="body" sz="quarter" idx="10"/>
          </p:nvPr>
        </p:nvSpPr>
        <p:spPr>
          <a:xfrm>
            <a:off x="1227910" y="1296225"/>
            <a:ext cx="7759334" cy="914400"/>
          </a:xfrm>
        </p:spPr>
        <p:txBody>
          <a:bodyPr/>
          <a:lstStyle/>
          <a:p>
            <a:r>
              <a:rPr lang="nl-BE" dirty="0"/>
              <a:t>Wat zijn de </a:t>
            </a:r>
            <a:r>
              <a:rPr lang="nl-BE" i="1" dirty="0"/>
              <a:t>“in &amp; outs”?</a:t>
            </a:r>
            <a:endParaRPr lang="nl-BE" dirty="0"/>
          </a:p>
        </p:txBody>
      </p:sp>
      <p:sp>
        <p:nvSpPr>
          <p:cNvPr id="4" name="Title 3">
            <a:extLst>
              <a:ext uri="{FF2B5EF4-FFF2-40B4-BE49-F238E27FC236}">
                <a16:creationId xmlns="" xmlns:a16="http://schemas.microsoft.com/office/drawing/2014/main" id="{9DCAD537-A383-4786-9966-A7F98C1076AE}"/>
              </a:ext>
            </a:extLst>
          </p:cNvPr>
          <p:cNvSpPr>
            <a:spLocks noGrp="1"/>
          </p:cNvSpPr>
          <p:nvPr>
            <p:ph type="title"/>
          </p:nvPr>
        </p:nvSpPr>
        <p:spPr>
          <a:xfrm>
            <a:off x="521494" y="241364"/>
            <a:ext cx="8465750" cy="808737"/>
          </a:xfrm>
        </p:spPr>
        <p:txBody>
          <a:bodyPr>
            <a:normAutofit fontScale="90000"/>
          </a:bodyPr>
          <a:lstStyle/>
          <a:p>
            <a:r>
              <a:rPr lang="en-US" sz="3200" dirty="0" err="1"/>
              <a:t>Deel</a:t>
            </a:r>
            <a:r>
              <a:rPr lang="en-US" sz="3200" dirty="0"/>
              <a:t> 3: Hoe </a:t>
            </a:r>
            <a:r>
              <a:rPr lang="en-US" sz="3200" dirty="0" err="1"/>
              <a:t>moet</a:t>
            </a:r>
            <a:r>
              <a:rPr lang="en-US" sz="3200" dirty="0"/>
              <a:t> de </a:t>
            </a:r>
            <a:r>
              <a:rPr lang="en-US" sz="3200" dirty="0" err="1"/>
              <a:t>opzeggingsvergoeding</a:t>
            </a:r>
            <a:r>
              <a:rPr lang="en-US" sz="3200" dirty="0"/>
              <a:t> </a:t>
            </a:r>
            <a:r>
              <a:rPr lang="en-US" sz="3200" dirty="0" err="1"/>
              <a:t>berekend</a:t>
            </a:r>
            <a:r>
              <a:rPr lang="en-US" sz="3200" dirty="0"/>
              <a:t> </a:t>
            </a:r>
            <a:r>
              <a:rPr lang="en-US" sz="3200" dirty="0" err="1"/>
              <a:t>worden</a:t>
            </a:r>
            <a:r>
              <a:rPr lang="en-US" sz="3200" dirty="0"/>
              <a:t>? </a:t>
            </a:r>
            <a:endParaRPr lang="nl-BE" sz="3200" dirty="0"/>
          </a:p>
        </p:txBody>
      </p:sp>
      <p:pic>
        <p:nvPicPr>
          <p:cNvPr id="7" name="Picture 6">
            <a:extLst>
              <a:ext uri="{FF2B5EF4-FFF2-40B4-BE49-F238E27FC236}">
                <a16:creationId xmlns="" xmlns:a16="http://schemas.microsoft.com/office/drawing/2014/main" id="{1658907F-22B7-4E83-B1A7-49D0E3CE7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05" y="1338415"/>
            <a:ext cx="762000" cy="914401"/>
          </a:xfrm>
          <a:prstGeom prst="rect">
            <a:avLst/>
          </a:prstGeom>
        </p:spPr>
      </p:pic>
      <p:pic>
        <p:nvPicPr>
          <p:cNvPr id="8" name="Picture Placeholder 7" descr="A picture containing indoor&#10;&#10;Description automatically generated">
            <a:extLst>
              <a:ext uri="{FF2B5EF4-FFF2-40B4-BE49-F238E27FC236}">
                <a16:creationId xmlns="" xmlns:a16="http://schemas.microsoft.com/office/drawing/2014/main" id="{ADB96DE9-E100-4AAC-A77F-36746096B28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572000" y="1296225"/>
            <a:ext cx="3781044" cy="4498848"/>
          </a:xfrm>
        </p:spPr>
      </p:pic>
      <p:sp>
        <p:nvSpPr>
          <p:cNvPr id="2" name="Slide Number Placeholder 1">
            <a:extLst>
              <a:ext uri="{FF2B5EF4-FFF2-40B4-BE49-F238E27FC236}">
                <a16:creationId xmlns="" xmlns:a16="http://schemas.microsoft.com/office/drawing/2014/main" id="{51BEA957-B9CF-4468-ABE4-8B519965E156}"/>
              </a:ext>
            </a:extLst>
          </p:cNvPr>
          <p:cNvSpPr>
            <a:spLocks noGrp="1"/>
          </p:cNvSpPr>
          <p:nvPr>
            <p:ph type="sldNum" sz="quarter" idx="12"/>
          </p:nvPr>
        </p:nvSpPr>
        <p:spPr/>
        <p:txBody>
          <a:bodyPr/>
          <a:lstStyle/>
          <a:p>
            <a:fld id="{A03FAF12-7725-4B65-8689-067CA4F24F25}" type="slidenum">
              <a:rPr lang="nl-NL" smtClean="0"/>
              <a:pPr/>
              <a:t>37</a:t>
            </a:fld>
            <a:endParaRPr lang="nl-NL"/>
          </a:p>
        </p:txBody>
      </p:sp>
    </p:spTree>
    <p:extLst>
      <p:ext uri="{BB962C8B-B14F-4D97-AF65-F5344CB8AC3E}">
        <p14:creationId xmlns:p14="http://schemas.microsoft.com/office/powerpoint/2010/main" val="2752225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559588" y="1933303"/>
            <a:ext cx="8297029" cy="3579223"/>
          </a:xfrm>
        </p:spPr>
        <p:txBody>
          <a:bodyPr>
            <a:noAutofit/>
          </a:bodyPr>
          <a:lstStyle/>
          <a:p>
            <a:pPr algn="just"/>
            <a:r>
              <a:rPr lang="nl-BE" kern="0" dirty="0"/>
              <a:t>Lopend loon</a:t>
            </a:r>
          </a:p>
          <a:p>
            <a:pPr marL="266700" lvl="1" algn="just"/>
            <a:r>
              <a:rPr lang="nl-BE" kern="0" dirty="0"/>
              <a:t>= loon waarop de werknemer recht heeft op het moment van verbreking van zijn arbeidsovereenkomst</a:t>
            </a:r>
          </a:p>
          <a:p>
            <a:pPr marL="285750" lvl="1" indent="-285750" algn="just">
              <a:buFont typeface="Arial" panose="020B0604020202020204" pitchFamily="34" charset="0"/>
              <a:buChar char="•"/>
            </a:pPr>
            <a:r>
              <a:rPr lang="nl-BE" kern="0" dirty="0"/>
              <a:t>Vast loon</a:t>
            </a:r>
          </a:p>
          <a:p>
            <a:pPr marL="285750" lvl="1" indent="-285750" algn="just">
              <a:buFont typeface="Arial" panose="020B0604020202020204" pitchFamily="34" charset="0"/>
              <a:buChar char="•"/>
            </a:pPr>
            <a:r>
              <a:rPr lang="nl-BE" kern="0" dirty="0">
                <a:sym typeface="Wingdings" panose="05000000000000000000" pitchFamily="2" charset="2"/>
              </a:rPr>
              <a:t>Variabel loon </a:t>
            </a:r>
            <a:r>
              <a:rPr lang="nl-BE" kern="0" dirty="0">
                <a:sym typeface="Symbol"/>
              </a:rPr>
              <a:t></a:t>
            </a:r>
            <a:r>
              <a:rPr lang="nl-BE" kern="0" dirty="0">
                <a:sym typeface="Wingdings" panose="05000000000000000000" pitchFamily="2" charset="2"/>
              </a:rPr>
              <a:t> gemiddelde laatste 12 maanden (“</a:t>
            </a:r>
            <a:r>
              <a:rPr lang="nl-BE" i="1" kern="0" dirty="0">
                <a:sym typeface="Wingdings" panose="05000000000000000000" pitchFamily="2" charset="2"/>
              </a:rPr>
              <a:t>recht op betaling </a:t>
            </a:r>
            <a:r>
              <a:rPr lang="nl-BE" i="1" kern="0" dirty="0" err="1">
                <a:sym typeface="Wingdings" panose="05000000000000000000" pitchFamily="2" charset="2"/>
              </a:rPr>
              <a:t>eisbaar</a:t>
            </a:r>
            <a:r>
              <a:rPr lang="nl-BE" i="1" kern="0" dirty="0">
                <a:sym typeface="Wingdings" panose="05000000000000000000" pitchFamily="2" charset="2"/>
              </a:rPr>
              <a:t> in de 12 maanden die het ontslag voorafgaan</a:t>
            </a:r>
            <a:r>
              <a:rPr lang="nl-BE" kern="0" dirty="0">
                <a:sym typeface="Wingdings" panose="05000000000000000000" pitchFamily="2" charset="2"/>
              </a:rPr>
              <a:t>”)</a:t>
            </a:r>
          </a:p>
          <a:p>
            <a:pPr marL="285750" lvl="1" indent="-285750" algn="just">
              <a:buFont typeface="Arial" panose="020B0604020202020204" pitchFamily="34" charset="0"/>
              <a:buChar char="•"/>
            </a:pPr>
            <a:r>
              <a:rPr lang="nl-BE" kern="0" dirty="0">
                <a:sym typeface="Wingdings" panose="05000000000000000000" pitchFamily="2" charset="2"/>
              </a:rPr>
              <a:t>Niet elk variabel loon (of variabel voordeel) betaald in de 12 maanden die het ontslag voorafgaan, moet in aanmerking genomen worden:</a:t>
            </a:r>
          </a:p>
          <a:p>
            <a:pPr lvl="2" algn="just">
              <a:lnSpc>
                <a:spcPts val="2200"/>
              </a:lnSpc>
            </a:pPr>
            <a:r>
              <a:rPr lang="nl-BE" sz="1400" kern="0" dirty="0">
                <a:solidFill>
                  <a:srgbClr val="FF0000"/>
                </a:solidFill>
              </a:rPr>
              <a:t>-</a:t>
            </a:r>
            <a:r>
              <a:rPr lang="nl-BE" sz="1400" kern="0" dirty="0"/>
              <a:t> Eenmalige of uitzonderlijke bonus?</a:t>
            </a:r>
          </a:p>
          <a:p>
            <a:pPr lvl="2" algn="just">
              <a:lnSpc>
                <a:spcPts val="2200"/>
              </a:lnSpc>
            </a:pPr>
            <a:r>
              <a:rPr lang="nl-BE" sz="1400" kern="0" dirty="0">
                <a:solidFill>
                  <a:srgbClr val="FF0000"/>
                </a:solidFill>
              </a:rPr>
              <a:t>-</a:t>
            </a:r>
            <a:r>
              <a:rPr lang="nl-BE" sz="1400" kern="0" dirty="0"/>
              <a:t> Geen recht (meer) op de bonus op het ogenblik van het ontslag? </a:t>
            </a:r>
            <a:r>
              <a:rPr lang="nl-BE" sz="1250" kern="0" dirty="0"/>
              <a:t>(</a:t>
            </a:r>
            <a:r>
              <a:rPr lang="nl-BE" sz="1250" kern="0" dirty="0" err="1"/>
              <a:t>Cass</a:t>
            </a:r>
            <a:r>
              <a:rPr lang="nl-BE" sz="1250" kern="0" dirty="0"/>
              <a:t>. 6 mei 2019)</a:t>
            </a:r>
          </a:p>
          <a:p>
            <a:pPr algn="just"/>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Berekeningsbasis opzeggingsvergoeding (1)</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37519" y="955731"/>
            <a:ext cx="8268788" cy="1215352"/>
          </a:xfrm>
        </p:spPr>
        <p:txBody>
          <a:bodyPr>
            <a:normAutofit/>
          </a:bodyPr>
          <a:lstStyle/>
          <a:p>
            <a:r>
              <a:rPr lang="nl-BE" sz="2400" dirty="0"/>
              <a:t>Waaruit bestaat het jaarlijks </a:t>
            </a:r>
            <a:r>
              <a:rPr lang="nl-BE" sz="2400" dirty="0" err="1"/>
              <a:t>brutoreferentieloon</a:t>
            </a:r>
            <a:r>
              <a:rPr lang="nl-BE" sz="2400" dirty="0"/>
              <a:t>?</a:t>
            </a:r>
            <a:br>
              <a:rPr lang="nl-BE" sz="2400" dirty="0"/>
            </a:br>
            <a:endParaRPr lang="nl-BE" sz="2400" dirty="0"/>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07" y="2134543"/>
            <a:ext cx="257024" cy="308429"/>
          </a:xfrm>
          <a:prstGeom prst="rect">
            <a:avLst/>
          </a:prstGeom>
        </p:spPr>
      </p:pic>
      <p:sp>
        <p:nvSpPr>
          <p:cNvPr id="2" name="Slide Number Placeholder 1">
            <a:extLst>
              <a:ext uri="{FF2B5EF4-FFF2-40B4-BE49-F238E27FC236}">
                <a16:creationId xmlns="" xmlns:a16="http://schemas.microsoft.com/office/drawing/2014/main" id="{C72814F4-8E0A-472B-B800-D709831C8400}"/>
              </a:ext>
            </a:extLst>
          </p:cNvPr>
          <p:cNvSpPr>
            <a:spLocks noGrp="1"/>
          </p:cNvSpPr>
          <p:nvPr>
            <p:ph type="sldNum" sz="quarter" idx="14"/>
          </p:nvPr>
        </p:nvSpPr>
        <p:spPr/>
        <p:txBody>
          <a:bodyPr/>
          <a:lstStyle/>
          <a:p>
            <a:fld id="{A03FAF12-7725-4B65-8689-067CA4F24F25}" type="slidenum">
              <a:rPr lang="nl-NL" smtClean="0"/>
              <a:pPr/>
              <a:t>38</a:t>
            </a:fld>
            <a:endParaRPr lang="nl-NL"/>
          </a:p>
        </p:txBody>
      </p:sp>
    </p:spTree>
    <p:extLst>
      <p:ext uri="{BB962C8B-B14F-4D97-AF65-F5344CB8AC3E}">
        <p14:creationId xmlns:p14="http://schemas.microsoft.com/office/powerpoint/2010/main" val="347154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622784" y="1867988"/>
            <a:ext cx="8297029" cy="4820195"/>
          </a:xfrm>
        </p:spPr>
        <p:txBody>
          <a:bodyPr>
            <a:noAutofit/>
          </a:bodyPr>
          <a:lstStyle/>
          <a:p>
            <a:pPr algn="just"/>
            <a:r>
              <a:rPr lang="nl-BE" kern="0" dirty="0"/>
              <a:t> Voordelen verworven krachtens de arbeidsovereenkomst</a:t>
            </a:r>
          </a:p>
          <a:p>
            <a:pPr marL="823899" lvl="2" indent="-285750" algn="just">
              <a:buFont typeface="Arial" panose="020B0604020202020204" pitchFamily="34" charset="0"/>
              <a:buChar char="•"/>
            </a:pPr>
            <a:r>
              <a:rPr lang="nl-BE" sz="1400" kern="0" dirty="0"/>
              <a:t>Privégebruik bedrijfswagen, laptop, smartphone, ...</a:t>
            </a:r>
          </a:p>
          <a:p>
            <a:pPr marL="823899" lvl="2" indent="-285750" algn="just">
              <a:buFont typeface="Arial" panose="020B0604020202020204" pitchFamily="34" charset="0"/>
              <a:buChar char="•"/>
            </a:pPr>
            <a:r>
              <a:rPr lang="nl-BE" sz="1400" kern="0" dirty="0"/>
              <a:t>Vakantiegeld (ook op variabel loon)</a:t>
            </a:r>
          </a:p>
          <a:p>
            <a:pPr marL="823899" lvl="2" indent="-285750" algn="just">
              <a:buFont typeface="Arial" panose="020B0604020202020204" pitchFamily="34" charset="0"/>
              <a:buChar char="•"/>
            </a:pPr>
            <a:r>
              <a:rPr lang="nl-BE" sz="1400" kern="0" dirty="0"/>
              <a:t>Patronale bijdrage groepsverzekering, pensioenfonds,...</a:t>
            </a:r>
          </a:p>
          <a:p>
            <a:pPr marL="823899" lvl="2" indent="-285750" algn="just">
              <a:buFont typeface="Arial" panose="020B0604020202020204" pitchFamily="34" charset="0"/>
              <a:buChar char="•"/>
            </a:pPr>
            <a:r>
              <a:rPr lang="nl-BE" sz="1400" kern="0" dirty="0"/>
              <a:t>Patronale bijdrage hospitalisatieverzekering</a:t>
            </a:r>
          </a:p>
          <a:p>
            <a:pPr marL="823899" lvl="2" indent="-285750" algn="just">
              <a:buFont typeface="Arial" panose="020B0604020202020204" pitchFamily="34" charset="0"/>
              <a:buChar char="•"/>
            </a:pPr>
            <a:r>
              <a:rPr lang="nl-BE" sz="1400" kern="0" dirty="0"/>
              <a:t>Patronale bijdrage maaltijdcheques</a:t>
            </a:r>
          </a:p>
          <a:p>
            <a:pPr marL="823899" lvl="2" indent="-285750" algn="just">
              <a:buFont typeface="Arial" panose="020B0604020202020204" pitchFamily="34" charset="0"/>
              <a:buChar char="•"/>
            </a:pPr>
            <a:r>
              <a:rPr lang="nl-BE" sz="1400" kern="0" dirty="0"/>
              <a:t>Eco-cheques</a:t>
            </a:r>
          </a:p>
          <a:p>
            <a:pPr marL="823899" lvl="2" indent="-285750" algn="just">
              <a:buFont typeface="Arial" panose="020B0604020202020204" pitchFamily="34" charset="0"/>
              <a:buChar char="•"/>
            </a:pPr>
            <a:r>
              <a:rPr lang="nl-BE" sz="1400" kern="0" dirty="0"/>
              <a:t>Aandelen / Aandelenopties / </a:t>
            </a:r>
            <a:r>
              <a:rPr lang="nl-BE" sz="1400" kern="0" dirty="0" err="1"/>
              <a:t>RSUs</a:t>
            </a:r>
            <a:r>
              <a:rPr lang="nl-BE" sz="1400" kern="0" dirty="0"/>
              <a:t> / </a:t>
            </a:r>
            <a:r>
              <a:rPr lang="nl-BE" sz="1400" kern="0" dirty="0" err="1"/>
              <a:t>PSUs</a:t>
            </a:r>
            <a:r>
              <a:rPr lang="nl-BE" sz="1400" kern="0" dirty="0"/>
              <a:t> / …</a:t>
            </a:r>
          </a:p>
          <a:p>
            <a:pPr marL="823899" lvl="2" indent="-285750" algn="just">
              <a:buFont typeface="Arial" panose="020B0604020202020204" pitchFamily="34" charset="0"/>
              <a:buChar char="•"/>
            </a:pPr>
            <a:r>
              <a:rPr lang="nl-BE" sz="1400" kern="0" dirty="0"/>
              <a:t>...</a:t>
            </a:r>
          </a:p>
          <a:p>
            <a:pPr lvl="1" algn="just"/>
            <a:endParaRPr lang="nl-BE" kern="0" dirty="0"/>
          </a:p>
          <a:p>
            <a:pPr>
              <a:lnSpc>
                <a:spcPts val="2500"/>
              </a:lnSpc>
            </a:pPr>
            <a:r>
              <a:rPr lang="nl-BE" kern="0" dirty="0"/>
              <a:t> Bepaalde ‘voordelen’ vormen </a:t>
            </a:r>
            <a:r>
              <a:rPr lang="nl-BE" i="1" kern="0" dirty="0"/>
              <a:t>geen</a:t>
            </a:r>
            <a:r>
              <a:rPr lang="nl-BE" kern="0" dirty="0"/>
              <a:t> loon</a:t>
            </a:r>
          </a:p>
          <a:p>
            <a:pPr marL="823899" lvl="2" indent="-285750">
              <a:lnSpc>
                <a:spcPts val="2500"/>
              </a:lnSpc>
              <a:buFont typeface="Arial" panose="020B0604020202020204" pitchFamily="34" charset="0"/>
              <a:buChar char="•"/>
            </a:pPr>
            <a:r>
              <a:rPr lang="nl-BE" sz="1400" kern="0" dirty="0"/>
              <a:t>Collectieve bonus </a:t>
            </a:r>
            <a:r>
              <a:rPr lang="nl-BE" sz="1400" kern="0" dirty="0" err="1"/>
              <a:t>i.h.k.v</a:t>
            </a:r>
            <a:r>
              <a:rPr lang="nl-BE" sz="1400" kern="0" dirty="0"/>
              <a:t>. cao nr. 90</a:t>
            </a:r>
          </a:p>
          <a:p>
            <a:pPr marL="823899" lvl="2" indent="-285750">
              <a:lnSpc>
                <a:spcPts val="2500"/>
              </a:lnSpc>
              <a:buFont typeface="Arial" panose="020B0604020202020204" pitchFamily="34" charset="0"/>
              <a:buChar char="•"/>
            </a:pPr>
            <a:r>
              <a:rPr lang="nl-BE" sz="1400" kern="0" dirty="0"/>
              <a:t>Terugbetaling van kosten eigen aan de werkgever</a:t>
            </a:r>
          </a:p>
          <a:p>
            <a:pPr algn="just"/>
            <a:endParaRPr lang="nl-BE" kern="0" dirty="0"/>
          </a:p>
          <a:p>
            <a:pPr algn="just"/>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Berekeningsbasis opzeggingsvergoeding (2)</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37519" y="955731"/>
            <a:ext cx="8268788" cy="1215352"/>
          </a:xfrm>
        </p:spPr>
        <p:txBody>
          <a:bodyPr>
            <a:normAutofit/>
          </a:bodyPr>
          <a:lstStyle/>
          <a:p>
            <a:r>
              <a:rPr lang="nl-BE" sz="2400" dirty="0"/>
              <a:t>Waaruit bestaat het jaarlijks </a:t>
            </a:r>
            <a:r>
              <a:rPr lang="nl-BE" sz="2400" dirty="0" err="1"/>
              <a:t>brutoreferentieloon</a:t>
            </a:r>
            <a:r>
              <a:rPr lang="nl-BE" sz="2400" dirty="0"/>
              <a:t>?</a:t>
            </a:r>
            <a:br>
              <a:rPr lang="nl-BE" sz="2400" dirty="0"/>
            </a:br>
            <a:endParaRPr lang="nl-BE" sz="2400" dirty="0"/>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181" y="1857573"/>
            <a:ext cx="257024" cy="308429"/>
          </a:xfrm>
          <a:prstGeom prst="rect">
            <a:avLst/>
          </a:prstGeom>
        </p:spPr>
      </p:pic>
      <p:pic>
        <p:nvPicPr>
          <p:cNvPr id="6" name="Picture 5">
            <a:extLst>
              <a:ext uri="{FF2B5EF4-FFF2-40B4-BE49-F238E27FC236}">
                <a16:creationId xmlns="" xmlns:a16="http://schemas.microsoft.com/office/drawing/2014/main" id="{0A37590B-98EA-4EE0-8D82-AC5EDEE3B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528" y="4857676"/>
            <a:ext cx="257024" cy="308429"/>
          </a:xfrm>
          <a:prstGeom prst="rect">
            <a:avLst/>
          </a:prstGeom>
        </p:spPr>
      </p:pic>
      <p:sp>
        <p:nvSpPr>
          <p:cNvPr id="2" name="Slide Number Placeholder 1">
            <a:extLst>
              <a:ext uri="{FF2B5EF4-FFF2-40B4-BE49-F238E27FC236}">
                <a16:creationId xmlns="" xmlns:a16="http://schemas.microsoft.com/office/drawing/2014/main" id="{A01347A5-5FF2-4E9E-AE8A-285A0368BCEF}"/>
              </a:ext>
            </a:extLst>
          </p:cNvPr>
          <p:cNvSpPr>
            <a:spLocks noGrp="1"/>
          </p:cNvSpPr>
          <p:nvPr>
            <p:ph type="sldNum" sz="quarter" idx="14"/>
          </p:nvPr>
        </p:nvSpPr>
        <p:spPr/>
        <p:txBody>
          <a:bodyPr/>
          <a:lstStyle/>
          <a:p>
            <a:fld id="{A03FAF12-7725-4B65-8689-067CA4F24F25}" type="slidenum">
              <a:rPr lang="nl-NL" smtClean="0"/>
              <a:pPr/>
              <a:t>39</a:t>
            </a:fld>
            <a:endParaRPr lang="nl-NL"/>
          </a:p>
        </p:txBody>
      </p:sp>
    </p:spTree>
    <p:extLst>
      <p:ext uri="{BB962C8B-B14F-4D97-AF65-F5344CB8AC3E}">
        <p14:creationId xmlns:p14="http://schemas.microsoft.com/office/powerpoint/2010/main" val="3565198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2E49FCBD-D323-4A94-A7D2-908B8F2B6AC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56756" y="0"/>
            <a:ext cx="9300756" cy="6134100"/>
          </a:xfrm>
        </p:spPr>
      </p:pic>
      <p:sp>
        <p:nvSpPr>
          <p:cNvPr id="3" name="Text Placeholder 2">
            <a:extLst>
              <a:ext uri="{FF2B5EF4-FFF2-40B4-BE49-F238E27FC236}">
                <a16:creationId xmlns="" xmlns:a16="http://schemas.microsoft.com/office/drawing/2014/main" id="{ACBB4883-2E85-42CB-9018-65714931EE76}"/>
              </a:ext>
            </a:extLst>
          </p:cNvPr>
          <p:cNvSpPr>
            <a:spLocks noGrp="1"/>
          </p:cNvSpPr>
          <p:nvPr>
            <p:ph type="body" sz="quarter" idx="10"/>
          </p:nvPr>
        </p:nvSpPr>
        <p:spPr>
          <a:xfrm>
            <a:off x="1227910" y="1296225"/>
            <a:ext cx="7759334" cy="914400"/>
          </a:xfrm>
        </p:spPr>
        <p:txBody>
          <a:bodyPr/>
          <a:lstStyle/>
          <a:p>
            <a:r>
              <a:rPr lang="nl-BE" dirty="0"/>
              <a:t>Wat zijn de opzeggingstermijnen sinds de invoering van de wet op het eenheidsstatuut?</a:t>
            </a:r>
          </a:p>
        </p:txBody>
      </p:sp>
      <p:sp>
        <p:nvSpPr>
          <p:cNvPr id="4" name="Title 3">
            <a:extLst>
              <a:ext uri="{FF2B5EF4-FFF2-40B4-BE49-F238E27FC236}">
                <a16:creationId xmlns="" xmlns:a16="http://schemas.microsoft.com/office/drawing/2014/main" id="{9DCAD537-A383-4786-9966-A7F98C1076AE}"/>
              </a:ext>
            </a:extLst>
          </p:cNvPr>
          <p:cNvSpPr>
            <a:spLocks noGrp="1"/>
          </p:cNvSpPr>
          <p:nvPr>
            <p:ph type="title"/>
          </p:nvPr>
        </p:nvSpPr>
        <p:spPr>
          <a:xfrm>
            <a:off x="521494" y="241364"/>
            <a:ext cx="8465750" cy="808737"/>
          </a:xfrm>
        </p:spPr>
        <p:txBody>
          <a:bodyPr>
            <a:normAutofit/>
          </a:bodyPr>
          <a:lstStyle/>
          <a:p>
            <a:r>
              <a:rPr lang="en-US" sz="3200" dirty="0" err="1"/>
              <a:t>Deel</a:t>
            </a:r>
            <a:r>
              <a:rPr lang="en-US" sz="3200" dirty="0"/>
              <a:t> 1: </a:t>
            </a:r>
            <a:r>
              <a:rPr lang="en-US" sz="3200" dirty="0" err="1"/>
              <a:t>Opzeggingstermijnen</a:t>
            </a:r>
            <a:endParaRPr lang="nl-BE" sz="3200" dirty="0"/>
          </a:p>
        </p:txBody>
      </p:sp>
      <p:pic>
        <p:nvPicPr>
          <p:cNvPr id="7" name="Picture 6">
            <a:extLst>
              <a:ext uri="{FF2B5EF4-FFF2-40B4-BE49-F238E27FC236}">
                <a16:creationId xmlns="" xmlns:a16="http://schemas.microsoft.com/office/drawing/2014/main" id="{1658907F-22B7-4E83-B1A7-49D0E3CE7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05" y="1338415"/>
            <a:ext cx="762000" cy="914401"/>
          </a:xfrm>
          <a:prstGeom prst="rect">
            <a:avLst/>
          </a:prstGeom>
        </p:spPr>
      </p:pic>
      <p:sp>
        <p:nvSpPr>
          <p:cNvPr id="2" name="Slide Number Placeholder 1">
            <a:extLst>
              <a:ext uri="{FF2B5EF4-FFF2-40B4-BE49-F238E27FC236}">
                <a16:creationId xmlns="" xmlns:a16="http://schemas.microsoft.com/office/drawing/2014/main" id="{DD38A02D-D959-4A29-AF43-E550A1B01AC8}"/>
              </a:ext>
            </a:extLst>
          </p:cNvPr>
          <p:cNvSpPr>
            <a:spLocks noGrp="1"/>
          </p:cNvSpPr>
          <p:nvPr>
            <p:ph type="sldNum" sz="quarter" idx="12"/>
          </p:nvPr>
        </p:nvSpPr>
        <p:spPr/>
        <p:txBody>
          <a:bodyPr/>
          <a:lstStyle/>
          <a:p>
            <a:fld id="{A03FAF12-7725-4B65-8689-067CA4F24F25}" type="slidenum">
              <a:rPr lang="nl-NL" smtClean="0"/>
              <a:pPr/>
              <a:t>4</a:t>
            </a:fld>
            <a:endParaRPr lang="nl-NL"/>
          </a:p>
        </p:txBody>
      </p:sp>
    </p:spTree>
    <p:extLst>
      <p:ext uri="{BB962C8B-B14F-4D97-AF65-F5344CB8AC3E}">
        <p14:creationId xmlns:p14="http://schemas.microsoft.com/office/powerpoint/2010/main" val="2255979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 xmlns:a16="http://schemas.microsoft.com/office/drawing/2014/main" id="{4B3AC788-E5F2-4CAF-BABF-9B814CF8C4C8}"/>
              </a:ext>
            </a:extLst>
          </p:cNvPr>
          <p:cNvPicPr>
            <a:picLocks noChangeAspect="1"/>
          </p:cNvPicPr>
          <p:nvPr/>
        </p:nvPicPr>
        <p:blipFill rotWithShape="1">
          <a:blip r:embed="rId2">
            <a:extLst>
              <a:ext uri="{28A0092B-C50C-407E-A947-70E740481C1C}">
                <a14:useLocalDpi xmlns:a14="http://schemas.microsoft.com/office/drawing/2010/main" val="0"/>
              </a:ext>
            </a:extLst>
          </a:blip>
          <a:srcRect b="68605"/>
          <a:stretch/>
        </p:blipFill>
        <p:spPr>
          <a:xfrm>
            <a:off x="899592" y="135275"/>
            <a:ext cx="7492776" cy="810339"/>
          </a:xfrm>
          <a:prstGeom prst="rect">
            <a:avLst/>
          </a:prstGeom>
        </p:spPr>
      </p:pic>
      <p:pic>
        <p:nvPicPr>
          <p:cNvPr id="4" name="Picture 3" descr="Screen Clipping">
            <a:extLst>
              <a:ext uri="{FF2B5EF4-FFF2-40B4-BE49-F238E27FC236}">
                <a16:creationId xmlns="" xmlns:a16="http://schemas.microsoft.com/office/drawing/2014/main" id="{F34BD2C2-E53F-428C-976B-6D31314B5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90" y="896571"/>
            <a:ext cx="7937780" cy="5064857"/>
          </a:xfrm>
          <a:prstGeom prst="rect">
            <a:avLst/>
          </a:prstGeom>
        </p:spPr>
      </p:pic>
      <p:sp>
        <p:nvSpPr>
          <p:cNvPr id="2" name="Slide Number Placeholder 1">
            <a:extLst>
              <a:ext uri="{FF2B5EF4-FFF2-40B4-BE49-F238E27FC236}">
                <a16:creationId xmlns="" xmlns:a16="http://schemas.microsoft.com/office/drawing/2014/main" id="{9835AA1F-02CD-4555-9043-6C2D8281195A}"/>
              </a:ext>
            </a:extLst>
          </p:cNvPr>
          <p:cNvSpPr>
            <a:spLocks noGrp="1"/>
          </p:cNvSpPr>
          <p:nvPr>
            <p:ph type="sldNum" sz="quarter" idx="10"/>
          </p:nvPr>
        </p:nvSpPr>
        <p:spPr/>
        <p:txBody>
          <a:bodyPr/>
          <a:lstStyle/>
          <a:p>
            <a:fld id="{A03FAF12-7725-4B65-8689-067CA4F24F25}" type="slidenum">
              <a:rPr lang="nl-NL" smtClean="0"/>
              <a:pPr/>
              <a:t>40</a:t>
            </a:fld>
            <a:endParaRPr lang="nl-NL"/>
          </a:p>
        </p:txBody>
      </p:sp>
    </p:spTree>
    <p:extLst>
      <p:ext uri="{BB962C8B-B14F-4D97-AF65-F5344CB8AC3E}">
        <p14:creationId xmlns:p14="http://schemas.microsoft.com/office/powerpoint/2010/main" val="339711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 xmlns:a16="http://schemas.microsoft.com/office/drawing/2014/main" id="{DF74A55E-A191-4B1F-A280-EF0469ADE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59112"/>
            <a:ext cx="7884940" cy="3279299"/>
          </a:xfrm>
          <a:prstGeom prst="rect">
            <a:avLst/>
          </a:prstGeom>
        </p:spPr>
      </p:pic>
      <p:sp>
        <p:nvSpPr>
          <p:cNvPr id="2" name="Slide Number Placeholder 1">
            <a:extLst>
              <a:ext uri="{FF2B5EF4-FFF2-40B4-BE49-F238E27FC236}">
                <a16:creationId xmlns="" xmlns:a16="http://schemas.microsoft.com/office/drawing/2014/main" id="{C0AC98AC-7964-4220-AD4A-90503C2E05FB}"/>
              </a:ext>
            </a:extLst>
          </p:cNvPr>
          <p:cNvSpPr>
            <a:spLocks noGrp="1"/>
          </p:cNvSpPr>
          <p:nvPr>
            <p:ph type="sldNum" sz="quarter" idx="10"/>
          </p:nvPr>
        </p:nvSpPr>
        <p:spPr/>
        <p:txBody>
          <a:bodyPr/>
          <a:lstStyle/>
          <a:p>
            <a:fld id="{A03FAF12-7725-4B65-8689-067CA4F24F25}" type="slidenum">
              <a:rPr lang="nl-NL" smtClean="0"/>
              <a:pPr/>
              <a:t>41</a:t>
            </a:fld>
            <a:endParaRPr lang="nl-NL"/>
          </a:p>
        </p:txBody>
      </p:sp>
    </p:spTree>
    <p:extLst>
      <p:ext uri="{BB962C8B-B14F-4D97-AF65-F5344CB8AC3E}">
        <p14:creationId xmlns:p14="http://schemas.microsoft.com/office/powerpoint/2010/main" val="2574060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Berekeningsbasis opzeggingsvergoeding (3)</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875212" y="1069154"/>
            <a:ext cx="8268788" cy="864515"/>
          </a:xfrm>
        </p:spPr>
        <p:txBody>
          <a:bodyPr>
            <a:normAutofit/>
          </a:bodyPr>
          <a:lstStyle/>
          <a:p>
            <a:r>
              <a:rPr lang="nl-BE" sz="1600" dirty="0">
                <a:solidFill>
                  <a:schemeClr val="tx1"/>
                </a:solidFill>
              </a:rPr>
              <a:t>     Voorbeeld: jaarlijks bruto bezoldiging</a:t>
            </a:r>
            <a:r>
              <a:rPr lang="nl-BE" sz="2400" dirty="0"/>
              <a:t/>
            </a:r>
            <a:br>
              <a:rPr lang="nl-BE" sz="2400" dirty="0"/>
            </a:br>
            <a:endParaRPr lang="nl-BE" sz="2400" dirty="0"/>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380" y="1276352"/>
            <a:ext cx="257024" cy="308429"/>
          </a:xfrm>
          <a:prstGeom prst="rect">
            <a:avLst/>
          </a:prstGeom>
        </p:spPr>
      </p:pic>
      <p:graphicFrame>
        <p:nvGraphicFramePr>
          <p:cNvPr id="9" name="Table 8">
            <a:extLst>
              <a:ext uri="{FF2B5EF4-FFF2-40B4-BE49-F238E27FC236}">
                <a16:creationId xmlns="" xmlns:a16="http://schemas.microsoft.com/office/drawing/2014/main" id="{0D149D85-139C-4D5C-9CD3-1152DDDE9A22}"/>
              </a:ext>
            </a:extLst>
          </p:cNvPr>
          <p:cNvGraphicFramePr>
            <a:graphicFrameLocks noGrp="1"/>
          </p:cNvGraphicFramePr>
          <p:nvPr>
            <p:extLst>
              <p:ext uri="{D42A27DB-BD31-4B8C-83A1-F6EECF244321}">
                <p14:modId xmlns:p14="http://schemas.microsoft.com/office/powerpoint/2010/main" val="2371730815"/>
              </p:ext>
            </p:extLst>
          </p:nvPr>
        </p:nvGraphicFramePr>
        <p:xfrm>
          <a:off x="827584" y="1916832"/>
          <a:ext cx="7632008" cy="3872013"/>
        </p:xfrm>
        <a:graphic>
          <a:graphicData uri="http://schemas.openxmlformats.org/drawingml/2006/table">
            <a:tbl>
              <a:tblPr firstRow="1" bandRow="1">
                <a:tableStyleId>{5C22544A-7EE6-4342-B048-85BDC9FD1C3A}</a:tableStyleId>
              </a:tblPr>
              <a:tblGrid>
                <a:gridCol w="3900804">
                  <a:extLst>
                    <a:ext uri="{9D8B030D-6E8A-4147-A177-3AD203B41FA5}">
                      <a16:colId xmlns="" xmlns:a16="http://schemas.microsoft.com/office/drawing/2014/main" val="20000"/>
                    </a:ext>
                  </a:extLst>
                </a:gridCol>
                <a:gridCol w="2204802">
                  <a:extLst>
                    <a:ext uri="{9D8B030D-6E8A-4147-A177-3AD203B41FA5}">
                      <a16:colId xmlns="" xmlns:a16="http://schemas.microsoft.com/office/drawing/2014/main" val="20001"/>
                    </a:ext>
                  </a:extLst>
                </a:gridCol>
                <a:gridCol w="1526402">
                  <a:extLst>
                    <a:ext uri="{9D8B030D-6E8A-4147-A177-3AD203B41FA5}">
                      <a16:colId xmlns="" xmlns:a16="http://schemas.microsoft.com/office/drawing/2014/main" val="20002"/>
                    </a:ext>
                  </a:extLst>
                </a:gridCol>
              </a:tblGrid>
              <a:tr h="277699">
                <a:tc>
                  <a:txBody>
                    <a:bodyPr/>
                    <a:lstStyle/>
                    <a:p>
                      <a:pPr marL="0" algn="l" defTabSz="914400" rtl="0" eaLnBrk="1" latinLnBrk="0" hangingPunct="1"/>
                      <a:r>
                        <a:rPr lang="nl-NL" sz="1200" b="0" kern="1200" dirty="0">
                          <a:solidFill>
                            <a:schemeClr val="dk1"/>
                          </a:solidFill>
                          <a:latin typeface="+mn-lt"/>
                          <a:ea typeface="+mn-ea"/>
                          <a:cs typeface="+mn-cs"/>
                        </a:rPr>
                        <a:t>Vast maandelijks loon</a:t>
                      </a:r>
                    </a:p>
                  </a:txBody>
                  <a:tcPr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nl-BE" sz="1200" b="0" kern="1200" dirty="0">
                          <a:solidFill>
                            <a:schemeClr val="dk1"/>
                          </a:solidFill>
                          <a:latin typeface="+mn-lt"/>
                          <a:ea typeface="+mn-ea"/>
                          <a:cs typeface="+mn-cs"/>
                        </a:rPr>
                        <a:t>9.202,10 EUR × 13,92</a:t>
                      </a:r>
                    </a:p>
                  </a:txBody>
                  <a:tcPr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14400" rtl="0" eaLnBrk="1" latinLnBrk="0" hangingPunct="1"/>
                      <a:r>
                        <a:rPr lang="nl-BE" sz="1200" b="0" kern="1200" dirty="0">
                          <a:solidFill>
                            <a:schemeClr val="dk1"/>
                          </a:solidFill>
                          <a:latin typeface="+mn-lt"/>
                          <a:ea typeface="+mn-ea"/>
                          <a:cs typeface="+mn-cs"/>
                        </a:rPr>
                        <a:t>128.093,23 EUR</a:t>
                      </a:r>
                    </a:p>
                  </a:txBody>
                  <a:tcPr anchor="ct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72176">
                <a:tc>
                  <a:txBody>
                    <a:bodyPr/>
                    <a:lstStyle/>
                    <a:p>
                      <a:pPr marL="0" algn="l" defTabSz="914400" rtl="0" eaLnBrk="1" latinLnBrk="0" hangingPunct="1"/>
                      <a:r>
                        <a:rPr lang="nl-BE" sz="1200" kern="1200" dirty="0">
                          <a:solidFill>
                            <a:schemeClr val="dk1"/>
                          </a:solidFill>
                          <a:latin typeface="+mn-lt"/>
                          <a:ea typeface="+mn-ea"/>
                          <a:cs typeface="+mn-cs"/>
                        </a:rPr>
                        <a:t>Variabel loon</a:t>
                      </a:r>
                    </a:p>
                  </a:txBody>
                  <a:tcPr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algn="l" defTabSz="914400" rtl="0" eaLnBrk="1" latinLnBrk="0" hangingPunct="1"/>
                      <a:r>
                        <a:rPr lang="nl-BE" sz="1200" kern="1200" dirty="0">
                          <a:solidFill>
                            <a:schemeClr val="dk1"/>
                          </a:solidFill>
                          <a:latin typeface="+mn-lt"/>
                          <a:ea typeface="+mn-ea"/>
                          <a:cs typeface="+mn-cs"/>
                        </a:rPr>
                        <a:t>17.790,00 EUR</a:t>
                      </a:r>
                    </a:p>
                  </a:txBody>
                  <a:tcPr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dk1"/>
                          </a:solidFill>
                          <a:latin typeface="+mn-lt"/>
                          <a:ea typeface="+mn-ea"/>
                          <a:cs typeface="+mn-cs"/>
                        </a:rPr>
                        <a:t>17.790,00 EUR</a:t>
                      </a:r>
                    </a:p>
                  </a:txBody>
                  <a:tcPr anchor="ct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1"/>
                  </a:ext>
                </a:extLst>
              </a:tr>
              <a:tr h="290920">
                <a:tc>
                  <a:txBody>
                    <a:bodyPr/>
                    <a:lstStyle/>
                    <a:p>
                      <a:r>
                        <a:rPr lang="nl-BE" sz="1200" dirty="0"/>
                        <a:t>Vakantiegeld</a:t>
                      </a:r>
                      <a:r>
                        <a:rPr lang="nl-BE" sz="1200" baseline="0" dirty="0"/>
                        <a:t> op variabel loon</a:t>
                      </a:r>
                      <a:endParaRPr lang="nl-BE"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a:t>17.790,00 EUR</a:t>
                      </a:r>
                      <a:r>
                        <a:rPr lang="nl-BE" sz="1200" baseline="0" dirty="0"/>
                        <a:t> × 15,67%</a:t>
                      </a:r>
                      <a:endParaRPr lang="nl-BE" sz="1200" dirty="0"/>
                    </a:p>
                  </a:txBody>
                  <a:tcPr anchor="ctr">
                    <a:solidFill>
                      <a:schemeClr val="bg1">
                        <a:lumMod val="95000"/>
                      </a:schemeClr>
                    </a:solidFill>
                  </a:tcPr>
                </a:tc>
                <a:tc>
                  <a:txBody>
                    <a:bodyPr/>
                    <a:lstStyle/>
                    <a:p>
                      <a:pPr algn="r"/>
                      <a:r>
                        <a:rPr lang="nl-BE" sz="1200" dirty="0"/>
                        <a:t>2.787,69 EUR</a:t>
                      </a:r>
                    </a:p>
                  </a:txBody>
                  <a:tcPr anchor="ctr">
                    <a:solidFill>
                      <a:schemeClr val="bg1">
                        <a:lumMod val="95000"/>
                      </a:schemeClr>
                    </a:solidFill>
                  </a:tcPr>
                </a:tc>
                <a:extLst>
                  <a:ext uri="{0D108BD9-81ED-4DB2-BD59-A6C34878D82A}">
                    <a16:rowId xmlns="" xmlns:a16="http://schemas.microsoft.com/office/drawing/2014/main" val="10002"/>
                  </a:ext>
                </a:extLst>
              </a:tr>
              <a:tr h="453626">
                <a:tc>
                  <a:txBody>
                    <a:bodyPr/>
                    <a:lstStyle/>
                    <a:p>
                      <a:r>
                        <a:rPr lang="nl-BE" sz="1200" dirty="0"/>
                        <a:t>Groepsverzekering </a:t>
                      </a:r>
                    </a:p>
                    <a:p>
                      <a:r>
                        <a:rPr lang="nl-BE" sz="1200" dirty="0"/>
                        <a:t>(leven/overlijden + invaliditeit + premievrijstelling)</a:t>
                      </a:r>
                    </a:p>
                  </a:txBody>
                  <a:tcPr anchor="ctr">
                    <a:solidFill>
                      <a:schemeClr val="bg1">
                        <a:lumMod val="85000"/>
                      </a:schemeClr>
                    </a:solidFill>
                  </a:tcPr>
                </a:tc>
                <a:tc>
                  <a:txBody>
                    <a:bodyPr/>
                    <a:lstStyle/>
                    <a:p>
                      <a:r>
                        <a:rPr lang="nl-BE" sz="1200" dirty="0"/>
                        <a:t>(938,46 EUR + 137,13 EUR + 48,26 EUR) × 12</a:t>
                      </a:r>
                    </a:p>
                  </a:txBody>
                  <a:tcPr anchor="ctr">
                    <a:solidFill>
                      <a:schemeClr val="bg1">
                        <a:lumMod val="85000"/>
                      </a:schemeClr>
                    </a:solidFill>
                  </a:tcPr>
                </a:tc>
                <a:tc>
                  <a:txBody>
                    <a:bodyPr/>
                    <a:lstStyle/>
                    <a:p>
                      <a:pPr algn="r"/>
                      <a:r>
                        <a:rPr lang="nl-BE" sz="1200" dirty="0"/>
                        <a:t>13.486,20</a:t>
                      </a:r>
                      <a:r>
                        <a:rPr lang="nl-BE" sz="1200" baseline="0" dirty="0"/>
                        <a:t> EUR</a:t>
                      </a:r>
                      <a:endParaRPr lang="nl-BE" sz="1200" dirty="0"/>
                    </a:p>
                  </a:txBody>
                  <a:tcPr anchor="ctr">
                    <a:solidFill>
                      <a:schemeClr val="bg1">
                        <a:lumMod val="85000"/>
                      </a:schemeClr>
                    </a:solidFill>
                  </a:tcPr>
                </a:tc>
                <a:extLst>
                  <a:ext uri="{0D108BD9-81ED-4DB2-BD59-A6C34878D82A}">
                    <a16:rowId xmlns="" xmlns:a16="http://schemas.microsoft.com/office/drawing/2014/main" val="10003"/>
                  </a:ext>
                </a:extLst>
              </a:tr>
              <a:tr h="453626">
                <a:tc>
                  <a:txBody>
                    <a:bodyPr/>
                    <a:lstStyle/>
                    <a:p>
                      <a:r>
                        <a:rPr lang="nl-BE" sz="1200" dirty="0"/>
                        <a:t>Hospitalisatieverzekering</a:t>
                      </a:r>
                    </a:p>
                    <a:p>
                      <a:r>
                        <a:rPr lang="nl-BE" sz="1200" dirty="0"/>
                        <a:t>(medische kosten)</a:t>
                      </a:r>
                    </a:p>
                  </a:txBody>
                  <a:tcPr anchor="ctr">
                    <a:solidFill>
                      <a:schemeClr val="bg1">
                        <a:lumMod val="95000"/>
                      </a:schemeClr>
                    </a:solidFill>
                  </a:tcPr>
                </a:tc>
                <a:tc>
                  <a:txBody>
                    <a:bodyPr/>
                    <a:lstStyle/>
                    <a:p>
                      <a:r>
                        <a:rPr lang="nl-BE" sz="1200" dirty="0"/>
                        <a:t>39,79 EUR × 12</a:t>
                      </a:r>
                    </a:p>
                  </a:txBody>
                  <a:tcPr anchor="ctr">
                    <a:solidFill>
                      <a:schemeClr val="bg1">
                        <a:lumMod val="95000"/>
                      </a:schemeClr>
                    </a:solidFill>
                  </a:tcPr>
                </a:tc>
                <a:tc>
                  <a:txBody>
                    <a:bodyPr/>
                    <a:lstStyle/>
                    <a:p>
                      <a:pPr algn="r"/>
                      <a:r>
                        <a:rPr lang="nl-BE" sz="1200" dirty="0"/>
                        <a:t>477,48 EUR</a:t>
                      </a:r>
                    </a:p>
                  </a:txBody>
                  <a:tcPr anchor="ctr">
                    <a:solidFill>
                      <a:schemeClr val="bg1">
                        <a:lumMod val="95000"/>
                      </a:schemeClr>
                    </a:solidFill>
                  </a:tcPr>
                </a:tc>
                <a:extLst>
                  <a:ext uri="{0D108BD9-81ED-4DB2-BD59-A6C34878D82A}">
                    <a16:rowId xmlns="" xmlns:a16="http://schemas.microsoft.com/office/drawing/2014/main" val="10004"/>
                  </a:ext>
                </a:extLst>
              </a:tr>
              <a:tr h="272176">
                <a:tc>
                  <a:txBody>
                    <a:bodyPr/>
                    <a:lstStyle/>
                    <a:p>
                      <a:r>
                        <a:rPr lang="nl-BE" sz="1200" dirty="0"/>
                        <a:t>Maaltijdcheques</a:t>
                      </a:r>
                    </a:p>
                  </a:txBody>
                  <a:tcPr anchor="ctr">
                    <a:solidFill>
                      <a:schemeClr val="bg1">
                        <a:lumMod val="85000"/>
                      </a:schemeClr>
                    </a:solidFill>
                  </a:tcPr>
                </a:tc>
                <a:tc>
                  <a:txBody>
                    <a:bodyPr/>
                    <a:lstStyle/>
                    <a:p>
                      <a:r>
                        <a:rPr lang="nl-BE" sz="1200" dirty="0"/>
                        <a:t>4,91 EUR</a:t>
                      </a:r>
                      <a:r>
                        <a:rPr lang="nl-BE" sz="1200" baseline="0" dirty="0"/>
                        <a:t> </a:t>
                      </a:r>
                      <a:r>
                        <a:rPr lang="nl-BE" sz="1200" dirty="0"/>
                        <a:t>×</a:t>
                      </a:r>
                      <a:r>
                        <a:rPr lang="nl-BE" sz="1200" baseline="0" dirty="0"/>
                        <a:t> 231</a:t>
                      </a:r>
                      <a:endParaRPr lang="nl-BE" sz="1200" dirty="0"/>
                    </a:p>
                  </a:txBody>
                  <a:tcPr anchor="ctr">
                    <a:solidFill>
                      <a:schemeClr val="bg1">
                        <a:lumMod val="85000"/>
                      </a:schemeClr>
                    </a:solidFill>
                  </a:tcPr>
                </a:tc>
                <a:tc>
                  <a:txBody>
                    <a:bodyPr/>
                    <a:lstStyle/>
                    <a:p>
                      <a:pPr algn="r"/>
                      <a:r>
                        <a:rPr lang="nl-BE" sz="1200" dirty="0"/>
                        <a:t>1.134,21 EUR</a:t>
                      </a:r>
                    </a:p>
                  </a:txBody>
                  <a:tcPr anchor="ctr">
                    <a:solidFill>
                      <a:schemeClr val="bg1">
                        <a:lumMod val="85000"/>
                      </a:schemeClr>
                    </a:solidFill>
                  </a:tcPr>
                </a:tc>
                <a:extLst>
                  <a:ext uri="{0D108BD9-81ED-4DB2-BD59-A6C34878D82A}">
                    <a16:rowId xmlns="" xmlns:a16="http://schemas.microsoft.com/office/drawing/2014/main" val="10005"/>
                  </a:ext>
                </a:extLst>
              </a:tr>
              <a:tr h="272176">
                <a:tc>
                  <a:txBody>
                    <a:bodyPr/>
                    <a:lstStyle/>
                    <a:p>
                      <a:r>
                        <a:rPr lang="nl-BE" sz="1200" dirty="0"/>
                        <a:t>Privé</a:t>
                      </a:r>
                      <a:r>
                        <a:rPr lang="nl-BE" sz="1200" baseline="0" dirty="0"/>
                        <a:t> gebruik b</a:t>
                      </a:r>
                      <a:r>
                        <a:rPr lang="nl-BE" sz="1200" dirty="0"/>
                        <a:t>edrijfswagen (en tankkaart)</a:t>
                      </a:r>
                    </a:p>
                  </a:txBody>
                  <a:tcPr anchor="ctr">
                    <a:solidFill>
                      <a:schemeClr val="bg1">
                        <a:lumMod val="95000"/>
                      </a:schemeClr>
                    </a:solidFill>
                  </a:tcPr>
                </a:tc>
                <a:tc>
                  <a:txBody>
                    <a:bodyPr/>
                    <a:lstStyle/>
                    <a:p>
                      <a:r>
                        <a:rPr lang="nl-BE" sz="1200" dirty="0"/>
                        <a:t>450 EUR × 12</a:t>
                      </a:r>
                    </a:p>
                  </a:txBody>
                  <a:tcPr anchor="ctr">
                    <a:solidFill>
                      <a:schemeClr val="bg1">
                        <a:lumMod val="95000"/>
                      </a:schemeClr>
                    </a:solidFill>
                  </a:tcPr>
                </a:tc>
                <a:tc>
                  <a:txBody>
                    <a:bodyPr/>
                    <a:lstStyle/>
                    <a:p>
                      <a:pPr algn="r"/>
                      <a:r>
                        <a:rPr lang="nl-BE" sz="1200" dirty="0"/>
                        <a:t>5.400,00 EUR</a:t>
                      </a:r>
                    </a:p>
                  </a:txBody>
                  <a:tcPr anchor="ctr">
                    <a:solidFill>
                      <a:schemeClr val="bg1">
                        <a:lumMod val="95000"/>
                      </a:schemeClr>
                    </a:solidFill>
                  </a:tcPr>
                </a:tc>
                <a:extLst>
                  <a:ext uri="{0D108BD9-81ED-4DB2-BD59-A6C34878D82A}">
                    <a16:rowId xmlns="" xmlns:a16="http://schemas.microsoft.com/office/drawing/2014/main" val="10006"/>
                  </a:ext>
                </a:extLst>
              </a:tr>
              <a:tr h="272176">
                <a:tc>
                  <a:txBody>
                    <a:bodyPr/>
                    <a:lstStyle/>
                    <a:p>
                      <a:r>
                        <a:rPr lang="nl-BE" sz="1200" dirty="0"/>
                        <a:t>Privé gebruik</a:t>
                      </a:r>
                      <a:r>
                        <a:rPr lang="nl-BE" sz="1200" baseline="0" dirty="0"/>
                        <a:t> </a:t>
                      </a:r>
                      <a:r>
                        <a:rPr lang="nl-BE" sz="1200" dirty="0"/>
                        <a:t>GSM</a:t>
                      </a:r>
                    </a:p>
                  </a:txBody>
                  <a:tcPr anchor="ctr">
                    <a:solidFill>
                      <a:schemeClr val="bg1">
                        <a:lumMod val="85000"/>
                      </a:schemeClr>
                    </a:solidFill>
                  </a:tcPr>
                </a:tc>
                <a:tc>
                  <a:txBody>
                    <a:bodyPr/>
                    <a:lstStyle/>
                    <a:p>
                      <a:r>
                        <a:rPr lang="nl-BE" sz="1200" dirty="0"/>
                        <a:t>25 EUR × 12</a:t>
                      </a:r>
                    </a:p>
                  </a:txBody>
                  <a:tcPr anchor="ctr">
                    <a:solidFill>
                      <a:schemeClr val="bg1">
                        <a:lumMod val="85000"/>
                      </a:schemeClr>
                    </a:solidFill>
                  </a:tcPr>
                </a:tc>
                <a:tc>
                  <a:txBody>
                    <a:bodyPr/>
                    <a:lstStyle/>
                    <a:p>
                      <a:pPr algn="r"/>
                      <a:r>
                        <a:rPr lang="nl-BE" sz="1200" dirty="0"/>
                        <a:t>300,00 EUR</a:t>
                      </a:r>
                    </a:p>
                  </a:txBody>
                  <a:tcPr anchor="ctr">
                    <a:solidFill>
                      <a:schemeClr val="bg1">
                        <a:lumMod val="85000"/>
                      </a:schemeClr>
                    </a:solidFill>
                  </a:tcPr>
                </a:tc>
                <a:extLst>
                  <a:ext uri="{0D108BD9-81ED-4DB2-BD59-A6C34878D82A}">
                    <a16:rowId xmlns="" xmlns:a16="http://schemas.microsoft.com/office/drawing/2014/main" val="10007"/>
                  </a:ext>
                </a:extLst>
              </a:tr>
              <a:tr h="272176">
                <a:tc>
                  <a:txBody>
                    <a:bodyPr/>
                    <a:lstStyle/>
                    <a:p>
                      <a:r>
                        <a:rPr lang="nl-BE" sz="1200" dirty="0"/>
                        <a:t>Privé gebruik internet</a:t>
                      </a:r>
                    </a:p>
                  </a:txBody>
                  <a:tcPr anchor="ctr">
                    <a:solidFill>
                      <a:schemeClr val="bg1">
                        <a:lumMod val="95000"/>
                      </a:schemeClr>
                    </a:solidFill>
                  </a:tcPr>
                </a:tc>
                <a:tc>
                  <a:txBody>
                    <a:bodyPr/>
                    <a:lstStyle/>
                    <a:p>
                      <a:r>
                        <a:rPr lang="nl-BE" sz="1200" dirty="0"/>
                        <a:t>25 EUR × 12</a:t>
                      </a:r>
                    </a:p>
                  </a:txBody>
                  <a:tcPr anchor="ctr">
                    <a:solidFill>
                      <a:schemeClr val="bg1">
                        <a:lumMod val="95000"/>
                      </a:schemeClr>
                    </a:solidFill>
                  </a:tcPr>
                </a:tc>
                <a:tc>
                  <a:txBody>
                    <a:bodyPr/>
                    <a:lstStyle/>
                    <a:p>
                      <a:pPr algn="r"/>
                      <a:r>
                        <a:rPr lang="nl-BE" sz="1200" dirty="0"/>
                        <a:t>300,00 EUR</a:t>
                      </a:r>
                    </a:p>
                  </a:txBody>
                  <a:tcPr anchor="ctr">
                    <a:solidFill>
                      <a:schemeClr val="bg1">
                        <a:lumMod val="95000"/>
                      </a:schemeClr>
                    </a:solidFill>
                  </a:tcPr>
                </a:tc>
                <a:extLst>
                  <a:ext uri="{0D108BD9-81ED-4DB2-BD59-A6C34878D82A}">
                    <a16:rowId xmlns="" xmlns:a16="http://schemas.microsoft.com/office/drawing/2014/main" val="10008"/>
                  </a:ext>
                </a:extLst>
              </a:tr>
              <a:tr h="272176">
                <a:tc>
                  <a:txBody>
                    <a:bodyPr/>
                    <a:lstStyle/>
                    <a:p>
                      <a:r>
                        <a:rPr lang="nl-BE" sz="1200" dirty="0" err="1"/>
                        <a:t>Eco-cheques</a:t>
                      </a:r>
                      <a:endParaRPr lang="nl-BE" sz="1200" dirty="0"/>
                    </a:p>
                  </a:txBody>
                  <a:tcPr anchor="ctr">
                    <a:lnB w="12700" cmpd="sng">
                      <a:noFill/>
                    </a:lnB>
                    <a:solidFill>
                      <a:schemeClr val="bg1">
                        <a:lumMod val="85000"/>
                      </a:schemeClr>
                    </a:solidFill>
                  </a:tcPr>
                </a:tc>
                <a:tc>
                  <a:txBody>
                    <a:bodyPr/>
                    <a:lstStyle/>
                    <a:p>
                      <a:r>
                        <a:rPr lang="nl-BE" sz="1200" dirty="0"/>
                        <a:t>250 EUR</a:t>
                      </a:r>
                    </a:p>
                  </a:txBody>
                  <a:tcPr anchor="ctr">
                    <a:lnB w="12700" cmpd="sng">
                      <a:noFill/>
                    </a:lnB>
                    <a:solidFill>
                      <a:schemeClr val="bg1">
                        <a:lumMod val="85000"/>
                      </a:schemeClr>
                    </a:solidFill>
                  </a:tcPr>
                </a:tc>
                <a:tc>
                  <a:txBody>
                    <a:bodyPr/>
                    <a:lstStyle/>
                    <a:p>
                      <a:pPr algn="r"/>
                      <a:r>
                        <a:rPr lang="nl-BE" sz="1200" dirty="0"/>
                        <a:t>250,00 EUR</a:t>
                      </a:r>
                    </a:p>
                  </a:txBody>
                  <a:tcPr anchor="ctr">
                    <a:lnB w="12700" cmpd="sng">
                      <a:noFill/>
                    </a:lnB>
                    <a:solidFill>
                      <a:schemeClr val="bg1">
                        <a:lumMod val="85000"/>
                      </a:schemeClr>
                    </a:solidFill>
                  </a:tcPr>
                </a:tc>
                <a:extLst>
                  <a:ext uri="{0D108BD9-81ED-4DB2-BD59-A6C34878D82A}">
                    <a16:rowId xmlns="" xmlns:a16="http://schemas.microsoft.com/office/drawing/2014/main" val="10009"/>
                  </a:ext>
                </a:extLst>
              </a:tr>
              <a:tr h="289448">
                <a:tc>
                  <a:txBody>
                    <a:bodyPr/>
                    <a:lstStyle/>
                    <a:p>
                      <a:endParaRPr lang="nl-NL"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nl-NL"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endParaRPr lang="nl-NL"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453626">
                <a:tc>
                  <a:txBody>
                    <a:bodyPr/>
                    <a:lstStyle/>
                    <a:p>
                      <a:r>
                        <a:rPr lang="nl-BE" sz="1200" b="1" dirty="0">
                          <a:solidFill>
                            <a:srgbClr val="FF0000"/>
                          </a:solidFill>
                        </a:rPr>
                        <a:t>Totaal</a:t>
                      </a:r>
                      <a:r>
                        <a:rPr lang="nl-BE" sz="1200" b="1" baseline="0" dirty="0">
                          <a:solidFill>
                            <a:srgbClr val="FF0000"/>
                          </a:solidFill>
                        </a:rPr>
                        <a:t> </a:t>
                      </a:r>
                      <a:r>
                        <a:rPr lang="nl-BE" sz="1200" b="1" dirty="0">
                          <a:solidFill>
                            <a:srgbClr val="FF0000"/>
                          </a:solidFill>
                        </a:rPr>
                        <a:t>(bruto)</a:t>
                      </a:r>
                    </a:p>
                  </a:txBody>
                  <a:tcPr anchor="ctr">
                    <a:lnT w="12700" cmpd="sng">
                      <a:noFill/>
                    </a:lnT>
                    <a:solidFill>
                      <a:schemeClr val="bg1">
                        <a:lumMod val="95000"/>
                      </a:schemeClr>
                    </a:solidFill>
                  </a:tcPr>
                </a:tc>
                <a:tc>
                  <a:txBody>
                    <a:bodyPr/>
                    <a:lstStyle/>
                    <a:p>
                      <a:pPr algn="r"/>
                      <a:endParaRPr lang="nl-BE" sz="1200" b="1" dirty="0">
                        <a:solidFill>
                          <a:srgbClr val="FF0000"/>
                        </a:solidFill>
                      </a:endParaRPr>
                    </a:p>
                  </a:txBody>
                  <a:tcPr anchor="ctr">
                    <a:lnT w="12700" cmpd="sng">
                      <a:noFill/>
                    </a:lnT>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sz="1200" b="1" dirty="0">
                          <a:solidFill>
                            <a:srgbClr val="FF0000"/>
                          </a:solidFill>
                        </a:rPr>
                        <a:t>170.018,81 EUR</a:t>
                      </a:r>
                    </a:p>
                  </a:txBody>
                  <a:tcPr anchor="ctr">
                    <a:lnT w="12700" cmpd="sng">
                      <a:noFill/>
                    </a:lnT>
                    <a:solidFill>
                      <a:schemeClr val="bg1">
                        <a:lumMod val="95000"/>
                      </a:schemeClr>
                    </a:solidFill>
                  </a:tcPr>
                </a:tc>
                <a:extLst>
                  <a:ext uri="{0D108BD9-81ED-4DB2-BD59-A6C34878D82A}">
                    <a16:rowId xmlns="" xmlns:a16="http://schemas.microsoft.com/office/drawing/2014/main" val="10011"/>
                  </a:ext>
                </a:extLst>
              </a:tr>
            </a:tbl>
          </a:graphicData>
        </a:graphic>
      </p:graphicFrame>
      <p:sp>
        <p:nvSpPr>
          <p:cNvPr id="2" name="Slide Number Placeholder 1">
            <a:extLst>
              <a:ext uri="{FF2B5EF4-FFF2-40B4-BE49-F238E27FC236}">
                <a16:creationId xmlns="" xmlns:a16="http://schemas.microsoft.com/office/drawing/2014/main" id="{BFD2BB2B-A442-4943-AACB-5E7116F4871F}"/>
              </a:ext>
            </a:extLst>
          </p:cNvPr>
          <p:cNvSpPr>
            <a:spLocks noGrp="1"/>
          </p:cNvSpPr>
          <p:nvPr>
            <p:ph type="sldNum" sz="quarter" idx="14"/>
          </p:nvPr>
        </p:nvSpPr>
        <p:spPr/>
        <p:txBody>
          <a:bodyPr/>
          <a:lstStyle/>
          <a:p>
            <a:fld id="{A03FAF12-7725-4B65-8689-067CA4F24F25}" type="slidenum">
              <a:rPr lang="nl-NL" smtClean="0"/>
              <a:pPr/>
              <a:t>42</a:t>
            </a:fld>
            <a:endParaRPr lang="nl-NL"/>
          </a:p>
        </p:txBody>
      </p:sp>
    </p:spTree>
    <p:extLst>
      <p:ext uri="{BB962C8B-B14F-4D97-AF65-F5344CB8AC3E}">
        <p14:creationId xmlns:p14="http://schemas.microsoft.com/office/powerpoint/2010/main" val="545082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863244" y="1123406"/>
            <a:ext cx="8398319" cy="5617030"/>
          </a:xfrm>
        </p:spPr>
        <p:txBody>
          <a:bodyPr>
            <a:noAutofit/>
          </a:bodyPr>
          <a:lstStyle/>
          <a:p>
            <a:r>
              <a:rPr lang="nl-BE" sz="1400" dirty="0"/>
              <a:t>Opzeggingsvergoeding sedert 1 januari 2014 in aantal weken loon</a:t>
            </a:r>
          </a:p>
          <a:p>
            <a:endParaRPr lang="nl-BE" dirty="0"/>
          </a:p>
          <a:p>
            <a:r>
              <a:rPr lang="nl-BE" sz="1400" dirty="0"/>
              <a:t>Omzetregel voor werknemer die betaald wordt met maandloon:</a:t>
            </a:r>
          </a:p>
          <a:p>
            <a:pPr marL="269875" lvl="1">
              <a:lnSpc>
                <a:spcPct val="150000"/>
              </a:lnSpc>
            </a:pPr>
            <a:r>
              <a:rPr lang="nl-BE" sz="1500" dirty="0"/>
              <a:t>maandloon × 3 = weekloon</a:t>
            </a:r>
          </a:p>
          <a:p>
            <a:pPr marL="352425" lvl="1">
              <a:lnSpc>
                <a:spcPct val="150000"/>
              </a:lnSpc>
            </a:pPr>
            <a:r>
              <a:rPr lang="nl-BE" sz="1500" dirty="0"/>
              <a:t>       13</a:t>
            </a:r>
          </a:p>
          <a:p>
            <a:r>
              <a:rPr lang="nl-BE" dirty="0"/>
              <a:t> </a:t>
            </a:r>
            <a:r>
              <a:rPr lang="nl-BE" sz="1400" dirty="0"/>
              <a:t>Voorbeeld:</a:t>
            </a:r>
            <a:endParaRPr lang="nl-BE" dirty="0"/>
          </a:p>
          <a:p>
            <a:pPr marL="273050" indent="-273050"/>
            <a:r>
              <a:rPr lang="nl-BE" dirty="0"/>
              <a:t>	</a:t>
            </a:r>
            <a:r>
              <a:rPr lang="nl-BE" sz="1500" b="0" dirty="0"/>
              <a:t>Bruto jaarloon = 170.018,81 EUR </a:t>
            </a:r>
          </a:p>
          <a:p>
            <a:pPr marL="273050" indent="-273050"/>
            <a:r>
              <a:rPr lang="nl-BE" sz="1500" b="0" dirty="0"/>
              <a:t>	Opzeggingsvergoeding = 24 weken loon</a:t>
            </a:r>
          </a:p>
          <a:p>
            <a:endParaRPr lang="nl-BE" sz="1500" b="0" dirty="0"/>
          </a:p>
          <a:p>
            <a:pPr marL="273050" indent="-273050">
              <a:lnSpc>
                <a:spcPct val="150000"/>
              </a:lnSpc>
            </a:pPr>
            <a:r>
              <a:rPr lang="nl-BE" sz="1500" b="0" dirty="0"/>
              <a:t>	170.018,81 EUR </a:t>
            </a:r>
            <a:r>
              <a:rPr lang="en-US" sz="1500" b="0" dirty="0"/>
              <a:t>×  3  × 24 </a:t>
            </a:r>
            <a:r>
              <a:rPr lang="nl-BE" sz="1500" b="0" dirty="0"/>
              <a:t>weken </a:t>
            </a:r>
            <a:r>
              <a:rPr lang="en-US" sz="1500" b="0" dirty="0"/>
              <a:t>	= 3.269,59 EUR × 24</a:t>
            </a:r>
          </a:p>
          <a:p>
            <a:pPr marL="273050" indent="-273050">
              <a:lnSpc>
                <a:spcPct val="150000"/>
              </a:lnSpc>
            </a:pPr>
            <a:r>
              <a:rPr lang="en-US" sz="1500" b="0" dirty="0"/>
              <a:t>	         12	 13		= 78.470,22 EUR </a:t>
            </a:r>
            <a:r>
              <a:rPr lang="nl-BE" sz="1500" b="0" dirty="0"/>
              <a:t>bruto</a:t>
            </a:r>
          </a:p>
          <a:p>
            <a:pPr marL="352425" lvl="1"/>
            <a:endParaRPr lang="nl-BE" sz="1800"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Berekeningsbasis opzeggingsvergoeding (4)</a:t>
            </a:r>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32" y="1738994"/>
            <a:ext cx="257024" cy="308429"/>
          </a:xfrm>
          <a:prstGeom prst="rect">
            <a:avLst/>
          </a:prstGeom>
        </p:spPr>
      </p:pic>
      <p:pic>
        <p:nvPicPr>
          <p:cNvPr id="6" name="Picture 5">
            <a:extLst>
              <a:ext uri="{FF2B5EF4-FFF2-40B4-BE49-F238E27FC236}">
                <a16:creationId xmlns="" xmlns:a16="http://schemas.microsoft.com/office/drawing/2014/main" id="{0A37590B-98EA-4EE0-8D82-AC5EDEE3B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20" y="3578971"/>
            <a:ext cx="257024" cy="308429"/>
          </a:xfrm>
          <a:prstGeom prst="rect">
            <a:avLst/>
          </a:prstGeom>
        </p:spPr>
      </p:pic>
      <p:pic>
        <p:nvPicPr>
          <p:cNvPr id="9" name="Picture 8">
            <a:extLst>
              <a:ext uri="{FF2B5EF4-FFF2-40B4-BE49-F238E27FC236}">
                <a16:creationId xmlns="" xmlns:a16="http://schemas.microsoft.com/office/drawing/2014/main" id="{7DF443F1-EB7F-4135-A4C5-54E3435DA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20" y="2460974"/>
            <a:ext cx="257024" cy="308429"/>
          </a:xfrm>
          <a:prstGeom prst="rect">
            <a:avLst/>
          </a:prstGeom>
        </p:spPr>
      </p:pic>
      <p:cxnSp>
        <p:nvCxnSpPr>
          <p:cNvPr id="10" name="Straight Connector 9">
            <a:extLst>
              <a:ext uri="{FF2B5EF4-FFF2-40B4-BE49-F238E27FC236}">
                <a16:creationId xmlns="" xmlns:a16="http://schemas.microsoft.com/office/drawing/2014/main" id="{5CE4AE0E-4CF5-4D1B-93A4-6BCD57AEAD3E}"/>
              </a:ext>
            </a:extLst>
          </p:cNvPr>
          <p:cNvCxnSpPr/>
          <p:nvPr/>
        </p:nvCxnSpPr>
        <p:spPr>
          <a:xfrm>
            <a:off x="1086995" y="3172814"/>
            <a:ext cx="1512168" cy="0"/>
          </a:xfrm>
          <a:prstGeom prst="line">
            <a:avLst/>
          </a:prstGeom>
          <a:ln>
            <a:solidFill>
              <a:srgbClr val="4D4D4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4D89A1F6-F0C9-45FF-BDC6-D3D149242608}"/>
              </a:ext>
            </a:extLst>
          </p:cNvPr>
          <p:cNvCxnSpPr>
            <a:cxnSpLocks/>
          </p:cNvCxnSpPr>
          <p:nvPr/>
        </p:nvCxnSpPr>
        <p:spPr>
          <a:xfrm>
            <a:off x="1187624" y="5301208"/>
            <a:ext cx="1420728" cy="0"/>
          </a:xfrm>
          <a:prstGeom prst="line">
            <a:avLst/>
          </a:prstGeom>
          <a:ln>
            <a:solidFill>
              <a:srgbClr val="4D4D4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6683A94B-D295-4008-9983-E89828A08E51}"/>
              </a:ext>
            </a:extLst>
          </p:cNvPr>
          <p:cNvCxnSpPr>
            <a:cxnSpLocks/>
          </p:cNvCxnSpPr>
          <p:nvPr/>
        </p:nvCxnSpPr>
        <p:spPr>
          <a:xfrm>
            <a:off x="2776939" y="5301208"/>
            <a:ext cx="371210" cy="0"/>
          </a:xfrm>
          <a:prstGeom prst="line">
            <a:avLst/>
          </a:prstGeom>
          <a:ln>
            <a:solidFill>
              <a:srgbClr val="4D4D4F"/>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 xmlns:a16="http://schemas.microsoft.com/office/drawing/2014/main" id="{913DCB60-D125-41C5-B97A-84A962C2FBC8}"/>
              </a:ext>
            </a:extLst>
          </p:cNvPr>
          <p:cNvSpPr>
            <a:spLocks noGrp="1"/>
          </p:cNvSpPr>
          <p:nvPr>
            <p:ph type="sldNum" sz="quarter" idx="14"/>
          </p:nvPr>
        </p:nvSpPr>
        <p:spPr/>
        <p:txBody>
          <a:bodyPr/>
          <a:lstStyle/>
          <a:p>
            <a:fld id="{A03FAF12-7725-4B65-8689-067CA4F24F25}" type="slidenum">
              <a:rPr lang="nl-NL" smtClean="0"/>
              <a:pPr/>
              <a:t>43</a:t>
            </a:fld>
            <a:endParaRPr lang="nl-NL"/>
          </a:p>
        </p:txBody>
      </p:sp>
    </p:spTree>
    <p:extLst>
      <p:ext uri="{BB962C8B-B14F-4D97-AF65-F5344CB8AC3E}">
        <p14:creationId xmlns:p14="http://schemas.microsoft.com/office/powerpoint/2010/main" val="1404878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852257" y="2215550"/>
            <a:ext cx="6397587" cy="4267491"/>
          </a:xfrm>
        </p:spPr>
        <p:txBody>
          <a:bodyPr>
            <a:noAutofit/>
          </a:bodyPr>
          <a:lstStyle/>
          <a:p>
            <a:pPr algn="just">
              <a:lnSpc>
                <a:spcPts val="2500"/>
              </a:lnSpc>
            </a:pPr>
            <a:r>
              <a:rPr lang="nl-BE" sz="1500" b="0" kern="0" dirty="0"/>
              <a:t>‘Klassieke’ deeltijdse tewerkstelling: effectieve bezoldiging voor </a:t>
            </a:r>
            <a:r>
              <a:rPr lang="nl-BE" sz="1500" b="0" i="1" kern="0" dirty="0">
                <a:solidFill>
                  <a:srgbClr val="FF0000"/>
                </a:solidFill>
              </a:rPr>
              <a:t>deeltijds werk</a:t>
            </a:r>
          </a:p>
          <a:p>
            <a:pPr algn="just">
              <a:lnSpc>
                <a:spcPts val="1200"/>
              </a:lnSpc>
            </a:pPr>
            <a:endParaRPr lang="nl-BE" sz="1500" b="0" kern="0" dirty="0"/>
          </a:p>
          <a:p>
            <a:pPr algn="just">
              <a:lnSpc>
                <a:spcPts val="2500"/>
              </a:lnSpc>
            </a:pPr>
            <a:r>
              <a:rPr lang="nl-BE" sz="1500" b="0" kern="0" dirty="0"/>
              <a:t>Tijdskrediet/loopbaanonderbreking: effectieve bezoldiging voor </a:t>
            </a:r>
            <a:r>
              <a:rPr lang="nl-BE" sz="1500" b="0" i="1" kern="0" dirty="0">
                <a:solidFill>
                  <a:srgbClr val="FF0000"/>
                </a:solidFill>
              </a:rPr>
              <a:t>deeltijds werk </a:t>
            </a:r>
            <a:r>
              <a:rPr lang="nl-BE" sz="1500" b="0" kern="0" dirty="0"/>
              <a:t>(maar </a:t>
            </a:r>
            <a:r>
              <a:rPr lang="nl-BE" sz="1500" b="0" kern="0" dirty="0">
                <a:solidFill>
                  <a:srgbClr val="FF0000"/>
                </a:solidFill>
              </a:rPr>
              <a:t>!</a:t>
            </a:r>
            <a:r>
              <a:rPr lang="nl-BE" sz="1500" b="0" kern="0" dirty="0"/>
              <a:t>: tegengestelde minderheidsrechtspraak)</a:t>
            </a:r>
          </a:p>
          <a:p>
            <a:pPr algn="just">
              <a:lnSpc>
                <a:spcPts val="1200"/>
              </a:lnSpc>
            </a:pPr>
            <a:endParaRPr lang="nl-BE" sz="1500" b="0" kern="0" dirty="0"/>
          </a:p>
          <a:p>
            <a:pPr algn="just">
              <a:lnSpc>
                <a:spcPts val="2500"/>
              </a:lnSpc>
            </a:pPr>
            <a:r>
              <a:rPr lang="nl-BE" sz="1500" b="0" kern="0" dirty="0"/>
              <a:t>Ouderschapsverlof of palliatief verlof: fictieve bezoldiging voor </a:t>
            </a:r>
            <a:r>
              <a:rPr lang="nl-BE" sz="1500" b="0" i="1" kern="0" dirty="0">
                <a:solidFill>
                  <a:srgbClr val="FF0000"/>
                </a:solidFill>
              </a:rPr>
              <a:t>voltijds werk </a:t>
            </a:r>
          </a:p>
          <a:p>
            <a:pPr algn="just">
              <a:lnSpc>
                <a:spcPts val="2500"/>
              </a:lnSpc>
            </a:pPr>
            <a:endParaRPr lang="nl-BE" sz="1500" b="0" i="1" kern="0" dirty="0">
              <a:solidFill>
                <a:srgbClr val="FF0000"/>
              </a:solidFill>
            </a:endParaRPr>
          </a:p>
          <a:p>
            <a:pPr algn="just">
              <a:lnSpc>
                <a:spcPts val="2500"/>
              </a:lnSpc>
            </a:pPr>
            <a:r>
              <a:rPr lang="nl-BE" sz="1500" b="0" kern="0" dirty="0"/>
              <a:t>‘Aangepast werk’ (nieuw artikel 31/1 Arbeidsovereenkomstenwet)</a:t>
            </a:r>
            <a:endParaRPr lang="nl-BE" sz="1500" b="0" i="1" kern="0" dirty="0">
              <a:solidFill>
                <a:srgbClr val="FF0000"/>
              </a:solidFill>
            </a:endParaRPr>
          </a:p>
          <a:p>
            <a:pPr algn="just">
              <a:lnSpc>
                <a:spcPts val="2500"/>
              </a:lnSpc>
            </a:pPr>
            <a:endParaRPr lang="nl-BE" sz="1500" b="0" i="1" kern="0" dirty="0">
              <a:solidFill>
                <a:srgbClr val="FF0000"/>
              </a:solidFill>
            </a:endParaRPr>
          </a:p>
          <a:p>
            <a:pPr algn="just">
              <a:lnSpc>
                <a:spcPts val="2500"/>
              </a:lnSpc>
            </a:pPr>
            <a:endParaRPr lang="nl-BE" sz="1500" b="0" kern="0" dirty="0">
              <a:solidFill>
                <a:schemeClr val="tx1"/>
              </a:solidFill>
            </a:endParaRPr>
          </a:p>
          <a:p>
            <a:pPr algn="just">
              <a:lnSpc>
                <a:spcPts val="2500"/>
              </a:lnSpc>
            </a:pPr>
            <a:endParaRPr lang="nl-BE" sz="1500" b="0"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normAutofit/>
          </a:bodyPr>
          <a:lstStyle/>
          <a:p>
            <a:r>
              <a:rPr lang="nl-BE" dirty="0"/>
              <a:t>Berekeningsbasis opzeggingsvergoeding (5)</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437606" y="1083017"/>
            <a:ext cx="8268788" cy="576001"/>
          </a:xfrm>
        </p:spPr>
        <p:txBody>
          <a:bodyPr>
            <a:normAutofit/>
          </a:bodyPr>
          <a:lstStyle/>
          <a:p>
            <a:r>
              <a:rPr lang="nl-BE" sz="2400" i="1" dirty="0" err="1"/>
              <a:t>Quid</a:t>
            </a:r>
            <a:r>
              <a:rPr lang="nl-BE" sz="2400" dirty="0"/>
              <a:t> met een deeltijdse werknemer?</a:t>
            </a:r>
          </a:p>
        </p:txBody>
      </p:sp>
      <p:pic>
        <p:nvPicPr>
          <p:cNvPr id="8" name="Picture 7">
            <a:extLst>
              <a:ext uri="{FF2B5EF4-FFF2-40B4-BE49-F238E27FC236}">
                <a16:creationId xmlns="" xmlns:a16="http://schemas.microsoft.com/office/drawing/2014/main" id="{52D7C2A6-1F51-4934-B5C4-A7E235518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07" y="2152816"/>
            <a:ext cx="257024" cy="308429"/>
          </a:xfrm>
          <a:prstGeom prst="rect">
            <a:avLst/>
          </a:prstGeom>
        </p:spPr>
      </p:pic>
      <p:pic>
        <p:nvPicPr>
          <p:cNvPr id="6" name="Picture 5">
            <a:extLst>
              <a:ext uri="{FF2B5EF4-FFF2-40B4-BE49-F238E27FC236}">
                <a16:creationId xmlns="" xmlns:a16="http://schemas.microsoft.com/office/drawing/2014/main" id="{0A37590B-98EA-4EE0-8D82-AC5EDEE3B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94" y="5100280"/>
            <a:ext cx="257024" cy="308429"/>
          </a:xfrm>
          <a:prstGeom prst="rect">
            <a:avLst/>
          </a:prstGeom>
        </p:spPr>
      </p:pic>
      <p:pic>
        <p:nvPicPr>
          <p:cNvPr id="7" name="Picture 6">
            <a:extLst>
              <a:ext uri="{FF2B5EF4-FFF2-40B4-BE49-F238E27FC236}">
                <a16:creationId xmlns="" xmlns:a16="http://schemas.microsoft.com/office/drawing/2014/main" id="{994145A9-7916-401B-883C-A5F1F3E05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94" y="4040866"/>
            <a:ext cx="257024" cy="308429"/>
          </a:xfrm>
          <a:prstGeom prst="rect">
            <a:avLst/>
          </a:prstGeom>
        </p:spPr>
      </p:pic>
      <p:pic>
        <p:nvPicPr>
          <p:cNvPr id="9" name="Picture 8">
            <a:extLst>
              <a:ext uri="{FF2B5EF4-FFF2-40B4-BE49-F238E27FC236}">
                <a16:creationId xmlns="" xmlns:a16="http://schemas.microsoft.com/office/drawing/2014/main" id="{171363ED-906F-485A-AEB6-3ABB17C77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87" y="3120205"/>
            <a:ext cx="257024" cy="308429"/>
          </a:xfrm>
          <a:prstGeom prst="rect">
            <a:avLst/>
          </a:prstGeom>
        </p:spPr>
      </p:pic>
      <p:sp>
        <p:nvSpPr>
          <p:cNvPr id="2" name="Slide Number Placeholder 1">
            <a:extLst>
              <a:ext uri="{FF2B5EF4-FFF2-40B4-BE49-F238E27FC236}">
                <a16:creationId xmlns="" xmlns:a16="http://schemas.microsoft.com/office/drawing/2014/main" id="{976023A1-F222-4B68-A4A3-CA653466F641}"/>
              </a:ext>
            </a:extLst>
          </p:cNvPr>
          <p:cNvSpPr>
            <a:spLocks noGrp="1"/>
          </p:cNvSpPr>
          <p:nvPr>
            <p:ph type="sldNum" sz="quarter" idx="14"/>
          </p:nvPr>
        </p:nvSpPr>
        <p:spPr/>
        <p:txBody>
          <a:bodyPr/>
          <a:lstStyle/>
          <a:p>
            <a:fld id="{A03FAF12-7725-4B65-8689-067CA4F24F25}" type="slidenum">
              <a:rPr lang="nl-NL" smtClean="0"/>
              <a:pPr/>
              <a:t>44</a:t>
            </a:fld>
            <a:endParaRPr lang="nl-NL"/>
          </a:p>
        </p:txBody>
      </p:sp>
    </p:spTree>
    <p:extLst>
      <p:ext uri="{BB962C8B-B14F-4D97-AF65-F5344CB8AC3E}">
        <p14:creationId xmlns:p14="http://schemas.microsoft.com/office/powerpoint/2010/main" val="3889898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7245C15-A07D-4DFB-8D93-76C61BC6A0CD}"/>
              </a:ext>
            </a:extLst>
          </p:cNvPr>
          <p:cNvSpPr>
            <a:spLocks noGrp="1"/>
          </p:cNvSpPr>
          <p:nvPr>
            <p:ph type="title"/>
          </p:nvPr>
        </p:nvSpPr>
        <p:spPr>
          <a:xfrm>
            <a:off x="1147354" y="754436"/>
            <a:ext cx="7787640" cy="787913"/>
          </a:xfrm>
        </p:spPr>
        <p:txBody>
          <a:bodyPr>
            <a:normAutofit/>
          </a:bodyPr>
          <a:lstStyle/>
          <a:p>
            <a:r>
              <a:rPr lang="en-US" sz="2400" dirty="0">
                <a:solidFill>
                  <a:schemeClr val="tx1"/>
                </a:solidFill>
              </a:rPr>
              <a:t>2. Moet </a:t>
            </a:r>
            <a:r>
              <a:rPr lang="en-US" sz="2400" dirty="0" err="1">
                <a:solidFill>
                  <a:schemeClr val="tx1"/>
                </a:solidFill>
              </a:rPr>
              <a:t>ik</a:t>
            </a:r>
            <a:r>
              <a:rPr lang="en-US" sz="2400" dirty="0">
                <a:solidFill>
                  <a:schemeClr val="tx1"/>
                </a:solidFill>
              </a:rPr>
              <a:t> elk </a:t>
            </a:r>
            <a:r>
              <a:rPr lang="en-US" sz="2400" dirty="0" err="1">
                <a:solidFill>
                  <a:schemeClr val="tx1"/>
                </a:solidFill>
              </a:rPr>
              <a:t>ontslag</a:t>
            </a:r>
            <a:r>
              <a:rPr lang="en-US" sz="2400" dirty="0">
                <a:solidFill>
                  <a:schemeClr val="tx1"/>
                </a:solidFill>
              </a:rPr>
              <a:t> </a:t>
            </a:r>
            <a:r>
              <a:rPr lang="en-US" sz="2400" dirty="0" err="1">
                <a:solidFill>
                  <a:schemeClr val="tx1"/>
                </a:solidFill>
              </a:rPr>
              <a:t>motiveren</a:t>
            </a:r>
            <a:r>
              <a:rPr lang="en-US" sz="2400" dirty="0">
                <a:solidFill>
                  <a:schemeClr val="tx1"/>
                </a:solidFill>
              </a:rPr>
              <a:t>? </a:t>
            </a:r>
            <a:r>
              <a:rPr lang="en-US" sz="2400" dirty="0" err="1">
                <a:solidFill>
                  <a:schemeClr val="tx1"/>
                </a:solidFill>
              </a:rPr>
              <a:t>Wanneer</a:t>
            </a:r>
            <a:r>
              <a:rPr lang="en-US" sz="2400" dirty="0">
                <a:solidFill>
                  <a:schemeClr val="tx1"/>
                </a:solidFill>
              </a:rPr>
              <a:t>  is het </a:t>
            </a:r>
            <a:r>
              <a:rPr lang="en-US" sz="2400" dirty="0" err="1">
                <a:solidFill>
                  <a:schemeClr val="tx1"/>
                </a:solidFill>
              </a:rPr>
              <a:t>ontslag</a:t>
            </a:r>
            <a:r>
              <a:rPr lang="en-US" sz="2400" dirty="0">
                <a:solidFill>
                  <a:schemeClr val="tx1"/>
                </a:solidFill>
              </a:rPr>
              <a:t> “</a:t>
            </a:r>
            <a:r>
              <a:rPr lang="en-US" sz="2400" dirty="0" err="1">
                <a:solidFill>
                  <a:schemeClr val="tx1"/>
                </a:solidFill>
              </a:rPr>
              <a:t>kennelijk</a:t>
            </a:r>
            <a:r>
              <a:rPr lang="en-US" sz="2400" dirty="0">
                <a:solidFill>
                  <a:schemeClr val="tx1"/>
                </a:solidFill>
              </a:rPr>
              <a:t> </a:t>
            </a:r>
            <a:r>
              <a:rPr lang="en-US" sz="2400" dirty="0" err="1">
                <a:solidFill>
                  <a:schemeClr val="tx1"/>
                </a:solidFill>
              </a:rPr>
              <a:t>onredelijk</a:t>
            </a:r>
            <a:r>
              <a:rPr lang="en-US" sz="2400" dirty="0">
                <a:solidFill>
                  <a:schemeClr val="tx1"/>
                </a:solidFill>
              </a:rPr>
              <a:t>”? </a:t>
            </a:r>
            <a:endParaRPr lang="nl-BE" sz="2400" dirty="0"/>
          </a:p>
        </p:txBody>
      </p:sp>
      <p:pic>
        <p:nvPicPr>
          <p:cNvPr id="5" name="Picture Placeholder 5" descr="A picture containing arrow&#10;&#10;Description automatically generated">
            <a:extLst>
              <a:ext uri="{FF2B5EF4-FFF2-40B4-BE49-F238E27FC236}">
                <a16:creationId xmlns="" xmlns:a16="http://schemas.microsoft.com/office/drawing/2014/main" id="{F279BE68-6030-4812-B6AB-35F585372E8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606255" y="1947299"/>
            <a:ext cx="8124983" cy="3784601"/>
          </a:xfrm>
        </p:spPr>
      </p:pic>
      <p:pic>
        <p:nvPicPr>
          <p:cNvPr id="6" name="Picture 5">
            <a:extLst>
              <a:ext uri="{FF2B5EF4-FFF2-40B4-BE49-F238E27FC236}">
                <a16:creationId xmlns="" xmlns:a16="http://schemas.microsoft.com/office/drawing/2014/main" id="{46DC93D9-53AD-44D5-8044-97B3C0E73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68" y="754436"/>
            <a:ext cx="762000" cy="914401"/>
          </a:xfrm>
          <a:prstGeom prst="rect">
            <a:avLst/>
          </a:prstGeom>
        </p:spPr>
      </p:pic>
      <p:sp>
        <p:nvSpPr>
          <p:cNvPr id="2" name="Slide Number Placeholder 1">
            <a:extLst>
              <a:ext uri="{FF2B5EF4-FFF2-40B4-BE49-F238E27FC236}">
                <a16:creationId xmlns="" xmlns:a16="http://schemas.microsoft.com/office/drawing/2014/main" id="{1B6041ED-9C2A-4E8E-99C7-7A0DF4C80210}"/>
              </a:ext>
            </a:extLst>
          </p:cNvPr>
          <p:cNvSpPr>
            <a:spLocks noGrp="1"/>
          </p:cNvSpPr>
          <p:nvPr>
            <p:ph type="sldNum" sz="quarter" idx="12"/>
          </p:nvPr>
        </p:nvSpPr>
        <p:spPr/>
        <p:txBody>
          <a:bodyPr/>
          <a:lstStyle/>
          <a:p>
            <a:fld id="{A03FAF12-7725-4B65-8689-067CA4F24F25}" type="slidenum">
              <a:rPr lang="nl-NL" smtClean="0"/>
              <a:pPr/>
              <a:t>45</a:t>
            </a:fld>
            <a:endParaRPr lang="nl-NL"/>
          </a:p>
        </p:txBody>
      </p:sp>
    </p:spTree>
    <p:extLst>
      <p:ext uri="{BB962C8B-B14F-4D97-AF65-F5344CB8AC3E}">
        <p14:creationId xmlns:p14="http://schemas.microsoft.com/office/powerpoint/2010/main" val="877315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5B123C12-2646-4964-BBD1-7FE6BF62B2D9}"/>
              </a:ext>
            </a:extLst>
          </p:cNvPr>
          <p:cNvSpPr txBox="1">
            <a:spLocks/>
          </p:cNvSpPr>
          <p:nvPr/>
        </p:nvSpPr>
        <p:spPr>
          <a:xfrm>
            <a:off x="755576" y="692696"/>
            <a:ext cx="7581756" cy="513848"/>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CAO nr. 109</a:t>
            </a:r>
          </a:p>
        </p:txBody>
      </p:sp>
      <p:sp>
        <p:nvSpPr>
          <p:cNvPr id="4" name="Text Placeholder 3">
            <a:extLst>
              <a:ext uri="{FF2B5EF4-FFF2-40B4-BE49-F238E27FC236}">
                <a16:creationId xmlns="" xmlns:a16="http://schemas.microsoft.com/office/drawing/2014/main" id="{E76EB695-DF41-488E-A2DB-A121DADC18D0}"/>
              </a:ext>
            </a:extLst>
          </p:cNvPr>
          <p:cNvSpPr txBox="1">
            <a:spLocks/>
          </p:cNvSpPr>
          <p:nvPr/>
        </p:nvSpPr>
        <p:spPr>
          <a:xfrm>
            <a:off x="755576" y="1412776"/>
            <a:ext cx="7601615" cy="410423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nl-BE" sz="1800" b="1" dirty="0"/>
              <a:t>Inwerkingtreding: </a:t>
            </a:r>
            <a:r>
              <a:rPr lang="nl-BE" sz="1800" dirty="0"/>
              <a:t>ontslag betekend vanaf 1 april 2014</a:t>
            </a:r>
          </a:p>
          <a:p>
            <a:pPr lvl="1" algn="just">
              <a:lnSpc>
                <a:spcPts val="2500"/>
              </a:lnSpc>
            </a:pPr>
            <a:endParaRPr lang="nl-BE" sz="1000" dirty="0"/>
          </a:p>
          <a:p>
            <a:pPr algn="just">
              <a:lnSpc>
                <a:spcPts val="2500"/>
              </a:lnSpc>
            </a:pPr>
            <a:r>
              <a:rPr lang="nl-BE" sz="1800" b="1" dirty="0"/>
              <a:t>Twee nieuwe begrippen</a:t>
            </a:r>
            <a:r>
              <a:rPr lang="nl-BE" sz="1800" dirty="0"/>
              <a:t>:</a:t>
            </a:r>
          </a:p>
          <a:p>
            <a:pPr lvl="1" algn="just">
              <a:lnSpc>
                <a:spcPts val="2500"/>
              </a:lnSpc>
            </a:pPr>
            <a:r>
              <a:rPr lang="nl-BE" dirty="0"/>
              <a:t>De ontslagmotivering - het recht om de concrete redenen te kennen die aanleiding gegeven hebben tot het ontslag</a:t>
            </a:r>
          </a:p>
          <a:p>
            <a:pPr lvl="1" algn="just">
              <a:lnSpc>
                <a:spcPts val="2500"/>
              </a:lnSpc>
            </a:pPr>
            <a:r>
              <a:rPr lang="nl-BE" dirty="0"/>
              <a:t>De bescherming tegen kennelijk onredelijk ontslag</a:t>
            </a:r>
          </a:p>
          <a:p>
            <a:pPr marL="352425" lvl="1" indent="0" algn="just">
              <a:lnSpc>
                <a:spcPts val="2500"/>
              </a:lnSpc>
              <a:buFont typeface="Arial" panose="020B0604020202020204" pitchFamily="34" charset="0"/>
              <a:buNone/>
            </a:pPr>
            <a:endParaRPr lang="nl-BE" sz="1000" dirty="0"/>
          </a:p>
          <a:p>
            <a:pPr algn="just">
              <a:lnSpc>
                <a:spcPts val="2500"/>
              </a:lnSpc>
            </a:pPr>
            <a:r>
              <a:rPr lang="nl-BE" sz="1800" b="1" dirty="0"/>
              <a:t>Sanctie</a:t>
            </a:r>
            <a:r>
              <a:rPr lang="nl-BE" sz="1800" dirty="0"/>
              <a:t>: WN kan een vergoeding krijgen</a:t>
            </a:r>
          </a:p>
          <a:p>
            <a:pPr lvl="1" algn="just">
              <a:lnSpc>
                <a:spcPts val="2500"/>
              </a:lnSpc>
            </a:pPr>
            <a:r>
              <a:rPr lang="nl-BE" dirty="0"/>
              <a:t>Miskenning ontslagmotivering (2 weken loon, niet onderworpen aan RSZ) </a:t>
            </a:r>
          </a:p>
          <a:p>
            <a:pPr lvl="1" algn="just">
              <a:lnSpc>
                <a:spcPts val="2500"/>
              </a:lnSpc>
            </a:pPr>
            <a:r>
              <a:rPr lang="nl-BE" dirty="0"/>
              <a:t>Schadevergoeding kennelijk onredelijk ontslag (3 - 17 weken loon)</a:t>
            </a:r>
          </a:p>
        </p:txBody>
      </p:sp>
      <p:sp>
        <p:nvSpPr>
          <p:cNvPr id="2" name="Slide Number Placeholder 1">
            <a:extLst>
              <a:ext uri="{FF2B5EF4-FFF2-40B4-BE49-F238E27FC236}">
                <a16:creationId xmlns="" xmlns:a16="http://schemas.microsoft.com/office/drawing/2014/main" id="{AFFFDFCD-6D41-4AEB-B4A2-90B323404616}"/>
              </a:ext>
            </a:extLst>
          </p:cNvPr>
          <p:cNvSpPr>
            <a:spLocks noGrp="1"/>
          </p:cNvSpPr>
          <p:nvPr>
            <p:ph type="sldNum" sz="quarter" idx="10"/>
          </p:nvPr>
        </p:nvSpPr>
        <p:spPr/>
        <p:txBody>
          <a:bodyPr/>
          <a:lstStyle/>
          <a:p>
            <a:fld id="{A03FAF12-7725-4B65-8689-067CA4F24F25}" type="slidenum">
              <a:rPr lang="nl-NL" smtClean="0"/>
              <a:pPr/>
              <a:t>46</a:t>
            </a:fld>
            <a:endParaRPr lang="nl-NL"/>
          </a:p>
        </p:txBody>
      </p:sp>
    </p:spTree>
    <p:extLst>
      <p:ext uri="{BB962C8B-B14F-4D97-AF65-F5344CB8AC3E}">
        <p14:creationId xmlns:p14="http://schemas.microsoft.com/office/powerpoint/2010/main" val="2052268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9BFCA0B6-439F-43BF-BB59-883436490E1E}"/>
              </a:ext>
            </a:extLst>
          </p:cNvPr>
          <p:cNvSpPr txBox="1">
            <a:spLocks/>
          </p:cNvSpPr>
          <p:nvPr/>
        </p:nvSpPr>
        <p:spPr>
          <a:xfrm>
            <a:off x="827584" y="620688"/>
            <a:ext cx="7581756" cy="490066"/>
          </a:xfrm>
          <a:prstGeom prst="rect">
            <a:avLst/>
          </a:prstGeom>
        </p:spPr>
        <p:txBody>
          <a:bodyPr lIns="0" tIns="0" rIns="0" bIns="0" anchor="t" anchorCtr="0"/>
          <a:lstStyle>
            <a:lvl1pPr marL="0" indent="0" algn="l" defTabSz="914400" rtl="0" eaLnBrk="1" latinLnBrk="0" hangingPunct="1">
              <a:lnSpc>
                <a:spcPct val="90000"/>
              </a:lnSpc>
              <a:spcBef>
                <a:spcPct val="0"/>
              </a:spcBef>
              <a:buFont typeface="+mj-lt"/>
              <a:buNone/>
              <a:defRPr sz="2800" b="1" kern="1200" baseline="0">
                <a:solidFill>
                  <a:srgbClr val="4A4A49"/>
                </a:solidFill>
                <a:latin typeface="+mj-lt"/>
                <a:ea typeface="+mj-ea"/>
                <a:cs typeface="+mj-cs"/>
              </a:defRPr>
            </a:lvl1pPr>
          </a:lstStyle>
          <a:p>
            <a:r>
              <a:rPr lang="nl-BE" b="0" dirty="0"/>
              <a:t>Toepassingsgebied CAO nr. 109</a:t>
            </a:r>
          </a:p>
        </p:txBody>
      </p:sp>
      <p:sp>
        <p:nvSpPr>
          <p:cNvPr id="6" name="Text Placeholder 3">
            <a:extLst>
              <a:ext uri="{FF2B5EF4-FFF2-40B4-BE49-F238E27FC236}">
                <a16:creationId xmlns="" xmlns:a16="http://schemas.microsoft.com/office/drawing/2014/main" id="{C8E694CA-0A7A-4FBE-A29C-0A343D0DA5F6}"/>
              </a:ext>
            </a:extLst>
          </p:cNvPr>
          <p:cNvSpPr txBox="1">
            <a:spLocks/>
          </p:cNvSpPr>
          <p:nvPr/>
        </p:nvSpPr>
        <p:spPr>
          <a:xfrm>
            <a:off x="755576" y="1340768"/>
            <a:ext cx="8064896" cy="4752528"/>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fr-BE" sz="1800"/>
              <a:t>Arbeiders en bedienden</a:t>
            </a:r>
          </a:p>
          <a:p>
            <a:pPr lvl="1" algn="just">
              <a:lnSpc>
                <a:spcPts val="2500"/>
              </a:lnSpc>
            </a:pPr>
            <a:r>
              <a:rPr lang="fr-BE"/>
              <a:t>Tewerkgesteld in de </a:t>
            </a:r>
            <a:r>
              <a:rPr lang="fr-BE" b="1"/>
              <a:t>privésector </a:t>
            </a:r>
            <a:r>
              <a:rPr lang="fr-BE" sz="1400"/>
              <a:t>(maar: GwH 30 juni 2016: onderscheid schendt gelijkheidsbeginsel en is dus ongrondwettelijk)</a:t>
            </a:r>
          </a:p>
          <a:p>
            <a:pPr lvl="1" algn="just">
              <a:lnSpc>
                <a:spcPts val="2500"/>
              </a:lnSpc>
            </a:pPr>
            <a:r>
              <a:rPr lang="fr-BE"/>
              <a:t>Ontslagen na </a:t>
            </a:r>
            <a:r>
              <a:rPr lang="fr-BE" b="1"/>
              <a:t>6 maanden tewerkstelling </a:t>
            </a:r>
          </a:p>
          <a:p>
            <a:pPr marL="542925" lvl="3" indent="0" algn="just">
              <a:lnSpc>
                <a:spcPts val="2500"/>
              </a:lnSpc>
              <a:spcBef>
                <a:spcPts val="0"/>
              </a:spcBef>
              <a:buFont typeface="Arial" panose="020B0604020202020204" pitchFamily="34" charset="0"/>
              <a:buNone/>
            </a:pPr>
            <a:r>
              <a:rPr lang="fr-BE" sz="1400"/>
              <a:t>! Rekening houden met voorafgaande en aaneensluitende arbeidsovereenkomsten voor bepaalde tijd of uitzendarbeid voor identieke functie bij dezelfde WG</a:t>
            </a:r>
          </a:p>
          <a:p>
            <a:pPr marL="542925" lvl="3" indent="0" algn="just">
              <a:lnSpc>
                <a:spcPts val="2500"/>
              </a:lnSpc>
              <a:spcBef>
                <a:spcPts val="0"/>
              </a:spcBef>
              <a:buFont typeface="Arial" panose="020B0604020202020204" pitchFamily="34" charset="0"/>
              <a:buNone/>
            </a:pPr>
            <a:endParaRPr lang="fr-BE"/>
          </a:p>
          <a:p>
            <a:pPr algn="just">
              <a:lnSpc>
                <a:spcPts val="2500"/>
              </a:lnSpc>
            </a:pPr>
            <a:r>
              <a:rPr lang="fr-BE" sz="1800"/>
              <a:t>Uitsluitingen:</a:t>
            </a:r>
          </a:p>
          <a:p>
            <a:pPr lvl="1" algn="just">
              <a:lnSpc>
                <a:spcPts val="2500"/>
              </a:lnSpc>
            </a:pPr>
            <a:r>
              <a:rPr lang="fr-BE"/>
              <a:t>Beëindiging overeenkomst voor uitzendarbeid of studentenarbeid</a:t>
            </a:r>
          </a:p>
          <a:p>
            <a:pPr lvl="1" algn="just">
              <a:lnSpc>
                <a:spcPts val="2500"/>
              </a:lnSpc>
            </a:pPr>
            <a:r>
              <a:rPr lang="fr-BE"/>
              <a:t>Ontslag met oog op SWT of pensioen</a:t>
            </a:r>
          </a:p>
          <a:p>
            <a:pPr lvl="1" algn="just">
              <a:lnSpc>
                <a:spcPts val="2500"/>
              </a:lnSpc>
            </a:pPr>
            <a:r>
              <a:rPr lang="fr-BE"/>
              <a:t>Ontslag ingeval van stopzetting, sluiting, collectief ontslag of meervoudig ontslag</a:t>
            </a:r>
          </a:p>
          <a:p>
            <a:pPr lvl="1" algn="just">
              <a:lnSpc>
                <a:spcPts val="2500"/>
              </a:lnSpc>
            </a:pPr>
            <a:r>
              <a:rPr lang="fr-BE"/>
              <a:t>Ontslag waarvoor de werkgever een bijzondere ontslagprocedure vastgelegd bij wet of CAO moet naleven</a:t>
            </a:r>
            <a:endParaRPr lang="fr-BE" dirty="0"/>
          </a:p>
        </p:txBody>
      </p:sp>
      <p:sp>
        <p:nvSpPr>
          <p:cNvPr id="2" name="Slide Number Placeholder 1">
            <a:extLst>
              <a:ext uri="{FF2B5EF4-FFF2-40B4-BE49-F238E27FC236}">
                <a16:creationId xmlns="" xmlns:a16="http://schemas.microsoft.com/office/drawing/2014/main" id="{8796EA28-E45A-4133-B7FC-56DFFB8B4B51}"/>
              </a:ext>
            </a:extLst>
          </p:cNvPr>
          <p:cNvSpPr>
            <a:spLocks noGrp="1"/>
          </p:cNvSpPr>
          <p:nvPr>
            <p:ph type="sldNum" sz="quarter" idx="10"/>
          </p:nvPr>
        </p:nvSpPr>
        <p:spPr/>
        <p:txBody>
          <a:bodyPr/>
          <a:lstStyle/>
          <a:p>
            <a:fld id="{A03FAF12-7725-4B65-8689-067CA4F24F25}" type="slidenum">
              <a:rPr lang="nl-NL" smtClean="0"/>
              <a:pPr/>
              <a:t>47</a:t>
            </a:fld>
            <a:endParaRPr lang="nl-NL"/>
          </a:p>
        </p:txBody>
      </p:sp>
    </p:spTree>
    <p:extLst>
      <p:ext uri="{BB962C8B-B14F-4D97-AF65-F5344CB8AC3E}">
        <p14:creationId xmlns:p14="http://schemas.microsoft.com/office/powerpoint/2010/main" val="2608778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BBF95958-1731-41CA-AB32-CF9C4F3C7C0C}"/>
              </a:ext>
            </a:extLst>
          </p:cNvPr>
          <p:cNvSpPr txBox="1">
            <a:spLocks/>
          </p:cNvSpPr>
          <p:nvPr/>
        </p:nvSpPr>
        <p:spPr>
          <a:xfrm>
            <a:off x="755576" y="610896"/>
            <a:ext cx="7581756" cy="513848"/>
          </a:xfrm>
          <a:prstGeom prst="rect">
            <a:avLst/>
          </a:prstGeom>
        </p:spPr>
        <p:txBody>
          <a:bodyPr lIns="0" tIns="0" rIns="0" bIns="0" anchor="t" anchorCtr="0"/>
          <a:lstStyle>
            <a:lvl1pPr marL="0" indent="0" algn="l" defTabSz="914400" rtl="0" eaLnBrk="1" latinLnBrk="0" hangingPunct="1">
              <a:spcBef>
                <a:spcPct val="0"/>
              </a:spcBef>
              <a:buFont typeface="+mj-lt"/>
              <a:buNone/>
              <a:defRPr sz="2800" kern="1200" baseline="0">
                <a:solidFill>
                  <a:srgbClr val="4A4A49"/>
                </a:solidFill>
                <a:latin typeface="+mj-lt"/>
                <a:ea typeface="+mj-ea"/>
                <a:cs typeface="+mj-cs"/>
              </a:defRPr>
            </a:lvl1pPr>
          </a:lstStyle>
          <a:p>
            <a:r>
              <a:rPr lang="fr-FR" dirty="0" err="1"/>
              <a:t>Recht</a:t>
            </a:r>
            <a:r>
              <a:rPr lang="fr-FR" dirty="0"/>
              <a:t> op </a:t>
            </a:r>
            <a:r>
              <a:rPr lang="fr-FR" dirty="0" err="1"/>
              <a:t>ontslagmotivering</a:t>
            </a:r>
            <a:r>
              <a:rPr lang="fr-FR" dirty="0"/>
              <a:t> (1)</a:t>
            </a:r>
            <a:endParaRPr lang="nl-BE" dirty="0"/>
          </a:p>
        </p:txBody>
      </p:sp>
      <p:sp>
        <p:nvSpPr>
          <p:cNvPr id="4" name="Text Placeholder 3">
            <a:extLst>
              <a:ext uri="{FF2B5EF4-FFF2-40B4-BE49-F238E27FC236}">
                <a16:creationId xmlns="" xmlns:a16="http://schemas.microsoft.com/office/drawing/2014/main" id="{1362BBDE-ECAC-42D4-981E-CF06A7B0931C}"/>
              </a:ext>
            </a:extLst>
          </p:cNvPr>
          <p:cNvSpPr txBox="1">
            <a:spLocks/>
          </p:cNvSpPr>
          <p:nvPr/>
        </p:nvSpPr>
        <p:spPr>
          <a:xfrm>
            <a:off x="755576" y="1268760"/>
            <a:ext cx="8064896"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100"/>
              </a:lnSpc>
            </a:pPr>
            <a:r>
              <a:rPr lang="fr-BE" sz="1800"/>
              <a:t>Toepassingsgebied: uitsluitingen</a:t>
            </a:r>
          </a:p>
          <a:p>
            <a:pPr marL="0" indent="0" algn="just">
              <a:lnSpc>
                <a:spcPts val="2100"/>
              </a:lnSpc>
              <a:buFontTx/>
              <a:buNone/>
            </a:pPr>
            <a:endParaRPr lang="fr-BE" sz="1800"/>
          </a:p>
          <a:p>
            <a:pPr lvl="1" algn="just">
              <a:lnSpc>
                <a:spcPts val="2100"/>
              </a:lnSpc>
            </a:pPr>
            <a:r>
              <a:rPr lang="fr-BE"/>
              <a:t>Ontslag wegens dringende reden</a:t>
            </a:r>
          </a:p>
          <a:p>
            <a:pPr lvl="1" algn="just">
              <a:lnSpc>
                <a:spcPts val="2100"/>
              </a:lnSpc>
            </a:pPr>
            <a:endParaRPr lang="fr-BE"/>
          </a:p>
          <a:p>
            <a:pPr lvl="2" algn="just">
              <a:lnSpc>
                <a:spcPts val="2100"/>
              </a:lnSpc>
              <a:defRPr/>
            </a:pPr>
            <a:r>
              <a:rPr lang="nl-BE"/>
              <a:t>Quid onregelmatig ontslag om dringende reden? </a:t>
            </a:r>
          </a:p>
          <a:p>
            <a:pPr lvl="3" algn="just">
              <a:lnSpc>
                <a:spcPts val="2100"/>
              </a:lnSpc>
              <a:defRPr/>
            </a:pPr>
            <a:r>
              <a:rPr lang="nl-BE" sz="1400"/>
              <a:t>Uitsluiting geldt indien vormelijk en inhoudelijk regelmatig ontslag om dringende reden (Arbrb. Antwerpen, afd. Antwerpen 12 januari 2016, AR 14/7551/A)</a:t>
            </a:r>
          </a:p>
          <a:p>
            <a:pPr lvl="3" algn="just">
              <a:lnSpc>
                <a:spcPts val="2100"/>
              </a:lnSpc>
              <a:defRPr/>
            </a:pPr>
            <a:r>
              <a:rPr lang="nl-BE" sz="1400"/>
              <a:t>Uitsluiting geldt ook bij ongegrond ontslag om dringende reden (Arbrb. Luik, afd. Dinant 21 maart 2016, AR 14/1188/A)</a:t>
            </a:r>
          </a:p>
          <a:p>
            <a:pPr marL="720725" lvl="3" indent="0" algn="just">
              <a:lnSpc>
                <a:spcPts val="2100"/>
              </a:lnSpc>
              <a:buFont typeface="Arial" panose="020B0604020202020204" pitchFamily="34" charset="0"/>
              <a:buNone/>
              <a:defRPr/>
            </a:pPr>
            <a:endParaRPr lang="nl-BE" sz="1400"/>
          </a:p>
          <a:p>
            <a:pPr lvl="1" algn="just">
              <a:lnSpc>
                <a:spcPts val="2100"/>
              </a:lnSpc>
            </a:pPr>
            <a:r>
              <a:rPr lang="fr-BE"/>
              <a:t>AO bepaalde tijd/welomschreven werk: indien afloop duurtijd of voltooiing werk</a:t>
            </a:r>
            <a:endParaRPr lang="fr-BE" dirty="0"/>
          </a:p>
        </p:txBody>
      </p:sp>
      <p:sp>
        <p:nvSpPr>
          <p:cNvPr id="2" name="Slide Number Placeholder 1">
            <a:extLst>
              <a:ext uri="{FF2B5EF4-FFF2-40B4-BE49-F238E27FC236}">
                <a16:creationId xmlns="" xmlns:a16="http://schemas.microsoft.com/office/drawing/2014/main" id="{A086EA73-2A04-4FA5-B7F1-F90CB18AF78C}"/>
              </a:ext>
            </a:extLst>
          </p:cNvPr>
          <p:cNvSpPr>
            <a:spLocks noGrp="1"/>
          </p:cNvSpPr>
          <p:nvPr>
            <p:ph type="sldNum" sz="quarter" idx="10"/>
          </p:nvPr>
        </p:nvSpPr>
        <p:spPr/>
        <p:txBody>
          <a:bodyPr/>
          <a:lstStyle/>
          <a:p>
            <a:fld id="{A03FAF12-7725-4B65-8689-067CA4F24F25}" type="slidenum">
              <a:rPr lang="nl-NL" smtClean="0"/>
              <a:pPr/>
              <a:t>48</a:t>
            </a:fld>
            <a:endParaRPr lang="nl-NL"/>
          </a:p>
        </p:txBody>
      </p:sp>
    </p:spTree>
    <p:extLst>
      <p:ext uri="{BB962C8B-B14F-4D97-AF65-F5344CB8AC3E}">
        <p14:creationId xmlns:p14="http://schemas.microsoft.com/office/powerpoint/2010/main" val="3492044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A266CE04-4506-4DCF-AAB1-1E7156A0EF89}"/>
              </a:ext>
            </a:extLst>
          </p:cNvPr>
          <p:cNvSpPr txBox="1">
            <a:spLocks/>
          </p:cNvSpPr>
          <p:nvPr/>
        </p:nvSpPr>
        <p:spPr>
          <a:xfrm>
            <a:off x="755576" y="610896"/>
            <a:ext cx="7581756" cy="513848"/>
          </a:xfrm>
          <a:prstGeom prst="rect">
            <a:avLst/>
          </a:prstGeom>
        </p:spPr>
        <p:txBody>
          <a:bodyPr lIns="0" tIns="0" rIns="0" bIns="0" anchor="t" anchorCtr="0"/>
          <a:lstStyle>
            <a:lvl1pPr marL="0" indent="0" algn="l" defTabSz="914400" rtl="0" eaLnBrk="1" latinLnBrk="0" hangingPunct="1">
              <a:spcBef>
                <a:spcPct val="0"/>
              </a:spcBef>
              <a:buFont typeface="+mj-lt"/>
              <a:buNone/>
              <a:defRPr sz="2800" kern="1200" baseline="0">
                <a:solidFill>
                  <a:srgbClr val="4A4A49"/>
                </a:solidFill>
                <a:latin typeface="+mj-lt"/>
                <a:ea typeface="+mj-ea"/>
                <a:cs typeface="+mj-cs"/>
              </a:defRPr>
            </a:lvl1pPr>
          </a:lstStyle>
          <a:p>
            <a:r>
              <a:rPr lang="fr-FR" dirty="0" err="1"/>
              <a:t>Recht</a:t>
            </a:r>
            <a:r>
              <a:rPr lang="fr-FR" dirty="0"/>
              <a:t> op </a:t>
            </a:r>
            <a:r>
              <a:rPr lang="fr-FR" dirty="0" err="1"/>
              <a:t>ontslagmotivering</a:t>
            </a:r>
            <a:r>
              <a:rPr lang="fr-FR" dirty="0"/>
              <a:t> (2)</a:t>
            </a:r>
            <a:endParaRPr lang="nl-BE" dirty="0"/>
          </a:p>
        </p:txBody>
      </p:sp>
      <p:sp>
        <p:nvSpPr>
          <p:cNvPr id="4" name="Text Placeholder 3">
            <a:extLst>
              <a:ext uri="{FF2B5EF4-FFF2-40B4-BE49-F238E27FC236}">
                <a16:creationId xmlns="" xmlns:a16="http://schemas.microsoft.com/office/drawing/2014/main" id="{3ADBE258-627D-4EF1-AB3B-950F09CB7974}"/>
              </a:ext>
            </a:extLst>
          </p:cNvPr>
          <p:cNvSpPr txBox="1">
            <a:spLocks/>
          </p:cNvSpPr>
          <p:nvPr/>
        </p:nvSpPr>
        <p:spPr>
          <a:xfrm>
            <a:off x="755576" y="1268760"/>
            <a:ext cx="8064896"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100"/>
              </a:lnSpc>
            </a:pPr>
            <a:r>
              <a:rPr lang="fr-BE" sz="1800"/>
              <a:t>Principe </a:t>
            </a:r>
          </a:p>
          <a:p>
            <a:pPr marL="0" indent="0" algn="just">
              <a:lnSpc>
                <a:spcPts val="2100"/>
              </a:lnSpc>
              <a:buFontTx/>
              <a:buNone/>
            </a:pPr>
            <a:endParaRPr lang="fr-BE"/>
          </a:p>
          <a:p>
            <a:pPr lvl="1" algn="just">
              <a:lnSpc>
                <a:spcPts val="2100"/>
              </a:lnSpc>
            </a:pPr>
            <a:r>
              <a:rPr lang="fr-BE" sz="1700"/>
              <a:t>Recht om de </a:t>
            </a:r>
            <a:r>
              <a:rPr lang="fr-BE" sz="1700" i="1" u="sng"/>
              <a:t>concrete redenen</a:t>
            </a:r>
            <a:r>
              <a:rPr lang="fr-BE" sz="1700" i="1"/>
              <a:t> </a:t>
            </a:r>
            <a:r>
              <a:rPr lang="fr-BE" sz="1700"/>
              <a:t>te kennen die hebben geleid tot het ontslag</a:t>
            </a:r>
          </a:p>
          <a:p>
            <a:pPr marL="352425" lvl="1" indent="0" algn="just">
              <a:lnSpc>
                <a:spcPts val="2100"/>
              </a:lnSpc>
              <a:buFont typeface="Arial" panose="020B0604020202020204" pitchFamily="34" charset="0"/>
              <a:buNone/>
            </a:pPr>
            <a:endParaRPr lang="fr-BE" sz="1700"/>
          </a:p>
          <a:p>
            <a:pPr lvl="1" algn="just">
              <a:lnSpc>
                <a:spcPts val="2100"/>
              </a:lnSpc>
            </a:pPr>
            <a:r>
              <a:rPr lang="fr-BE" sz="1700"/>
              <a:t>Wat zijn </a:t>
            </a:r>
            <a:r>
              <a:rPr lang="nl-BE" sz="1700"/>
              <a:t>“</a:t>
            </a:r>
            <a:r>
              <a:rPr lang="fr-BE" sz="1700"/>
              <a:t>concrete </a:t>
            </a:r>
            <a:r>
              <a:rPr lang="nl-BE" sz="1700"/>
              <a:t>redenen”?</a:t>
            </a:r>
          </a:p>
          <a:p>
            <a:pPr marL="352425" lvl="1" indent="0" algn="just">
              <a:lnSpc>
                <a:spcPts val="2100"/>
              </a:lnSpc>
              <a:buFont typeface="Arial" panose="020B0604020202020204" pitchFamily="34" charset="0"/>
              <a:buNone/>
            </a:pPr>
            <a:endParaRPr lang="nl-BE" sz="1700"/>
          </a:p>
          <a:p>
            <a:pPr lvl="2" algn="just">
              <a:lnSpc>
                <a:spcPts val="2100"/>
              </a:lnSpc>
            </a:pPr>
            <a:r>
              <a:rPr lang="fr-BE" b="1"/>
              <a:t>Reële</a:t>
            </a:r>
            <a:r>
              <a:rPr lang="fr-BE"/>
              <a:t> redenen</a:t>
            </a:r>
          </a:p>
          <a:p>
            <a:pPr marL="533400" lvl="2" indent="0" algn="just">
              <a:lnSpc>
                <a:spcPts val="2100"/>
              </a:lnSpc>
              <a:buFont typeface="Arial" panose="020B0604020202020204" pitchFamily="34" charset="0"/>
              <a:buNone/>
            </a:pPr>
            <a:endParaRPr lang="fr-BE"/>
          </a:p>
          <a:p>
            <a:pPr lvl="2" algn="just">
              <a:lnSpc>
                <a:spcPts val="2100"/>
              </a:lnSpc>
            </a:pPr>
            <a:r>
              <a:rPr lang="nl-BE"/>
              <a:t>“</a:t>
            </a:r>
            <a:r>
              <a:rPr lang="fr-BE" i="1"/>
              <a:t>De bedoeling is om de werknemers </a:t>
            </a:r>
            <a:r>
              <a:rPr lang="fr-BE" b="1" i="1"/>
              <a:t>zicht</a:t>
            </a:r>
            <a:r>
              <a:rPr lang="fr-BE" i="1"/>
              <a:t> te geven op de redenen die aan de basis hebben gelegen van hun ontslag</a:t>
            </a:r>
            <a:r>
              <a:rPr lang="nl-BE"/>
              <a:t>”  </a:t>
            </a:r>
            <a:r>
              <a:rPr lang="fr-BE" sz="1100"/>
              <a:t>(verslag voorafgaand aan de cao)</a:t>
            </a:r>
          </a:p>
          <a:p>
            <a:pPr marL="533400" lvl="2" indent="0" algn="just">
              <a:lnSpc>
                <a:spcPts val="2100"/>
              </a:lnSpc>
              <a:buFont typeface="Arial" panose="020B0604020202020204" pitchFamily="34" charset="0"/>
              <a:buNone/>
            </a:pPr>
            <a:endParaRPr lang="fr-BE" sz="1100"/>
          </a:p>
          <a:p>
            <a:pPr lvl="2" algn="just">
              <a:lnSpc>
                <a:spcPts val="2100"/>
              </a:lnSpc>
            </a:pPr>
            <a:r>
              <a:rPr lang="nl-BE"/>
              <a:t>“</a:t>
            </a:r>
            <a:r>
              <a:rPr lang="fr-BE" i="1"/>
              <a:t>De werknemer zal zich een geïnformeerd oordeel kunnen vormen, waardoor gerechtelijke procedures kunnen vermeden worden</a:t>
            </a:r>
            <a:r>
              <a:rPr lang="nl-BE"/>
              <a:t>”</a:t>
            </a:r>
            <a:r>
              <a:rPr lang="fr-BE" i="1"/>
              <a:t> </a:t>
            </a:r>
            <a:r>
              <a:rPr lang="fr-BE" sz="1100"/>
              <a:t>(verslag voorafgaand aan de cao)</a:t>
            </a:r>
            <a:endParaRPr lang="fr-BE" sz="1100" dirty="0"/>
          </a:p>
        </p:txBody>
      </p:sp>
      <p:sp>
        <p:nvSpPr>
          <p:cNvPr id="2" name="Slide Number Placeholder 1">
            <a:extLst>
              <a:ext uri="{FF2B5EF4-FFF2-40B4-BE49-F238E27FC236}">
                <a16:creationId xmlns="" xmlns:a16="http://schemas.microsoft.com/office/drawing/2014/main" id="{6B998CFD-41CF-48FD-A6B8-8DB469340D8F}"/>
              </a:ext>
            </a:extLst>
          </p:cNvPr>
          <p:cNvSpPr>
            <a:spLocks noGrp="1"/>
          </p:cNvSpPr>
          <p:nvPr>
            <p:ph type="sldNum" sz="quarter" idx="10"/>
          </p:nvPr>
        </p:nvSpPr>
        <p:spPr/>
        <p:txBody>
          <a:bodyPr/>
          <a:lstStyle/>
          <a:p>
            <a:fld id="{A03FAF12-7725-4B65-8689-067CA4F24F25}" type="slidenum">
              <a:rPr lang="nl-NL" smtClean="0"/>
              <a:pPr/>
              <a:t>49</a:t>
            </a:fld>
            <a:endParaRPr lang="nl-NL"/>
          </a:p>
        </p:txBody>
      </p:sp>
    </p:spTree>
    <p:extLst>
      <p:ext uri="{BB962C8B-B14F-4D97-AF65-F5344CB8AC3E}">
        <p14:creationId xmlns:p14="http://schemas.microsoft.com/office/powerpoint/2010/main" val="402561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53720" y="2299064"/>
            <a:ext cx="8268788" cy="3944982"/>
          </a:xfrm>
        </p:spPr>
        <p:txBody>
          <a:bodyPr>
            <a:normAutofit fontScale="32500" lnSpcReduction="20000"/>
          </a:bodyPr>
          <a:lstStyle/>
          <a:p>
            <a:pPr marL="457200" indent="-457200" algn="just">
              <a:lnSpc>
                <a:spcPts val="2500"/>
              </a:lnSpc>
              <a:buClr>
                <a:srgbClr val="4A4A49"/>
              </a:buClr>
              <a:buFont typeface="+mj-lt"/>
              <a:buAutoNum type="arabicPeriod"/>
            </a:pPr>
            <a:r>
              <a:rPr lang="nl-BE" sz="4500" b="0" dirty="0">
                <a:latin typeface="Arial (heading)"/>
              </a:rPr>
              <a:t>Opzeggingstermijnen voor arbeidsovereenkomsten die een aanvang nemen op of na 1 januari 2014</a:t>
            </a:r>
          </a:p>
          <a:p>
            <a:pPr marL="893763" lvl="1" indent="-447675" algn="just">
              <a:lnSpc>
                <a:spcPts val="2500"/>
              </a:lnSpc>
              <a:buClr>
                <a:srgbClr val="4A4A49"/>
              </a:buClr>
              <a:buSzPct val="100000"/>
              <a:buFont typeface="+mj-lt"/>
              <a:buAutoNum type="arabicPeriod"/>
            </a:pPr>
            <a:r>
              <a:rPr lang="nl-BE" sz="4500" dirty="0">
                <a:latin typeface="Arial (heading)"/>
              </a:rPr>
              <a:t>Beëindiging van de arbeidsovereenkomst door de werkgever (ontslag)</a:t>
            </a:r>
          </a:p>
          <a:p>
            <a:pPr marL="893763" lvl="1" indent="-447675" algn="just">
              <a:lnSpc>
                <a:spcPts val="2500"/>
              </a:lnSpc>
              <a:buClr>
                <a:srgbClr val="4A4A49"/>
              </a:buClr>
              <a:buSzPct val="100000"/>
              <a:buFont typeface="+mj-lt"/>
              <a:buAutoNum type="arabicPeriod"/>
            </a:pPr>
            <a:r>
              <a:rPr lang="nl-BE" sz="4500" dirty="0">
                <a:latin typeface="Arial (heading)"/>
              </a:rPr>
              <a:t>Beëindiging van de arbeidsovereenkomst door de werknemer (ontslagname)</a:t>
            </a:r>
          </a:p>
          <a:p>
            <a:pPr marL="893763" lvl="1" indent="-447675" algn="just">
              <a:lnSpc>
                <a:spcPts val="2500"/>
              </a:lnSpc>
              <a:buClr>
                <a:srgbClr val="4A4A49"/>
              </a:buClr>
              <a:buSzPct val="100000"/>
              <a:buFont typeface="+mj-lt"/>
              <a:buAutoNum type="arabicPeriod"/>
            </a:pPr>
            <a:r>
              <a:rPr lang="nl-BE" sz="4500" dirty="0">
                <a:latin typeface="Arial (heading)"/>
              </a:rPr>
              <a:t>Tegenopzegging</a:t>
            </a:r>
          </a:p>
          <a:p>
            <a:pPr marL="893763" lvl="1" indent="-447675" algn="just">
              <a:lnSpc>
                <a:spcPts val="2500"/>
              </a:lnSpc>
              <a:buClr>
                <a:srgbClr val="4A4A49"/>
              </a:buClr>
              <a:buSzPct val="100000"/>
              <a:buFont typeface="+mj-lt"/>
              <a:buAutoNum type="arabicPeriod"/>
            </a:pPr>
            <a:r>
              <a:rPr lang="nl-BE" sz="4500" dirty="0">
                <a:latin typeface="Arial (heading)"/>
              </a:rPr>
              <a:t>Start van de opzeggingstermijn</a:t>
            </a:r>
          </a:p>
          <a:p>
            <a:pPr marL="893763" lvl="1" indent="-447675" algn="just">
              <a:lnSpc>
                <a:spcPts val="2500"/>
              </a:lnSpc>
              <a:buClr>
                <a:srgbClr val="4A4A49"/>
              </a:buClr>
              <a:buSzPct val="100000"/>
              <a:buFont typeface="+mj-lt"/>
              <a:buAutoNum type="arabicPeriod"/>
            </a:pPr>
            <a:r>
              <a:rPr lang="nl-BE" sz="4500" dirty="0">
                <a:latin typeface="Arial (heading)"/>
              </a:rPr>
              <a:t>Afwijkingen</a:t>
            </a:r>
          </a:p>
          <a:p>
            <a:pPr marL="457200" indent="-457200" algn="just">
              <a:lnSpc>
                <a:spcPts val="2500"/>
              </a:lnSpc>
              <a:buClr>
                <a:srgbClr val="4A4A49"/>
              </a:buClr>
              <a:buFont typeface="+mj-lt"/>
              <a:buAutoNum type="arabicPeriod" startAt="2"/>
            </a:pPr>
            <a:r>
              <a:rPr lang="nl-BE" sz="4500" b="0" dirty="0">
                <a:latin typeface="Arial (heading)"/>
              </a:rPr>
              <a:t>Arbeidsovereenkomst voor bepaalde tijd / voor een duidelijk omschreven werk</a:t>
            </a:r>
          </a:p>
          <a:p>
            <a:pPr marL="457200" indent="-457200" algn="just">
              <a:lnSpc>
                <a:spcPts val="2500"/>
              </a:lnSpc>
              <a:buClr>
                <a:srgbClr val="4A4A49"/>
              </a:buClr>
              <a:buFont typeface="+mj-lt"/>
              <a:buAutoNum type="arabicPeriod" startAt="3"/>
            </a:pPr>
            <a:r>
              <a:rPr lang="nl-BE" sz="4500" b="0" dirty="0">
                <a:latin typeface="Arial (heading)"/>
              </a:rPr>
              <a:t>Opzeggingstermijnen voor arbeidsovereenkomsten die een aanvang genomen hebben vóór 1 januari 2014 (regel van de “dubbele foto”)</a:t>
            </a:r>
          </a:p>
          <a:p>
            <a:endParaRPr lang="nl-BE" dirty="0"/>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a:t>
            </a:r>
            <a:r>
              <a:rPr lang="fr-BE" dirty="0"/>
              <a:t> (1)</a:t>
            </a:r>
            <a:endParaRPr lang="nl-BE" dirty="0"/>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19" y="1151344"/>
            <a:ext cx="8620464" cy="1367899"/>
          </a:xfrm>
        </p:spPr>
        <p:txBody>
          <a:bodyPr>
            <a:normAutofit/>
          </a:bodyPr>
          <a:lstStyle/>
          <a:p>
            <a:r>
              <a:rPr lang="nl-BE" sz="2200" dirty="0"/>
              <a:t>De wet </a:t>
            </a:r>
            <a:r>
              <a:rPr lang="fr-BE" sz="2200" dirty="0"/>
              <a:t>van 26 </a:t>
            </a:r>
            <a:r>
              <a:rPr lang="nl-BE" sz="2200" dirty="0"/>
              <a:t>december</a:t>
            </a:r>
            <a:r>
              <a:rPr lang="fr-BE" sz="2200" dirty="0"/>
              <a:t> 2013 </a:t>
            </a:r>
            <a:r>
              <a:rPr lang="nl-BE" sz="2200" dirty="0"/>
              <a:t>betreffende de invoering </a:t>
            </a:r>
            <a:r>
              <a:rPr lang="fr-BE" sz="2200" dirty="0"/>
              <a:t>van </a:t>
            </a:r>
            <a:r>
              <a:rPr lang="nl-BE" sz="2200" dirty="0"/>
              <a:t>een eenheidsstatuut tussen arbeiders en bedienden </a:t>
            </a:r>
            <a:r>
              <a:rPr lang="fr-BE" sz="2200" dirty="0"/>
              <a:t>(« WES »)</a:t>
            </a:r>
            <a:br>
              <a:rPr lang="fr-BE" sz="2200" dirty="0"/>
            </a:br>
            <a:endParaRPr lang="nl-BE" sz="2200" dirty="0"/>
          </a:p>
        </p:txBody>
      </p:sp>
      <p:sp>
        <p:nvSpPr>
          <p:cNvPr id="2" name="Slide Number Placeholder 1">
            <a:extLst>
              <a:ext uri="{FF2B5EF4-FFF2-40B4-BE49-F238E27FC236}">
                <a16:creationId xmlns="" xmlns:a16="http://schemas.microsoft.com/office/drawing/2014/main" id="{D5826293-6D0A-4DF6-9116-75A5C4A763B3}"/>
              </a:ext>
            </a:extLst>
          </p:cNvPr>
          <p:cNvSpPr>
            <a:spLocks noGrp="1"/>
          </p:cNvSpPr>
          <p:nvPr>
            <p:ph type="sldNum" sz="quarter" idx="14"/>
          </p:nvPr>
        </p:nvSpPr>
        <p:spPr/>
        <p:txBody>
          <a:bodyPr/>
          <a:lstStyle/>
          <a:p>
            <a:fld id="{A03FAF12-7725-4B65-8689-067CA4F24F25}" type="slidenum">
              <a:rPr lang="nl-NL" smtClean="0"/>
              <a:pPr/>
              <a:t>5</a:t>
            </a:fld>
            <a:endParaRPr lang="nl-NL"/>
          </a:p>
        </p:txBody>
      </p:sp>
    </p:spTree>
    <p:extLst>
      <p:ext uri="{BB962C8B-B14F-4D97-AF65-F5344CB8AC3E}">
        <p14:creationId xmlns:p14="http://schemas.microsoft.com/office/powerpoint/2010/main" val="3008057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5259491C-9806-48E0-B96E-F1395B596FB3}"/>
              </a:ext>
            </a:extLst>
          </p:cNvPr>
          <p:cNvSpPr txBox="1">
            <a:spLocks/>
          </p:cNvSpPr>
          <p:nvPr/>
        </p:nvSpPr>
        <p:spPr>
          <a:xfrm>
            <a:off x="755576" y="620688"/>
            <a:ext cx="7581756" cy="513848"/>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Recht op ontslagmotivering (3)</a:t>
            </a:r>
          </a:p>
        </p:txBody>
      </p:sp>
      <p:sp>
        <p:nvSpPr>
          <p:cNvPr id="4" name="Text Placeholder 3">
            <a:extLst>
              <a:ext uri="{FF2B5EF4-FFF2-40B4-BE49-F238E27FC236}">
                <a16:creationId xmlns="" xmlns:a16="http://schemas.microsoft.com/office/drawing/2014/main" id="{E9052BFA-178A-412C-AFD0-CA480C46DC70}"/>
              </a:ext>
            </a:extLst>
          </p:cNvPr>
          <p:cNvSpPr txBox="1">
            <a:spLocks/>
          </p:cNvSpPr>
          <p:nvPr/>
        </p:nvSpPr>
        <p:spPr>
          <a:xfrm>
            <a:off x="755576" y="1340768"/>
            <a:ext cx="7601615" cy="4608512"/>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700"/>
              </a:lnSpc>
            </a:pPr>
            <a:r>
              <a:rPr lang="fr-BE" sz="1800" dirty="0" err="1"/>
              <a:t>Procedure</a:t>
            </a:r>
            <a:endParaRPr lang="fr-BE" sz="1800" dirty="0"/>
          </a:p>
          <a:p>
            <a:pPr marL="0" indent="0" algn="just">
              <a:lnSpc>
                <a:spcPts val="1700"/>
              </a:lnSpc>
              <a:buFontTx/>
              <a:buNone/>
            </a:pPr>
            <a:endParaRPr lang="fr-BE" dirty="0"/>
          </a:p>
          <a:p>
            <a:pPr lvl="1" algn="just">
              <a:lnSpc>
                <a:spcPts val="1700"/>
              </a:lnSpc>
            </a:pPr>
            <a:r>
              <a:rPr lang="fr-BE" dirty="0"/>
              <a:t>WG </a:t>
            </a:r>
            <a:r>
              <a:rPr lang="fr-BE" dirty="0" err="1"/>
              <a:t>communiceert</a:t>
            </a:r>
            <a:r>
              <a:rPr lang="fr-BE" dirty="0"/>
              <a:t> </a:t>
            </a:r>
            <a:r>
              <a:rPr lang="fr-BE" dirty="0" err="1"/>
              <a:t>spontaan</a:t>
            </a:r>
            <a:r>
              <a:rPr lang="fr-BE" dirty="0"/>
              <a:t> (niet </a:t>
            </a:r>
            <a:r>
              <a:rPr lang="fr-BE" dirty="0" err="1"/>
              <a:t>verplicht</a:t>
            </a:r>
            <a:r>
              <a:rPr lang="fr-BE" dirty="0"/>
              <a:t>):</a:t>
            </a:r>
          </a:p>
          <a:p>
            <a:pPr lvl="2" algn="just">
              <a:lnSpc>
                <a:spcPts val="1700"/>
              </a:lnSpc>
            </a:pPr>
            <a:r>
              <a:rPr lang="fr-BE" sz="1400" b="1" dirty="0" err="1"/>
              <a:t>Vorm</a:t>
            </a:r>
            <a:r>
              <a:rPr lang="fr-BE" sz="1400" dirty="0"/>
              <a:t>: </a:t>
            </a:r>
            <a:r>
              <a:rPr lang="fr-BE" sz="1400" dirty="0" err="1"/>
              <a:t>geschreven</a:t>
            </a:r>
            <a:endParaRPr lang="fr-BE" sz="1400" dirty="0"/>
          </a:p>
          <a:p>
            <a:pPr lvl="2" algn="just">
              <a:lnSpc>
                <a:spcPts val="1700"/>
              </a:lnSpc>
            </a:pPr>
            <a:r>
              <a:rPr lang="fr-BE" sz="1400" b="1" dirty="0" err="1"/>
              <a:t>Inhoud</a:t>
            </a:r>
            <a:r>
              <a:rPr lang="fr-BE" sz="1400" dirty="0"/>
              <a:t>: </a:t>
            </a:r>
            <a:r>
              <a:rPr lang="fr-BE" sz="1400" dirty="0" err="1"/>
              <a:t>concrete</a:t>
            </a:r>
            <a:r>
              <a:rPr lang="fr-BE" sz="1400" dirty="0"/>
              <a:t> </a:t>
            </a:r>
            <a:r>
              <a:rPr lang="fr-BE" sz="1400" dirty="0" err="1"/>
              <a:t>ontslagredenen</a:t>
            </a:r>
            <a:endParaRPr lang="fr-BE" sz="1400" dirty="0"/>
          </a:p>
          <a:p>
            <a:pPr lvl="2" algn="just">
              <a:lnSpc>
                <a:spcPts val="1700"/>
              </a:lnSpc>
            </a:pPr>
            <a:endParaRPr lang="fr-BE" sz="1400" dirty="0"/>
          </a:p>
          <a:p>
            <a:pPr lvl="1" algn="just">
              <a:lnSpc>
                <a:spcPts val="1700"/>
              </a:lnSpc>
            </a:pPr>
            <a:r>
              <a:rPr lang="fr-BE" dirty="0"/>
              <a:t>WG </a:t>
            </a:r>
            <a:r>
              <a:rPr lang="fr-BE" dirty="0" err="1"/>
              <a:t>communiceert</a:t>
            </a:r>
            <a:r>
              <a:rPr lang="fr-BE" dirty="0"/>
              <a:t> niet </a:t>
            </a:r>
            <a:r>
              <a:rPr lang="fr-BE" dirty="0" err="1"/>
              <a:t>spontaan</a:t>
            </a:r>
            <a:r>
              <a:rPr lang="fr-BE" dirty="0"/>
              <a:t> – WN </a:t>
            </a:r>
            <a:r>
              <a:rPr lang="fr-BE" dirty="0" err="1"/>
              <a:t>formuleert</a:t>
            </a:r>
            <a:r>
              <a:rPr lang="fr-BE" dirty="0"/>
              <a:t> </a:t>
            </a:r>
            <a:r>
              <a:rPr lang="fr-BE" dirty="0" err="1"/>
              <a:t>een</a:t>
            </a:r>
            <a:r>
              <a:rPr lang="fr-BE" dirty="0"/>
              <a:t> </a:t>
            </a:r>
            <a:r>
              <a:rPr lang="fr-BE" dirty="0" err="1"/>
              <a:t>vraag</a:t>
            </a:r>
            <a:r>
              <a:rPr lang="fr-BE" dirty="0"/>
              <a:t> </a:t>
            </a:r>
            <a:r>
              <a:rPr lang="fr-BE" dirty="0" err="1"/>
              <a:t>tot</a:t>
            </a:r>
            <a:r>
              <a:rPr lang="fr-BE" dirty="0"/>
              <a:t> </a:t>
            </a:r>
            <a:r>
              <a:rPr lang="fr-BE" dirty="0" err="1"/>
              <a:t>motivering</a:t>
            </a:r>
            <a:r>
              <a:rPr lang="fr-BE" dirty="0"/>
              <a:t>:</a:t>
            </a:r>
          </a:p>
          <a:p>
            <a:pPr lvl="2" algn="just">
              <a:lnSpc>
                <a:spcPts val="1700"/>
              </a:lnSpc>
            </a:pPr>
            <a:r>
              <a:rPr lang="fr-BE" sz="1400" b="1" dirty="0" err="1"/>
              <a:t>Termijn</a:t>
            </a:r>
            <a:r>
              <a:rPr lang="fr-BE" sz="1400" dirty="0"/>
              <a:t>:</a:t>
            </a:r>
          </a:p>
          <a:p>
            <a:pPr lvl="3" algn="just">
              <a:lnSpc>
                <a:spcPts val="1700"/>
              </a:lnSpc>
            </a:pPr>
            <a:r>
              <a:rPr lang="fr-BE" dirty="0"/>
              <a:t>2 </a:t>
            </a:r>
            <a:r>
              <a:rPr lang="fr-BE" dirty="0" err="1"/>
              <a:t>maanden</a:t>
            </a:r>
            <a:r>
              <a:rPr lang="fr-BE" dirty="0"/>
              <a:t> na het </a:t>
            </a:r>
            <a:r>
              <a:rPr lang="fr-BE" dirty="0" err="1"/>
              <a:t>einde</a:t>
            </a:r>
            <a:r>
              <a:rPr lang="fr-BE" dirty="0"/>
              <a:t> van de </a:t>
            </a:r>
            <a:r>
              <a:rPr lang="fr-BE" dirty="0" err="1"/>
              <a:t>arbeidsovereenkomst</a:t>
            </a:r>
            <a:r>
              <a:rPr lang="fr-BE" dirty="0"/>
              <a:t> </a:t>
            </a:r>
          </a:p>
          <a:p>
            <a:pPr lvl="3" algn="just">
              <a:lnSpc>
                <a:spcPts val="1700"/>
              </a:lnSpc>
            </a:pPr>
            <a:r>
              <a:rPr lang="fr-BE" dirty="0"/>
              <a:t>6 </a:t>
            </a:r>
            <a:r>
              <a:rPr lang="fr-BE" dirty="0" err="1"/>
              <a:t>maanden</a:t>
            </a:r>
            <a:r>
              <a:rPr lang="fr-BE" dirty="0"/>
              <a:t> na de </a:t>
            </a:r>
            <a:r>
              <a:rPr lang="fr-BE" dirty="0" err="1"/>
              <a:t>betekening</a:t>
            </a:r>
            <a:r>
              <a:rPr lang="fr-BE" dirty="0"/>
              <a:t> van de </a:t>
            </a:r>
            <a:r>
              <a:rPr lang="fr-BE" dirty="0" err="1"/>
              <a:t>opzeggingstermijn</a:t>
            </a:r>
            <a:r>
              <a:rPr lang="fr-BE" dirty="0"/>
              <a:t> (</a:t>
            </a:r>
            <a:r>
              <a:rPr lang="fr-BE" dirty="0" err="1"/>
              <a:t>zonder</a:t>
            </a:r>
            <a:r>
              <a:rPr lang="fr-BE" dirty="0"/>
              <a:t> 2 </a:t>
            </a:r>
            <a:r>
              <a:rPr lang="fr-BE" dirty="0" err="1"/>
              <a:t>maanden</a:t>
            </a:r>
            <a:r>
              <a:rPr lang="fr-BE" dirty="0"/>
              <a:t> na het </a:t>
            </a:r>
            <a:r>
              <a:rPr lang="fr-BE" dirty="0" err="1"/>
              <a:t>einde</a:t>
            </a:r>
            <a:r>
              <a:rPr lang="fr-BE" dirty="0"/>
              <a:t> van de </a:t>
            </a:r>
            <a:r>
              <a:rPr lang="fr-BE" dirty="0" err="1"/>
              <a:t>overeenkomst</a:t>
            </a:r>
            <a:r>
              <a:rPr lang="fr-BE" dirty="0"/>
              <a:t> te </a:t>
            </a:r>
            <a:r>
              <a:rPr lang="fr-BE" dirty="0" err="1"/>
              <a:t>overschrijden</a:t>
            </a:r>
            <a:r>
              <a:rPr lang="fr-BE" dirty="0"/>
              <a:t>) </a:t>
            </a:r>
          </a:p>
          <a:p>
            <a:pPr lvl="3" algn="just">
              <a:lnSpc>
                <a:spcPts val="1700"/>
              </a:lnSpc>
            </a:pPr>
            <a:r>
              <a:rPr lang="fr-BE" dirty="0" err="1"/>
              <a:t>Poststempel</a:t>
            </a:r>
            <a:r>
              <a:rPr lang="fr-BE" dirty="0"/>
              <a:t> </a:t>
            </a:r>
            <a:r>
              <a:rPr lang="fr-BE" dirty="0" err="1"/>
              <a:t>is</a:t>
            </a:r>
            <a:r>
              <a:rPr lang="fr-BE" dirty="0"/>
              <a:t> </a:t>
            </a:r>
            <a:r>
              <a:rPr lang="fr-BE" dirty="0" err="1"/>
              <a:t>bewijs</a:t>
            </a:r>
            <a:endParaRPr lang="fr-BE" dirty="0"/>
          </a:p>
          <a:p>
            <a:pPr lvl="2" algn="just">
              <a:lnSpc>
                <a:spcPts val="1700"/>
              </a:lnSpc>
            </a:pPr>
            <a:r>
              <a:rPr lang="fr-BE" sz="1400" b="1" dirty="0" err="1"/>
              <a:t>Vorm</a:t>
            </a:r>
            <a:r>
              <a:rPr lang="fr-BE" sz="1400" dirty="0"/>
              <a:t>: per </a:t>
            </a:r>
            <a:r>
              <a:rPr lang="fr-BE" sz="1400" dirty="0" err="1"/>
              <a:t>aangetekende</a:t>
            </a:r>
            <a:r>
              <a:rPr lang="fr-BE" sz="1400" dirty="0"/>
              <a:t> brief</a:t>
            </a:r>
          </a:p>
          <a:p>
            <a:pPr lvl="2" algn="just">
              <a:lnSpc>
                <a:spcPts val="1700"/>
              </a:lnSpc>
            </a:pPr>
            <a:r>
              <a:rPr lang="fr-BE" sz="1400" b="1" dirty="0" err="1"/>
              <a:t>Antwoord</a:t>
            </a:r>
            <a:r>
              <a:rPr lang="fr-BE" sz="1400" b="1" dirty="0"/>
              <a:t> WG</a:t>
            </a:r>
            <a:r>
              <a:rPr lang="fr-BE" sz="1400" dirty="0"/>
              <a:t>:</a:t>
            </a:r>
          </a:p>
          <a:p>
            <a:pPr lvl="3" algn="just">
              <a:lnSpc>
                <a:spcPts val="1700"/>
              </a:lnSpc>
            </a:pPr>
            <a:r>
              <a:rPr lang="fr-BE" b="1" dirty="0" err="1"/>
              <a:t>Termijn</a:t>
            </a:r>
            <a:r>
              <a:rPr lang="fr-BE" dirty="0"/>
              <a:t>: 2 </a:t>
            </a:r>
            <a:r>
              <a:rPr lang="fr-BE" dirty="0" err="1"/>
              <a:t>maanden</a:t>
            </a:r>
            <a:r>
              <a:rPr lang="fr-BE" dirty="0"/>
              <a:t> </a:t>
            </a:r>
            <a:r>
              <a:rPr lang="fr-BE" dirty="0" err="1"/>
              <a:t>vanaf</a:t>
            </a:r>
            <a:r>
              <a:rPr lang="fr-BE" dirty="0"/>
              <a:t> de </a:t>
            </a:r>
            <a:r>
              <a:rPr lang="fr-BE" dirty="0" err="1"/>
              <a:t>ontvangst</a:t>
            </a:r>
            <a:r>
              <a:rPr lang="fr-BE" dirty="0"/>
              <a:t> van de </a:t>
            </a:r>
            <a:r>
              <a:rPr lang="fr-BE" dirty="0" err="1"/>
              <a:t>aangetekende</a:t>
            </a:r>
            <a:r>
              <a:rPr lang="fr-BE" dirty="0"/>
              <a:t> brief (dus 3 </a:t>
            </a:r>
            <a:r>
              <a:rPr lang="fr-BE" dirty="0" err="1"/>
              <a:t>werkdagen</a:t>
            </a:r>
            <a:r>
              <a:rPr lang="fr-BE" dirty="0"/>
              <a:t> na de </a:t>
            </a:r>
            <a:r>
              <a:rPr lang="fr-BE" dirty="0" err="1"/>
              <a:t>datum</a:t>
            </a:r>
            <a:r>
              <a:rPr lang="fr-BE" dirty="0"/>
              <a:t> van </a:t>
            </a:r>
            <a:r>
              <a:rPr lang="fr-BE" dirty="0" err="1"/>
              <a:t>verzending</a:t>
            </a:r>
            <a:r>
              <a:rPr lang="fr-BE" dirty="0"/>
              <a:t>), </a:t>
            </a:r>
            <a:r>
              <a:rPr lang="fr-BE" dirty="0" err="1"/>
              <a:t>poststempel</a:t>
            </a:r>
            <a:r>
              <a:rPr lang="fr-BE" dirty="0"/>
              <a:t> </a:t>
            </a:r>
            <a:r>
              <a:rPr lang="fr-BE" dirty="0" err="1"/>
              <a:t>is</a:t>
            </a:r>
            <a:r>
              <a:rPr lang="fr-BE" dirty="0"/>
              <a:t> </a:t>
            </a:r>
            <a:r>
              <a:rPr lang="fr-BE" dirty="0" err="1"/>
              <a:t>bewijs</a:t>
            </a:r>
            <a:endParaRPr lang="fr-BE" dirty="0"/>
          </a:p>
          <a:p>
            <a:pPr lvl="3" algn="just">
              <a:lnSpc>
                <a:spcPts val="1700"/>
              </a:lnSpc>
            </a:pPr>
            <a:r>
              <a:rPr lang="fr-BE" b="1" dirty="0" err="1"/>
              <a:t>Vorm</a:t>
            </a:r>
            <a:r>
              <a:rPr lang="fr-BE" dirty="0"/>
              <a:t>: </a:t>
            </a:r>
            <a:r>
              <a:rPr lang="nl-BE" dirty="0"/>
              <a:t>per aangetekende brief</a:t>
            </a:r>
          </a:p>
          <a:p>
            <a:pPr algn="just">
              <a:lnSpc>
                <a:spcPts val="1700"/>
              </a:lnSpc>
            </a:pPr>
            <a:endParaRPr lang="nl-BE" dirty="0"/>
          </a:p>
        </p:txBody>
      </p:sp>
      <p:pic>
        <p:nvPicPr>
          <p:cNvPr id="5" name="Picture 4">
            <a:extLst>
              <a:ext uri="{FF2B5EF4-FFF2-40B4-BE49-F238E27FC236}">
                <a16:creationId xmlns="" xmlns:a16="http://schemas.microsoft.com/office/drawing/2014/main" id="{4CCBB547-CD60-4306-997B-474017E69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476672"/>
            <a:ext cx="1647056" cy="1647056"/>
          </a:xfrm>
          <a:prstGeom prst="rect">
            <a:avLst/>
          </a:prstGeom>
        </p:spPr>
      </p:pic>
      <p:sp>
        <p:nvSpPr>
          <p:cNvPr id="2" name="Slide Number Placeholder 1">
            <a:extLst>
              <a:ext uri="{FF2B5EF4-FFF2-40B4-BE49-F238E27FC236}">
                <a16:creationId xmlns="" xmlns:a16="http://schemas.microsoft.com/office/drawing/2014/main" id="{7E0D002C-BBBC-4D40-B690-73D6340E3393}"/>
              </a:ext>
            </a:extLst>
          </p:cNvPr>
          <p:cNvSpPr>
            <a:spLocks noGrp="1"/>
          </p:cNvSpPr>
          <p:nvPr>
            <p:ph type="sldNum" sz="quarter" idx="10"/>
          </p:nvPr>
        </p:nvSpPr>
        <p:spPr/>
        <p:txBody>
          <a:bodyPr/>
          <a:lstStyle/>
          <a:p>
            <a:fld id="{A03FAF12-7725-4B65-8689-067CA4F24F25}" type="slidenum">
              <a:rPr lang="nl-NL" smtClean="0"/>
              <a:pPr/>
              <a:t>50</a:t>
            </a:fld>
            <a:endParaRPr lang="nl-NL"/>
          </a:p>
        </p:txBody>
      </p:sp>
    </p:spTree>
    <p:extLst>
      <p:ext uri="{BB962C8B-B14F-4D97-AF65-F5344CB8AC3E}">
        <p14:creationId xmlns:p14="http://schemas.microsoft.com/office/powerpoint/2010/main" val="3548293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D6A8805-A94B-4244-975F-CEA6AD83FCBC}"/>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Recht op ontslagmotivering (4)</a:t>
            </a:r>
          </a:p>
        </p:txBody>
      </p:sp>
      <p:sp>
        <p:nvSpPr>
          <p:cNvPr id="4" name="Text Placeholder 2">
            <a:extLst>
              <a:ext uri="{FF2B5EF4-FFF2-40B4-BE49-F238E27FC236}">
                <a16:creationId xmlns="" xmlns:a16="http://schemas.microsoft.com/office/drawing/2014/main" id="{637EB80D-A2D4-48A4-A536-3370B7556362}"/>
              </a:ext>
            </a:extLst>
          </p:cNvPr>
          <p:cNvSpPr txBox="1">
            <a:spLocks/>
          </p:cNvSpPr>
          <p:nvPr/>
        </p:nvSpPr>
        <p:spPr>
          <a:xfrm>
            <a:off x="784226" y="1700808"/>
            <a:ext cx="7581899" cy="3816424"/>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3"/>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nl-BE" sz="1800"/>
              <a:t>Sanctie</a:t>
            </a:r>
          </a:p>
          <a:p>
            <a:pPr lvl="1" algn="just">
              <a:lnSpc>
                <a:spcPts val="2500"/>
              </a:lnSpc>
            </a:pPr>
            <a:r>
              <a:rPr lang="nl-BE"/>
              <a:t>WG antwoordt niet volgens de regels op geldig verzoek tot ontslag-motivering</a:t>
            </a:r>
          </a:p>
          <a:p>
            <a:pPr lvl="1" algn="just">
              <a:lnSpc>
                <a:spcPts val="2500"/>
              </a:lnSpc>
            </a:pPr>
            <a:r>
              <a:rPr lang="nl-BE"/>
              <a:t>Forfaitaire burgerlijke boete</a:t>
            </a:r>
          </a:p>
          <a:p>
            <a:pPr lvl="1" algn="just">
              <a:lnSpc>
                <a:spcPts val="2500"/>
              </a:lnSpc>
            </a:pPr>
            <a:r>
              <a:rPr lang="nl-BE"/>
              <a:t>2 weken loon (loon &amp; voordelen in natura)</a:t>
            </a:r>
          </a:p>
          <a:p>
            <a:pPr lvl="1" algn="just">
              <a:lnSpc>
                <a:spcPts val="2500"/>
              </a:lnSpc>
            </a:pPr>
            <a:r>
              <a:rPr lang="nl-BE"/>
              <a:t>Cumuleerbaar met schadevergoeding kennelijk onredelijk ontslag</a:t>
            </a:r>
          </a:p>
          <a:p>
            <a:pPr lvl="1" algn="just">
              <a:lnSpc>
                <a:spcPts val="2500"/>
              </a:lnSpc>
            </a:pPr>
            <a:r>
              <a:rPr lang="nl-BE"/>
              <a:t>Niet onderworpen aan RSZ</a:t>
            </a:r>
          </a:p>
          <a:p>
            <a:pPr marL="0" indent="0" algn="just">
              <a:lnSpc>
                <a:spcPts val="2500"/>
              </a:lnSpc>
              <a:buFontTx/>
              <a:buNone/>
            </a:pPr>
            <a:endParaRPr lang="nl-BE" dirty="0"/>
          </a:p>
        </p:txBody>
      </p:sp>
      <p:sp>
        <p:nvSpPr>
          <p:cNvPr id="2" name="Slide Number Placeholder 1">
            <a:extLst>
              <a:ext uri="{FF2B5EF4-FFF2-40B4-BE49-F238E27FC236}">
                <a16:creationId xmlns="" xmlns:a16="http://schemas.microsoft.com/office/drawing/2014/main" id="{FCDA29EB-3120-4CCC-915B-82A1B77CA794}"/>
              </a:ext>
            </a:extLst>
          </p:cNvPr>
          <p:cNvSpPr>
            <a:spLocks noGrp="1"/>
          </p:cNvSpPr>
          <p:nvPr>
            <p:ph type="sldNum" sz="quarter" idx="10"/>
          </p:nvPr>
        </p:nvSpPr>
        <p:spPr/>
        <p:txBody>
          <a:bodyPr/>
          <a:lstStyle/>
          <a:p>
            <a:fld id="{A03FAF12-7725-4B65-8689-067CA4F24F25}" type="slidenum">
              <a:rPr lang="nl-NL" smtClean="0"/>
              <a:pPr/>
              <a:t>51</a:t>
            </a:fld>
            <a:endParaRPr lang="nl-NL"/>
          </a:p>
        </p:txBody>
      </p:sp>
    </p:spTree>
    <p:extLst>
      <p:ext uri="{BB962C8B-B14F-4D97-AF65-F5344CB8AC3E}">
        <p14:creationId xmlns:p14="http://schemas.microsoft.com/office/powerpoint/2010/main" val="3053642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74FBD042-1CE2-44F3-8A0A-57B6956287D3}"/>
              </a:ext>
            </a:extLst>
          </p:cNvPr>
          <p:cNvSpPr txBox="1">
            <a:spLocks/>
          </p:cNvSpPr>
          <p:nvPr/>
        </p:nvSpPr>
        <p:spPr>
          <a:xfrm>
            <a:off x="755576" y="260648"/>
            <a:ext cx="7581756" cy="1080120"/>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Bescherming tegen kennelijk onredelijk </a:t>
            </a:r>
            <a:br>
              <a:rPr lang="nl-BE" b="0" dirty="0">
                <a:solidFill>
                  <a:schemeClr val="tx1"/>
                </a:solidFill>
              </a:rPr>
            </a:br>
            <a:r>
              <a:rPr lang="nl-BE" b="0" dirty="0">
                <a:solidFill>
                  <a:schemeClr val="tx1"/>
                </a:solidFill>
              </a:rPr>
              <a:t>ontslag (1)</a:t>
            </a:r>
          </a:p>
        </p:txBody>
      </p:sp>
      <p:sp>
        <p:nvSpPr>
          <p:cNvPr id="8" name="Text Placeholder 3">
            <a:extLst>
              <a:ext uri="{FF2B5EF4-FFF2-40B4-BE49-F238E27FC236}">
                <a16:creationId xmlns="" xmlns:a16="http://schemas.microsoft.com/office/drawing/2014/main" id="{08B5E9DC-D55D-4BF9-90D6-9BAF812A67EF}"/>
              </a:ext>
            </a:extLst>
          </p:cNvPr>
          <p:cNvSpPr txBox="1">
            <a:spLocks/>
          </p:cNvSpPr>
          <p:nvPr/>
        </p:nvSpPr>
        <p:spPr>
          <a:xfrm>
            <a:off x="755576" y="1340768"/>
            <a:ext cx="7601615"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fr-BE" sz="1700" dirty="0"/>
              <a:t>Principe (art. 8)</a:t>
            </a:r>
          </a:p>
          <a:p>
            <a:pPr lvl="1" algn="just">
              <a:lnSpc>
                <a:spcPts val="2500"/>
              </a:lnSpc>
            </a:pPr>
            <a:r>
              <a:rPr lang="nl-BE" sz="1500" dirty="0"/>
              <a:t>“</a:t>
            </a:r>
            <a:r>
              <a:rPr lang="nl-BE" sz="1500" i="1" dirty="0"/>
              <a:t>Een </a:t>
            </a:r>
            <a:r>
              <a:rPr lang="nl-BE" sz="1500" b="1" i="1" dirty="0"/>
              <a:t>kennelijk</a:t>
            </a:r>
            <a:r>
              <a:rPr lang="nl-BE" sz="1500" i="1" dirty="0"/>
              <a:t> onredelijk ontslag is een ontslag van een werknemer die is aangeworven voor </a:t>
            </a:r>
            <a:r>
              <a:rPr lang="nl-BE" sz="1500" b="1" i="1" dirty="0"/>
              <a:t>onbepaalde</a:t>
            </a:r>
            <a:r>
              <a:rPr lang="nl-BE" sz="1500" i="1" dirty="0"/>
              <a:t> tijd, dat gebaseerd is op redenen die geen verband houden met de geschiktheid of het gedrag van de werknemer, of die niet berusten op de noodwendigheden inzake de werking van de onderneming, de instelling of de dienst en </a:t>
            </a:r>
            <a:r>
              <a:rPr lang="nl-BE" sz="1500" b="1" i="1" dirty="0"/>
              <a:t>waartoe nooit beslist zou zijn door een normale en redelijke werkgever</a:t>
            </a:r>
            <a:r>
              <a:rPr lang="nl-BE" sz="1500" i="1" dirty="0"/>
              <a:t>.</a:t>
            </a:r>
            <a:r>
              <a:rPr lang="nl-BE" sz="1500" dirty="0"/>
              <a:t>”</a:t>
            </a:r>
            <a:r>
              <a:rPr lang="fr-BE" sz="1500" i="1" dirty="0"/>
              <a:t> </a:t>
            </a:r>
            <a:r>
              <a:rPr lang="fr-BE" sz="1500" dirty="0"/>
              <a:t>(art. 8)</a:t>
            </a:r>
          </a:p>
          <a:p>
            <a:pPr lvl="1" algn="just">
              <a:lnSpc>
                <a:spcPts val="2500"/>
              </a:lnSpc>
            </a:pPr>
            <a:r>
              <a:rPr lang="fr-BE" sz="1700" dirty="0"/>
              <a:t>Dus</a:t>
            </a:r>
            <a:r>
              <a:rPr lang="fr-BE" dirty="0"/>
              <a:t>,</a:t>
            </a:r>
          </a:p>
          <a:p>
            <a:pPr lvl="2" algn="just">
              <a:lnSpc>
                <a:spcPts val="2500"/>
              </a:lnSpc>
            </a:pPr>
            <a:r>
              <a:rPr lang="fr-BE" sz="1700" dirty="0" err="1"/>
              <a:t>voor</a:t>
            </a:r>
            <a:r>
              <a:rPr lang="fr-BE" sz="1700" dirty="0"/>
              <a:t> de </a:t>
            </a:r>
            <a:r>
              <a:rPr lang="fr-BE" sz="1700" dirty="0" err="1"/>
              <a:t>redenen</a:t>
            </a:r>
            <a:r>
              <a:rPr lang="fr-BE" sz="1700" dirty="0"/>
              <a:t> die </a:t>
            </a:r>
            <a:r>
              <a:rPr lang="nl-BE" sz="1700" dirty="0"/>
              <a:t>“</a:t>
            </a:r>
            <a:r>
              <a:rPr lang="fr-BE" sz="1700" dirty="0" err="1"/>
              <a:t>geen</a:t>
            </a:r>
            <a:r>
              <a:rPr lang="fr-BE" sz="1700" dirty="0"/>
              <a:t> </a:t>
            </a:r>
            <a:r>
              <a:rPr lang="fr-BE" sz="1700" dirty="0" err="1"/>
              <a:t>verband</a:t>
            </a:r>
            <a:r>
              <a:rPr lang="fr-BE" sz="1700" dirty="0"/>
              <a:t> </a:t>
            </a:r>
            <a:r>
              <a:rPr lang="fr-BE" sz="1700" dirty="0" err="1"/>
              <a:t>houden</a:t>
            </a:r>
            <a:r>
              <a:rPr lang="fr-BE" sz="1700" dirty="0"/>
              <a:t> met...</a:t>
            </a:r>
            <a:r>
              <a:rPr lang="nl-BE" sz="1700" dirty="0"/>
              <a:t>”</a:t>
            </a:r>
            <a:r>
              <a:rPr lang="fr-BE" sz="1700" dirty="0"/>
              <a:t> </a:t>
            </a:r>
          </a:p>
          <a:p>
            <a:pPr marL="533400" lvl="2" indent="0" algn="just">
              <a:lnSpc>
                <a:spcPts val="2500"/>
              </a:lnSpc>
              <a:buFont typeface="Arial" panose="020B0604020202020204" pitchFamily="34" charset="0"/>
              <a:buNone/>
            </a:pPr>
            <a:r>
              <a:rPr lang="fr-BE" sz="1700" dirty="0"/>
              <a:t>	</a:t>
            </a:r>
            <a:r>
              <a:rPr lang="fr-BE" sz="1700" i="1" dirty="0"/>
              <a:t>en</a:t>
            </a:r>
          </a:p>
          <a:p>
            <a:pPr lvl="2" algn="just">
              <a:lnSpc>
                <a:spcPts val="2500"/>
              </a:lnSpc>
            </a:pPr>
            <a:r>
              <a:rPr lang="nl-BE" sz="1700" dirty="0"/>
              <a:t>“</a:t>
            </a:r>
            <a:r>
              <a:rPr lang="fr-BE" sz="1700" dirty="0" err="1"/>
              <a:t>waartoe</a:t>
            </a:r>
            <a:r>
              <a:rPr lang="fr-BE" sz="1700" dirty="0"/>
              <a:t> </a:t>
            </a:r>
            <a:r>
              <a:rPr lang="fr-BE" sz="1700" dirty="0" err="1"/>
              <a:t>nooit</a:t>
            </a:r>
            <a:r>
              <a:rPr lang="fr-BE" sz="1700" dirty="0"/>
              <a:t> </a:t>
            </a:r>
            <a:r>
              <a:rPr lang="fr-BE" sz="1700" dirty="0" err="1"/>
              <a:t>beslist</a:t>
            </a:r>
            <a:r>
              <a:rPr lang="fr-BE" sz="1700" dirty="0"/>
              <a:t> zou </a:t>
            </a:r>
            <a:r>
              <a:rPr lang="fr-BE" sz="1700" dirty="0" err="1"/>
              <a:t>zijn</a:t>
            </a:r>
            <a:r>
              <a:rPr lang="fr-BE" sz="1700" dirty="0"/>
              <a:t> </a:t>
            </a:r>
            <a:r>
              <a:rPr lang="fr-BE" sz="1700" dirty="0" err="1"/>
              <a:t>door</a:t>
            </a:r>
            <a:r>
              <a:rPr lang="fr-BE" sz="1700" dirty="0"/>
              <a:t> </a:t>
            </a:r>
            <a:r>
              <a:rPr lang="fr-BE" sz="1700" dirty="0" err="1"/>
              <a:t>een</a:t>
            </a:r>
            <a:r>
              <a:rPr lang="fr-BE" sz="1700" dirty="0"/>
              <a:t> normale en </a:t>
            </a:r>
            <a:r>
              <a:rPr lang="fr-BE" sz="1700" dirty="0" err="1"/>
              <a:t>redelijke</a:t>
            </a:r>
            <a:r>
              <a:rPr lang="fr-BE" sz="1700" dirty="0"/>
              <a:t> </a:t>
            </a:r>
            <a:r>
              <a:rPr lang="fr-BE" sz="1700" dirty="0" err="1"/>
              <a:t>werkgever</a:t>
            </a:r>
            <a:r>
              <a:rPr lang="nl-BE" sz="1700" dirty="0"/>
              <a:t>”</a:t>
            </a:r>
            <a:r>
              <a:rPr lang="fr-BE" sz="1700" dirty="0"/>
              <a:t> </a:t>
            </a:r>
            <a:endParaRPr lang="fr-BE" dirty="0"/>
          </a:p>
          <a:p>
            <a:pPr algn="just">
              <a:lnSpc>
                <a:spcPts val="2500"/>
              </a:lnSpc>
            </a:pPr>
            <a:r>
              <a:rPr lang="fr-BE" sz="1700" dirty="0" err="1"/>
              <a:t>Controle</a:t>
            </a:r>
            <a:r>
              <a:rPr lang="fr-BE" sz="1700" dirty="0"/>
              <a:t> van de </a:t>
            </a:r>
            <a:r>
              <a:rPr lang="fr-BE" sz="1700" dirty="0" err="1"/>
              <a:t>rechter</a:t>
            </a:r>
            <a:r>
              <a:rPr lang="fr-BE" sz="1700" dirty="0"/>
              <a:t> </a:t>
            </a:r>
            <a:r>
              <a:rPr lang="fr-BE" sz="1700" dirty="0" err="1"/>
              <a:t>gaat</a:t>
            </a:r>
            <a:r>
              <a:rPr lang="fr-BE" sz="1700" dirty="0"/>
              <a:t> over de </a:t>
            </a:r>
            <a:r>
              <a:rPr lang="fr-BE" sz="1700" dirty="0" err="1"/>
              <a:t>redenen</a:t>
            </a:r>
            <a:r>
              <a:rPr lang="fr-BE" sz="1700" dirty="0"/>
              <a:t> en niet over de </a:t>
            </a:r>
            <a:r>
              <a:rPr lang="fr-BE" sz="1700" dirty="0" err="1"/>
              <a:t>omstandigheden</a:t>
            </a:r>
            <a:endParaRPr lang="fr-BE" sz="1700" dirty="0"/>
          </a:p>
          <a:p>
            <a:pPr marL="0" indent="0" algn="just">
              <a:lnSpc>
                <a:spcPts val="2500"/>
              </a:lnSpc>
              <a:buFontTx/>
              <a:buNone/>
            </a:pPr>
            <a:endParaRPr lang="fr-BE" dirty="0"/>
          </a:p>
          <a:p>
            <a:pPr marL="533400" lvl="2" indent="0" algn="just">
              <a:lnSpc>
                <a:spcPts val="2500"/>
              </a:lnSpc>
              <a:buFont typeface="Arial" panose="020B0604020202020204" pitchFamily="34" charset="0"/>
              <a:buNone/>
            </a:pPr>
            <a:endParaRPr lang="nl-BE" dirty="0"/>
          </a:p>
        </p:txBody>
      </p:sp>
      <p:sp>
        <p:nvSpPr>
          <p:cNvPr id="2" name="Slide Number Placeholder 1">
            <a:extLst>
              <a:ext uri="{FF2B5EF4-FFF2-40B4-BE49-F238E27FC236}">
                <a16:creationId xmlns="" xmlns:a16="http://schemas.microsoft.com/office/drawing/2014/main" id="{783E2775-9D92-43A8-811A-5719B2962223}"/>
              </a:ext>
            </a:extLst>
          </p:cNvPr>
          <p:cNvSpPr>
            <a:spLocks noGrp="1"/>
          </p:cNvSpPr>
          <p:nvPr>
            <p:ph type="sldNum" sz="quarter" idx="10"/>
          </p:nvPr>
        </p:nvSpPr>
        <p:spPr/>
        <p:txBody>
          <a:bodyPr/>
          <a:lstStyle/>
          <a:p>
            <a:fld id="{A03FAF12-7725-4B65-8689-067CA4F24F25}" type="slidenum">
              <a:rPr lang="nl-NL" smtClean="0"/>
              <a:pPr/>
              <a:t>52</a:t>
            </a:fld>
            <a:endParaRPr lang="nl-NL"/>
          </a:p>
        </p:txBody>
      </p:sp>
    </p:spTree>
    <p:extLst>
      <p:ext uri="{BB962C8B-B14F-4D97-AF65-F5344CB8AC3E}">
        <p14:creationId xmlns:p14="http://schemas.microsoft.com/office/powerpoint/2010/main" val="968252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81C687B8-9111-4C59-AF15-CA6F84E48734}"/>
              </a:ext>
            </a:extLst>
          </p:cNvPr>
          <p:cNvSpPr txBox="1">
            <a:spLocks/>
          </p:cNvSpPr>
          <p:nvPr/>
        </p:nvSpPr>
        <p:spPr>
          <a:xfrm>
            <a:off x="806668" y="79431"/>
            <a:ext cx="7581756" cy="1019512"/>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FR" b="0" dirty="0" err="1">
                <a:solidFill>
                  <a:schemeClr val="tx1"/>
                </a:solidFill>
              </a:rPr>
              <a:t>Bescherming</a:t>
            </a:r>
            <a:r>
              <a:rPr lang="fr-FR" b="0" dirty="0">
                <a:solidFill>
                  <a:schemeClr val="tx1"/>
                </a:solidFill>
              </a:rPr>
              <a:t> </a:t>
            </a:r>
            <a:r>
              <a:rPr lang="fr-FR" b="0" dirty="0" err="1">
                <a:solidFill>
                  <a:schemeClr val="tx1"/>
                </a:solidFill>
              </a:rPr>
              <a:t>tegen</a:t>
            </a:r>
            <a:r>
              <a:rPr lang="fr-FR" b="0" dirty="0">
                <a:solidFill>
                  <a:schemeClr val="tx1"/>
                </a:solidFill>
              </a:rPr>
              <a:t> </a:t>
            </a:r>
            <a:r>
              <a:rPr lang="fr-FR" b="0" dirty="0" err="1">
                <a:solidFill>
                  <a:schemeClr val="tx1"/>
                </a:solidFill>
              </a:rPr>
              <a:t>kennelijk</a:t>
            </a:r>
            <a:r>
              <a:rPr lang="fr-FR" b="0" dirty="0">
                <a:solidFill>
                  <a:schemeClr val="tx1"/>
                </a:solidFill>
              </a:rPr>
              <a:t> </a:t>
            </a:r>
            <a:r>
              <a:rPr lang="fr-FR" b="0" dirty="0" err="1">
                <a:solidFill>
                  <a:schemeClr val="tx1"/>
                </a:solidFill>
              </a:rPr>
              <a:t>onredelijk</a:t>
            </a:r>
            <a:r>
              <a:rPr lang="fr-FR" b="0" dirty="0">
                <a:solidFill>
                  <a:schemeClr val="tx1"/>
                </a:solidFill>
              </a:rPr>
              <a:t> </a:t>
            </a:r>
            <a:br>
              <a:rPr lang="fr-FR" b="0" dirty="0">
                <a:solidFill>
                  <a:schemeClr val="tx1"/>
                </a:solidFill>
              </a:rPr>
            </a:br>
            <a:r>
              <a:rPr lang="fr-FR" b="0" dirty="0" err="1">
                <a:solidFill>
                  <a:schemeClr val="tx1"/>
                </a:solidFill>
              </a:rPr>
              <a:t>ontslag</a:t>
            </a:r>
            <a:r>
              <a:rPr lang="fr-FR" b="0" dirty="0">
                <a:solidFill>
                  <a:schemeClr val="tx1"/>
                </a:solidFill>
              </a:rPr>
              <a:t> (2)</a:t>
            </a:r>
            <a:endParaRPr lang="nl-BE" b="0" dirty="0">
              <a:solidFill>
                <a:schemeClr val="tx1"/>
              </a:solidFill>
            </a:endParaRPr>
          </a:p>
        </p:txBody>
      </p:sp>
      <p:sp>
        <p:nvSpPr>
          <p:cNvPr id="4" name="Text Placeholder 3">
            <a:extLst>
              <a:ext uri="{FF2B5EF4-FFF2-40B4-BE49-F238E27FC236}">
                <a16:creationId xmlns="" xmlns:a16="http://schemas.microsoft.com/office/drawing/2014/main" id="{9AB6F21E-4852-4F0F-9484-D13BE4C09663}"/>
              </a:ext>
            </a:extLst>
          </p:cNvPr>
          <p:cNvSpPr txBox="1">
            <a:spLocks/>
          </p:cNvSpPr>
          <p:nvPr/>
        </p:nvSpPr>
        <p:spPr>
          <a:xfrm>
            <a:off x="755576" y="980728"/>
            <a:ext cx="7601615" cy="4896544"/>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100"/>
              </a:lnSpc>
            </a:pPr>
            <a:r>
              <a:rPr lang="fr-BE" sz="1500" dirty="0" err="1"/>
              <a:t>Mechanisme</a:t>
            </a:r>
            <a:r>
              <a:rPr lang="fr-BE" sz="1500" dirty="0"/>
              <a:t> </a:t>
            </a:r>
            <a:r>
              <a:rPr lang="fr-BE" sz="1500" dirty="0" err="1"/>
              <a:t>bewijslast</a:t>
            </a:r>
            <a:endParaRPr lang="fr-BE" sz="1500" dirty="0"/>
          </a:p>
          <a:p>
            <a:pPr lvl="1" algn="just">
              <a:lnSpc>
                <a:spcPts val="2100"/>
              </a:lnSpc>
            </a:pPr>
            <a:r>
              <a:rPr lang="fr-BE" sz="1500" b="1" dirty="0" err="1"/>
              <a:t>Situatie</a:t>
            </a:r>
            <a:r>
              <a:rPr lang="fr-BE" sz="1500" b="1" dirty="0"/>
              <a:t> 1:</a:t>
            </a:r>
            <a:r>
              <a:rPr lang="fr-BE" sz="1500" dirty="0"/>
              <a:t> de </a:t>
            </a:r>
            <a:r>
              <a:rPr lang="fr-BE" sz="1500" dirty="0" err="1"/>
              <a:t>werkgever</a:t>
            </a:r>
            <a:r>
              <a:rPr lang="fr-BE" sz="1500" dirty="0"/>
              <a:t> </a:t>
            </a:r>
            <a:r>
              <a:rPr lang="fr-BE" sz="1500" dirty="0" err="1"/>
              <a:t>communiceert</a:t>
            </a:r>
            <a:r>
              <a:rPr lang="fr-BE" sz="1500" dirty="0"/>
              <a:t> de </a:t>
            </a:r>
            <a:r>
              <a:rPr lang="fr-BE" sz="1500" dirty="0" err="1"/>
              <a:t>ontslagredenen</a:t>
            </a:r>
            <a:r>
              <a:rPr lang="fr-BE" sz="1500" dirty="0"/>
              <a:t> correct op </a:t>
            </a:r>
            <a:r>
              <a:rPr lang="fr-BE" sz="1500" dirty="0" err="1"/>
              <a:t>eigen</a:t>
            </a:r>
            <a:r>
              <a:rPr lang="fr-BE" sz="1500" dirty="0"/>
              <a:t> </a:t>
            </a:r>
            <a:r>
              <a:rPr lang="fr-BE" sz="1500" dirty="0" err="1"/>
              <a:t>initiatief</a:t>
            </a:r>
            <a:r>
              <a:rPr lang="fr-BE" sz="1500" dirty="0"/>
              <a:t> </a:t>
            </a:r>
            <a:r>
              <a:rPr lang="fr-BE" sz="1500" i="1" u="sng" dirty="0"/>
              <a:t>of</a:t>
            </a:r>
            <a:r>
              <a:rPr lang="fr-BE" sz="1500" dirty="0"/>
              <a:t> op </a:t>
            </a:r>
            <a:r>
              <a:rPr lang="fr-BE" sz="1500" dirty="0" err="1"/>
              <a:t>vraag</a:t>
            </a:r>
            <a:r>
              <a:rPr lang="fr-BE" sz="1500" dirty="0"/>
              <a:t> van de </a:t>
            </a:r>
            <a:r>
              <a:rPr lang="fr-BE" sz="1500" dirty="0" err="1"/>
              <a:t>werknemer</a:t>
            </a:r>
            <a:r>
              <a:rPr lang="fr-BE" sz="1500" dirty="0"/>
              <a:t>:</a:t>
            </a:r>
          </a:p>
          <a:p>
            <a:pPr lvl="2" algn="just">
              <a:lnSpc>
                <a:spcPts val="2100"/>
              </a:lnSpc>
            </a:pPr>
            <a:r>
              <a:rPr lang="fr-BE" sz="1500" dirty="0" err="1"/>
              <a:t>Bewijsregel</a:t>
            </a:r>
            <a:r>
              <a:rPr lang="fr-BE" sz="1500" dirty="0"/>
              <a:t>: de </a:t>
            </a:r>
            <a:r>
              <a:rPr lang="fr-BE" sz="1500" dirty="0" err="1"/>
              <a:t>partij</a:t>
            </a:r>
            <a:r>
              <a:rPr lang="fr-BE" sz="1500" dirty="0"/>
              <a:t> die </a:t>
            </a:r>
            <a:r>
              <a:rPr lang="fr-BE" sz="1500" dirty="0" err="1"/>
              <a:t>feiten</a:t>
            </a:r>
            <a:r>
              <a:rPr lang="fr-BE" sz="1500" dirty="0"/>
              <a:t> </a:t>
            </a:r>
            <a:r>
              <a:rPr lang="fr-BE" sz="1500" dirty="0" err="1"/>
              <a:t>aanvoert</a:t>
            </a:r>
            <a:r>
              <a:rPr lang="fr-BE" sz="1500" dirty="0"/>
              <a:t>, </a:t>
            </a:r>
            <a:r>
              <a:rPr lang="fr-BE" sz="1500" dirty="0" err="1"/>
              <a:t>draagt</a:t>
            </a:r>
            <a:r>
              <a:rPr lang="fr-BE" sz="1500" dirty="0"/>
              <a:t> </a:t>
            </a:r>
            <a:r>
              <a:rPr lang="fr-BE" sz="1500" dirty="0" err="1"/>
              <a:t>daarvan</a:t>
            </a:r>
            <a:r>
              <a:rPr lang="fr-BE" sz="1500" dirty="0"/>
              <a:t> de </a:t>
            </a:r>
            <a:r>
              <a:rPr lang="fr-BE" sz="1500" dirty="0" err="1"/>
              <a:t>bewijslast</a:t>
            </a:r>
            <a:endParaRPr lang="fr-BE" sz="1500" dirty="0"/>
          </a:p>
          <a:p>
            <a:pPr lvl="2" algn="just">
              <a:lnSpc>
                <a:spcPts val="2100"/>
              </a:lnSpc>
            </a:pPr>
            <a:r>
              <a:rPr lang="fr-BE" sz="1500" dirty="0" err="1"/>
              <a:t>Draagwijdte</a:t>
            </a:r>
            <a:r>
              <a:rPr lang="fr-BE" sz="1500" dirty="0"/>
              <a:t>? 2 </a:t>
            </a:r>
            <a:r>
              <a:rPr lang="fr-BE" sz="1500" dirty="0" err="1"/>
              <a:t>strekkingen</a:t>
            </a:r>
            <a:r>
              <a:rPr lang="fr-BE" sz="1500" dirty="0"/>
              <a:t> in de </a:t>
            </a:r>
            <a:r>
              <a:rPr lang="fr-BE" sz="1500" dirty="0" err="1"/>
              <a:t>rechtspraak</a:t>
            </a:r>
            <a:r>
              <a:rPr lang="fr-BE" sz="1500" dirty="0"/>
              <a:t>:</a:t>
            </a:r>
          </a:p>
          <a:p>
            <a:pPr lvl="3" algn="just">
              <a:lnSpc>
                <a:spcPts val="2100"/>
              </a:lnSpc>
            </a:pPr>
            <a:r>
              <a:rPr lang="fr-BE" sz="1500" dirty="0"/>
              <a:t>De </a:t>
            </a:r>
            <a:r>
              <a:rPr lang="fr-BE" sz="1500" dirty="0" err="1"/>
              <a:t>werkgever</a:t>
            </a:r>
            <a:r>
              <a:rPr lang="fr-BE" sz="1500" dirty="0"/>
              <a:t> </a:t>
            </a:r>
            <a:r>
              <a:rPr lang="fr-BE" sz="1500" dirty="0" err="1"/>
              <a:t>moet</a:t>
            </a:r>
            <a:r>
              <a:rPr lang="fr-BE" sz="1500" dirty="0"/>
              <a:t> de </a:t>
            </a:r>
            <a:r>
              <a:rPr lang="fr-BE" sz="1500" dirty="0" err="1"/>
              <a:t>redenen</a:t>
            </a:r>
            <a:r>
              <a:rPr lang="fr-BE" sz="1500" dirty="0"/>
              <a:t> </a:t>
            </a:r>
            <a:r>
              <a:rPr lang="fr-BE" sz="1500" dirty="0" err="1"/>
              <a:t>vermeld</a:t>
            </a:r>
            <a:r>
              <a:rPr lang="fr-BE" sz="1500" dirty="0"/>
              <a:t> </a:t>
            </a:r>
            <a:r>
              <a:rPr lang="fr-BE" sz="1500" dirty="0" err="1"/>
              <a:t>voor</a:t>
            </a:r>
            <a:r>
              <a:rPr lang="fr-BE" sz="1500" dirty="0"/>
              <a:t> het </a:t>
            </a:r>
            <a:r>
              <a:rPr lang="fr-BE" sz="1500" dirty="0" err="1"/>
              <a:t>ontslag</a:t>
            </a:r>
            <a:r>
              <a:rPr lang="fr-BE" sz="1500" dirty="0"/>
              <a:t> </a:t>
            </a:r>
            <a:r>
              <a:rPr lang="fr-BE" sz="1500" dirty="0" err="1"/>
              <a:t>bewijzen</a:t>
            </a:r>
            <a:r>
              <a:rPr lang="fr-BE" sz="1500" dirty="0"/>
              <a:t> en de </a:t>
            </a:r>
            <a:r>
              <a:rPr lang="fr-BE" sz="1500" dirty="0" err="1"/>
              <a:t>werknemer</a:t>
            </a:r>
            <a:r>
              <a:rPr lang="fr-BE" sz="1500" dirty="0"/>
              <a:t> </a:t>
            </a:r>
            <a:r>
              <a:rPr lang="fr-BE" sz="1500" dirty="0" err="1"/>
              <a:t>moet</a:t>
            </a:r>
            <a:r>
              <a:rPr lang="fr-BE" sz="1500" dirty="0"/>
              <a:t> de </a:t>
            </a:r>
            <a:r>
              <a:rPr lang="fr-BE" sz="1500" dirty="0" err="1"/>
              <a:t>kennelijke</a:t>
            </a:r>
            <a:r>
              <a:rPr lang="fr-BE" sz="1500" dirty="0"/>
              <a:t> </a:t>
            </a:r>
            <a:r>
              <a:rPr lang="fr-BE" sz="1500" dirty="0" err="1"/>
              <a:t>onredelijkheid</a:t>
            </a:r>
            <a:r>
              <a:rPr lang="fr-BE" sz="1500" dirty="0"/>
              <a:t> </a:t>
            </a:r>
            <a:r>
              <a:rPr lang="fr-BE" sz="1500" dirty="0" err="1"/>
              <a:t>bewijzen</a:t>
            </a:r>
            <a:endParaRPr lang="fr-BE" sz="1500" dirty="0"/>
          </a:p>
          <a:p>
            <a:pPr lvl="3" algn="just">
              <a:lnSpc>
                <a:spcPts val="2100"/>
              </a:lnSpc>
            </a:pPr>
            <a:r>
              <a:rPr lang="fr-BE" sz="1500" dirty="0"/>
              <a:t>De </a:t>
            </a:r>
            <a:r>
              <a:rPr lang="fr-BE" sz="1500" dirty="0" err="1"/>
              <a:t>mededeling</a:t>
            </a:r>
            <a:r>
              <a:rPr lang="fr-BE" sz="1500" dirty="0"/>
              <a:t> </a:t>
            </a:r>
            <a:r>
              <a:rPr lang="fr-BE" sz="1500" dirty="0" err="1"/>
              <a:t>doet</a:t>
            </a:r>
            <a:r>
              <a:rPr lang="fr-BE" sz="1500" dirty="0"/>
              <a:t> </a:t>
            </a:r>
            <a:r>
              <a:rPr lang="fr-BE" sz="1500" dirty="0" err="1"/>
              <a:t>een</a:t>
            </a:r>
            <a:r>
              <a:rPr lang="fr-BE" sz="1500" dirty="0"/>
              <a:t> </a:t>
            </a:r>
            <a:r>
              <a:rPr lang="fr-BE" sz="1500" dirty="0" err="1"/>
              <a:t>vermoeden</a:t>
            </a:r>
            <a:r>
              <a:rPr lang="fr-BE" sz="1500" dirty="0"/>
              <a:t> </a:t>
            </a:r>
            <a:r>
              <a:rPr lang="fr-BE" sz="1500" dirty="0" err="1"/>
              <a:t>ontstaan</a:t>
            </a:r>
            <a:r>
              <a:rPr lang="fr-BE" sz="1500" dirty="0"/>
              <a:t> </a:t>
            </a:r>
            <a:r>
              <a:rPr lang="fr-BE" sz="1500" dirty="0" err="1"/>
              <a:t>dat</a:t>
            </a:r>
            <a:r>
              <a:rPr lang="fr-BE" sz="1500" dirty="0"/>
              <a:t> het </a:t>
            </a:r>
            <a:r>
              <a:rPr lang="fr-BE" sz="1500" dirty="0" err="1"/>
              <a:t>ontslag</a:t>
            </a:r>
            <a:r>
              <a:rPr lang="fr-BE" sz="1500" dirty="0"/>
              <a:t> niet </a:t>
            </a:r>
            <a:r>
              <a:rPr lang="fr-BE" sz="1500" dirty="0" err="1"/>
              <a:t>kennelijk</a:t>
            </a:r>
            <a:r>
              <a:rPr lang="fr-BE" sz="1500" dirty="0"/>
              <a:t> </a:t>
            </a:r>
            <a:r>
              <a:rPr lang="fr-BE" sz="1500" dirty="0" err="1"/>
              <a:t>onredelijk</a:t>
            </a:r>
            <a:r>
              <a:rPr lang="fr-BE" sz="1500" dirty="0"/>
              <a:t> </a:t>
            </a:r>
            <a:r>
              <a:rPr lang="fr-BE" sz="1500" dirty="0" err="1"/>
              <a:t>is</a:t>
            </a:r>
            <a:r>
              <a:rPr lang="fr-BE" sz="1500" dirty="0"/>
              <a:t>, het </a:t>
            </a:r>
            <a:r>
              <a:rPr lang="fr-BE" sz="1500" dirty="0" err="1"/>
              <a:t>is</a:t>
            </a:r>
            <a:r>
              <a:rPr lang="fr-BE" sz="1500" dirty="0"/>
              <a:t> </a:t>
            </a:r>
            <a:r>
              <a:rPr lang="fr-BE" sz="1500" dirty="0" err="1"/>
              <a:t>aan</a:t>
            </a:r>
            <a:r>
              <a:rPr lang="fr-BE" sz="1500" dirty="0"/>
              <a:t> de </a:t>
            </a:r>
            <a:r>
              <a:rPr lang="fr-BE" sz="1500" dirty="0" err="1"/>
              <a:t>werknemer</a:t>
            </a:r>
            <a:r>
              <a:rPr lang="fr-BE" sz="1500" dirty="0"/>
              <a:t> om het </a:t>
            </a:r>
            <a:r>
              <a:rPr lang="fr-BE" sz="1500" dirty="0" err="1"/>
              <a:t>tegendeel</a:t>
            </a:r>
            <a:r>
              <a:rPr lang="fr-BE" sz="1500" dirty="0"/>
              <a:t> </a:t>
            </a:r>
            <a:r>
              <a:rPr lang="fr-BE" sz="1500" dirty="0" err="1"/>
              <a:t>aan</a:t>
            </a:r>
            <a:r>
              <a:rPr lang="fr-BE" sz="1500" dirty="0"/>
              <a:t> te </a:t>
            </a:r>
            <a:r>
              <a:rPr lang="fr-BE" sz="1500" dirty="0" err="1"/>
              <a:t>tonen</a:t>
            </a:r>
            <a:endParaRPr lang="fr-BE" sz="1500" dirty="0"/>
          </a:p>
          <a:p>
            <a:pPr lvl="1" algn="just">
              <a:lnSpc>
                <a:spcPts val="2100"/>
              </a:lnSpc>
            </a:pPr>
            <a:r>
              <a:rPr lang="fr-BE" sz="1500" b="1" dirty="0" err="1"/>
              <a:t>Situatie</a:t>
            </a:r>
            <a:r>
              <a:rPr lang="fr-BE" sz="1500" b="1" dirty="0"/>
              <a:t> 2: </a:t>
            </a:r>
            <a:r>
              <a:rPr lang="fr-FR" sz="1500" dirty="0"/>
              <a:t>WN </a:t>
            </a:r>
            <a:r>
              <a:rPr lang="fr-FR" sz="1500" dirty="0" err="1"/>
              <a:t>heeft</a:t>
            </a:r>
            <a:r>
              <a:rPr lang="fr-FR" sz="1500" dirty="0"/>
              <a:t> correct de </a:t>
            </a:r>
            <a:r>
              <a:rPr lang="fr-FR" sz="1500" dirty="0" err="1"/>
              <a:t>ontslagredenen</a:t>
            </a:r>
            <a:r>
              <a:rPr lang="fr-FR" sz="1500" dirty="0"/>
              <a:t> </a:t>
            </a:r>
            <a:r>
              <a:rPr lang="fr-FR" sz="1500" dirty="0" err="1"/>
              <a:t>gevraagd</a:t>
            </a:r>
            <a:r>
              <a:rPr lang="fr-FR" sz="1500" dirty="0"/>
              <a:t>, maar WG </a:t>
            </a:r>
            <a:r>
              <a:rPr lang="fr-FR" sz="1500" dirty="0" err="1"/>
              <a:t>heeft</a:t>
            </a:r>
            <a:r>
              <a:rPr lang="fr-FR" sz="1500" dirty="0"/>
              <a:t> niet (correct) </a:t>
            </a:r>
            <a:r>
              <a:rPr lang="fr-FR" sz="1500" dirty="0" err="1"/>
              <a:t>geantwoord</a:t>
            </a:r>
            <a:endParaRPr lang="fr-FR" sz="1500" dirty="0"/>
          </a:p>
          <a:p>
            <a:pPr lvl="2" algn="just">
              <a:lnSpc>
                <a:spcPts val="2100"/>
              </a:lnSpc>
            </a:pPr>
            <a:r>
              <a:rPr lang="fr-FR" sz="1500" dirty="0" err="1"/>
              <a:t>Bewijsregel</a:t>
            </a:r>
            <a:r>
              <a:rPr lang="fr-FR" sz="1500" dirty="0"/>
              <a:t>: WG </a:t>
            </a:r>
            <a:r>
              <a:rPr lang="fr-FR" sz="1500" dirty="0" err="1"/>
              <a:t>moet</a:t>
            </a:r>
            <a:r>
              <a:rPr lang="fr-FR" sz="1500" dirty="0"/>
              <a:t> </a:t>
            </a:r>
            <a:r>
              <a:rPr lang="fr-FR" sz="1500" dirty="0" err="1"/>
              <a:t>aantonen</a:t>
            </a:r>
            <a:r>
              <a:rPr lang="fr-FR" sz="1500" dirty="0"/>
              <a:t> </a:t>
            </a:r>
            <a:r>
              <a:rPr lang="fr-FR" sz="1500" dirty="0" err="1"/>
              <a:t>dat</a:t>
            </a:r>
            <a:r>
              <a:rPr lang="fr-FR" sz="1500" dirty="0"/>
              <a:t> de </a:t>
            </a:r>
            <a:r>
              <a:rPr lang="fr-FR" sz="1500" dirty="0" err="1"/>
              <a:t>redenen</a:t>
            </a:r>
            <a:r>
              <a:rPr lang="fr-FR" sz="1500" dirty="0"/>
              <a:t> </a:t>
            </a:r>
            <a:r>
              <a:rPr lang="fr-FR" sz="1500" dirty="0" err="1"/>
              <a:t>voor</a:t>
            </a:r>
            <a:r>
              <a:rPr lang="fr-FR" sz="1500" dirty="0"/>
              <a:t> het </a:t>
            </a:r>
            <a:r>
              <a:rPr lang="fr-FR" sz="1500" dirty="0" err="1"/>
              <a:t>ontslag</a:t>
            </a:r>
            <a:r>
              <a:rPr lang="fr-FR" sz="1500" dirty="0"/>
              <a:t> niet </a:t>
            </a:r>
            <a:r>
              <a:rPr lang="fr-FR" sz="1500" dirty="0" err="1"/>
              <a:t>kennelijk</a:t>
            </a:r>
            <a:r>
              <a:rPr lang="fr-FR" sz="1500" dirty="0"/>
              <a:t> </a:t>
            </a:r>
            <a:r>
              <a:rPr lang="fr-FR" sz="1500" dirty="0" err="1"/>
              <a:t>onredelijk</a:t>
            </a:r>
            <a:r>
              <a:rPr lang="fr-FR" sz="1500" dirty="0"/>
              <a:t> </a:t>
            </a:r>
            <a:r>
              <a:rPr lang="fr-FR" sz="1500" dirty="0" err="1"/>
              <a:t>zijn</a:t>
            </a:r>
            <a:endParaRPr lang="fr-FR" sz="1500" dirty="0"/>
          </a:p>
          <a:p>
            <a:pPr lvl="1" algn="just">
              <a:lnSpc>
                <a:spcPts val="2100"/>
              </a:lnSpc>
            </a:pPr>
            <a:r>
              <a:rPr lang="fr-FR" sz="1500" b="1" dirty="0" err="1"/>
              <a:t>Situatie</a:t>
            </a:r>
            <a:r>
              <a:rPr lang="fr-FR" sz="1500" b="1" dirty="0"/>
              <a:t> 3: </a:t>
            </a:r>
            <a:r>
              <a:rPr lang="fr-FR" sz="1500" dirty="0"/>
              <a:t>WN </a:t>
            </a:r>
            <a:r>
              <a:rPr lang="fr-FR" sz="1500" dirty="0" err="1"/>
              <a:t>heeft</a:t>
            </a:r>
            <a:r>
              <a:rPr lang="fr-FR" sz="1500" dirty="0"/>
              <a:t> de </a:t>
            </a:r>
            <a:r>
              <a:rPr lang="fr-FR" sz="1500" dirty="0" err="1"/>
              <a:t>ontslagredenen</a:t>
            </a:r>
            <a:r>
              <a:rPr lang="fr-FR" sz="1500" dirty="0"/>
              <a:t> niet (correct) </a:t>
            </a:r>
            <a:r>
              <a:rPr lang="fr-FR" sz="1500" dirty="0" err="1"/>
              <a:t>gevraagd</a:t>
            </a:r>
            <a:endParaRPr lang="fr-FR" sz="1500" dirty="0"/>
          </a:p>
          <a:p>
            <a:pPr lvl="2" algn="just">
              <a:lnSpc>
                <a:spcPts val="2100"/>
              </a:lnSpc>
            </a:pPr>
            <a:r>
              <a:rPr lang="fr-FR" sz="1500" dirty="0" err="1"/>
              <a:t>Bewijsregel</a:t>
            </a:r>
            <a:r>
              <a:rPr lang="fr-FR" sz="1500" dirty="0"/>
              <a:t>: WN </a:t>
            </a:r>
            <a:r>
              <a:rPr lang="fr-FR" sz="1500" dirty="0" err="1"/>
              <a:t>moet</a:t>
            </a:r>
            <a:r>
              <a:rPr lang="fr-FR" sz="1500" dirty="0"/>
              <a:t> </a:t>
            </a:r>
            <a:r>
              <a:rPr lang="fr-FR" sz="1500" dirty="0" err="1"/>
              <a:t>bewijs</a:t>
            </a:r>
            <a:r>
              <a:rPr lang="fr-FR" sz="1500" dirty="0"/>
              <a:t> </a:t>
            </a:r>
            <a:r>
              <a:rPr lang="fr-FR" sz="1500" dirty="0" err="1"/>
              <a:t>leveren</a:t>
            </a:r>
            <a:r>
              <a:rPr lang="fr-FR" sz="1500" dirty="0"/>
              <a:t> van </a:t>
            </a:r>
            <a:r>
              <a:rPr lang="fr-FR" sz="1500" dirty="0" err="1"/>
              <a:t>elementen</a:t>
            </a:r>
            <a:r>
              <a:rPr lang="fr-FR" sz="1500" dirty="0"/>
              <a:t> die </a:t>
            </a:r>
            <a:r>
              <a:rPr lang="fr-FR" sz="1500" dirty="0" err="1"/>
              <a:t>wijzen</a:t>
            </a:r>
            <a:r>
              <a:rPr lang="fr-FR" sz="1500" dirty="0"/>
              <a:t> op de </a:t>
            </a:r>
            <a:r>
              <a:rPr lang="fr-FR" sz="1500" dirty="0" err="1"/>
              <a:t>kennelijke</a:t>
            </a:r>
            <a:r>
              <a:rPr lang="fr-FR" sz="1500" dirty="0"/>
              <a:t> </a:t>
            </a:r>
            <a:r>
              <a:rPr lang="fr-FR" sz="1500" dirty="0" err="1"/>
              <a:t>onredelijkheid</a:t>
            </a:r>
            <a:r>
              <a:rPr lang="fr-FR" sz="1500" dirty="0"/>
              <a:t> van het </a:t>
            </a:r>
            <a:r>
              <a:rPr lang="fr-FR" sz="1500" dirty="0" err="1"/>
              <a:t>ontslag</a:t>
            </a:r>
            <a:endParaRPr lang="fr-BE" sz="1500" b="1" dirty="0"/>
          </a:p>
          <a:p>
            <a:pPr marL="720725" lvl="3" indent="0" algn="just">
              <a:lnSpc>
                <a:spcPts val="2100"/>
              </a:lnSpc>
              <a:buFont typeface="Arial" panose="020B0604020202020204" pitchFamily="34" charset="0"/>
              <a:buNone/>
            </a:pPr>
            <a:endParaRPr lang="fr-BE" sz="1500" dirty="0"/>
          </a:p>
          <a:p>
            <a:pPr marL="717550" lvl="2" indent="0" algn="just">
              <a:lnSpc>
                <a:spcPts val="2100"/>
              </a:lnSpc>
              <a:buFont typeface="Arial" panose="020B0604020202020204" pitchFamily="34" charset="0"/>
              <a:buNone/>
            </a:pPr>
            <a:endParaRPr lang="fr-BE" sz="1500" dirty="0"/>
          </a:p>
          <a:p>
            <a:pPr marL="533400" lvl="2" indent="0" algn="just">
              <a:lnSpc>
                <a:spcPts val="2100"/>
              </a:lnSpc>
              <a:buFont typeface="Arial" panose="020B0604020202020204" pitchFamily="34" charset="0"/>
              <a:buNone/>
            </a:pPr>
            <a:endParaRPr lang="fr-BE" sz="1500" dirty="0"/>
          </a:p>
          <a:p>
            <a:pPr marL="533400" lvl="2" indent="0" algn="just">
              <a:lnSpc>
                <a:spcPts val="2100"/>
              </a:lnSpc>
              <a:buFont typeface="Arial" panose="020B0604020202020204" pitchFamily="34" charset="0"/>
              <a:buNone/>
            </a:pPr>
            <a:endParaRPr lang="nl-BE" sz="1500" dirty="0"/>
          </a:p>
        </p:txBody>
      </p:sp>
      <p:sp>
        <p:nvSpPr>
          <p:cNvPr id="2" name="Slide Number Placeholder 1">
            <a:extLst>
              <a:ext uri="{FF2B5EF4-FFF2-40B4-BE49-F238E27FC236}">
                <a16:creationId xmlns="" xmlns:a16="http://schemas.microsoft.com/office/drawing/2014/main" id="{5AB0F791-D2BB-4FED-BDEF-A94E9A13E402}"/>
              </a:ext>
            </a:extLst>
          </p:cNvPr>
          <p:cNvSpPr>
            <a:spLocks noGrp="1"/>
          </p:cNvSpPr>
          <p:nvPr>
            <p:ph type="sldNum" sz="quarter" idx="10"/>
          </p:nvPr>
        </p:nvSpPr>
        <p:spPr/>
        <p:txBody>
          <a:bodyPr/>
          <a:lstStyle/>
          <a:p>
            <a:fld id="{A03FAF12-7725-4B65-8689-067CA4F24F25}" type="slidenum">
              <a:rPr lang="nl-NL" smtClean="0"/>
              <a:pPr/>
              <a:t>53</a:t>
            </a:fld>
            <a:endParaRPr lang="nl-NL"/>
          </a:p>
        </p:txBody>
      </p:sp>
    </p:spTree>
    <p:extLst>
      <p:ext uri="{BB962C8B-B14F-4D97-AF65-F5344CB8AC3E}">
        <p14:creationId xmlns:p14="http://schemas.microsoft.com/office/powerpoint/2010/main" val="1650366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C9E1C23D-254F-469C-BF70-C32A10F71F76}"/>
              </a:ext>
            </a:extLst>
          </p:cNvPr>
          <p:cNvSpPr txBox="1">
            <a:spLocks/>
          </p:cNvSpPr>
          <p:nvPr/>
        </p:nvSpPr>
        <p:spPr>
          <a:xfrm>
            <a:off x="755576" y="260647"/>
            <a:ext cx="7581756" cy="980323"/>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FR" b="0" dirty="0" err="1">
                <a:solidFill>
                  <a:schemeClr val="tx1"/>
                </a:solidFill>
              </a:rPr>
              <a:t>Bescherming</a:t>
            </a:r>
            <a:r>
              <a:rPr lang="fr-FR" b="0" dirty="0">
                <a:solidFill>
                  <a:schemeClr val="tx1"/>
                </a:solidFill>
              </a:rPr>
              <a:t> </a:t>
            </a:r>
            <a:r>
              <a:rPr lang="fr-FR" b="0" dirty="0" err="1">
                <a:solidFill>
                  <a:schemeClr val="tx1"/>
                </a:solidFill>
              </a:rPr>
              <a:t>tegen</a:t>
            </a:r>
            <a:r>
              <a:rPr lang="fr-FR" b="0" dirty="0">
                <a:solidFill>
                  <a:schemeClr val="tx1"/>
                </a:solidFill>
              </a:rPr>
              <a:t> </a:t>
            </a:r>
            <a:r>
              <a:rPr lang="fr-FR" b="0" dirty="0" err="1">
                <a:solidFill>
                  <a:schemeClr val="tx1"/>
                </a:solidFill>
              </a:rPr>
              <a:t>kennelijk</a:t>
            </a:r>
            <a:r>
              <a:rPr lang="fr-FR" b="0" dirty="0">
                <a:solidFill>
                  <a:schemeClr val="tx1"/>
                </a:solidFill>
              </a:rPr>
              <a:t> </a:t>
            </a:r>
            <a:r>
              <a:rPr lang="fr-FR" b="0" dirty="0" err="1">
                <a:solidFill>
                  <a:schemeClr val="tx1"/>
                </a:solidFill>
              </a:rPr>
              <a:t>onredelijk</a:t>
            </a:r>
            <a:r>
              <a:rPr lang="fr-FR" b="0" dirty="0">
                <a:solidFill>
                  <a:schemeClr val="tx1"/>
                </a:solidFill>
              </a:rPr>
              <a:t> </a:t>
            </a:r>
            <a:br>
              <a:rPr lang="fr-FR" b="0" dirty="0">
                <a:solidFill>
                  <a:schemeClr val="tx1"/>
                </a:solidFill>
              </a:rPr>
            </a:br>
            <a:r>
              <a:rPr lang="fr-FR" b="0" dirty="0" err="1">
                <a:solidFill>
                  <a:schemeClr val="tx1"/>
                </a:solidFill>
              </a:rPr>
              <a:t>ontslag</a:t>
            </a:r>
            <a:r>
              <a:rPr lang="fr-FR" b="0" dirty="0">
                <a:solidFill>
                  <a:schemeClr val="tx1"/>
                </a:solidFill>
              </a:rPr>
              <a:t> (3)</a:t>
            </a:r>
            <a:endParaRPr lang="nl-BE" b="0" dirty="0">
              <a:solidFill>
                <a:schemeClr val="tx1"/>
              </a:solidFill>
            </a:endParaRPr>
          </a:p>
        </p:txBody>
      </p:sp>
      <p:sp>
        <p:nvSpPr>
          <p:cNvPr id="4" name="Text Placeholder 3">
            <a:extLst>
              <a:ext uri="{FF2B5EF4-FFF2-40B4-BE49-F238E27FC236}">
                <a16:creationId xmlns="" xmlns:a16="http://schemas.microsoft.com/office/drawing/2014/main" id="{08236D4D-48AE-4AAE-9C97-A539D47CE7D8}"/>
              </a:ext>
            </a:extLst>
          </p:cNvPr>
          <p:cNvSpPr txBox="1">
            <a:spLocks/>
          </p:cNvSpPr>
          <p:nvPr/>
        </p:nvSpPr>
        <p:spPr>
          <a:xfrm>
            <a:off x="755576" y="1412776"/>
            <a:ext cx="7601615" cy="4680520"/>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00"/>
              </a:lnSpc>
            </a:pPr>
            <a:r>
              <a:rPr lang="fr-FR" sz="1800" dirty="0" err="1"/>
              <a:t>Mechanisme</a:t>
            </a:r>
            <a:r>
              <a:rPr lang="fr-FR" sz="1800" dirty="0"/>
              <a:t> </a:t>
            </a:r>
            <a:r>
              <a:rPr lang="fr-FR" sz="1800" dirty="0" err="1"/>
              <a:t>bewijslast</a:t>
            </a:r>
            <a:r>
              <a:rPr lang="fr-FR" sz="1800" dirty="0"/>
              <a:t>: </a:t>
            </a:r>
            <a:r>
              <a:rPr lang="fr-FR" sz="1800" dirty="0" err="1"/>
              <a:t>bijzonderheden</a:t>
            </a:r>
            <a:endParaRPr lang="fr-FR" sz="1800" dirty="0"/>
          </a:p>
          <a:p>
            <a:pPr lvl="1">
              <a:lnSpc>
                <a:spcPts val="2700"/>
              </a:lnSpc>
            </a:pPr>
            <a:r>
              <a:rPr lang="fr-FR" dirty="0"/>
              <a:t>Kan men </a:t>
            </a:r>
            <a:r>
              <a:rPr lang="fr-FR" dirty="0" err="1"/>
              <a:t>tijdens</a:t>
            </a:r>
            <a:r>
              <a:rPr lang="fr-FR" dirty="0"/>
              <a:t> de </a:t>
            </a:r>
            <a:r>
              <a:rPr lang="fr-FR" dirty="0" err="1"/>
              <a:t>procedure</a:t>
            </a:r>
            <a:r>
              <a:rPr lang="fr-FR" dirty="0"/>
              <a:t> </a:t>
            </a:r>
            <a:r>
              <a:rPr lang="fr-FR" dirty="0" err="1"/>
              <a:t>redenen</a:t>
            </a:r>
            <a:r>
              <a:rPr lang="fr-FR" dirty="0"/>
              <a:t> </a:t>
            </a:r>
            <a:r>
              <a:rPr lang="fr-FR" dirty="0" err="1"/>
              <a:t>inroepen</a:t>
            </a:r>
            <a:r>
              <a:rPr lang="fr-FR" dirty="0"/>
              <a:t> die niet </a:t>
            </a:r>
            <a:r>
              <a:rPr lang="fr-FR" dirty="0" err="1"/>
              <a:t>werden</a:t>
            </a:r>
            <a:r>
              <a:rPr lang="fr-FR" dirty="0"/>
              <a:t> </a:t>
            </a:r>
            <a:r>
              <a:rPr lang="fr-FR" dirty="0" err="1"/>
              <a:t>meegedeeld</a:t>
            </a:r>
            <a:r>
              <a:rPr lang="fr-FR" dirty="0"/>
              <a:t> </a:t>
            </a:r>
            <a:r>
              <a:rPr lang="fr-FR" dirty="0" err="1"/>
              <a:t>bij</a:t>
            </a:r>
            <a:r>
              <a:rPr lang="fr-FR" dirty="0"/>
              <a:t> de </a:t>
            </a:r>
            <a:r>
              <a:rPr lang="fr-FR" dirty="0" err="1"/>
              <a:t>ontslagmotivering</a:t>
            </a:r>
            <a:r>
              <a:rPr lang="fr-FR" dirty="0"/>
              <a:t> ?</a:t>
            </a:r>
          </a:p>
          <a:p>
            <a:pPr lvl="2">
              <a:lnSpc>
                <a:spcPts val="2700"/>
              </a:lnSpc>
            </a:pPr>
            <a:r>
              <a:rPr lang="fr-FR" dirty="0" err="1"/>
              <a:t>Mogelijk</a:t>
            </a:r>
            <a:r>
              <a:rPr lang="fr-FR" dirty="0"/>
              <a:t>, maar WG </a:t>
            </a:r>
            <a:r>
              <a:rPr lang="fr-FR" dirty="0" err="1"/>
              <a:t>draagt</a:t>
            </a:r>
            <a:r>
              <a:rPr lang="fr-FR" dirty="0"/>
              <a:t> </a:t>
            </a:r>
            <a:r>
              <a:rPr lang="fr-FR" dirty="0" err="1"/>
              <a:t>integrale</a:t>
            </a:r>
            <a:r>
              <a:rPr lang="fr-FR" dirty="0"/>
              <a:t> </a:t>
            </a:r>
            <a:r>
              <a:rPr lang="fr-FR" dirty="0" err="1"/>
              <a:t>bewijslast</a:t>
            </a:r>
            <a:r>
              <a:rPr lang="fr-FR" dirty="0"/>
              <a:t> van </a:t>
            </a:r>
            <a:r>
              <a:rPr lang="fr-FR" dirty="0" err="1"/>
              <a:t>deze</a:t>
            </a:r>
            <a:r>
              <a:rPr lang="fr-FR" dirty="0"/>
              <a:t> </a:t>
            </a:r>
            <a:r>
              <a:rPr lang="fr-FR" dirty="0" err="1"/>
              <a:t>nieuwe</a:t>
            </a:r>
            <a:r>
              <a:rPr lang="fr-FR" dirty="0"/>
              <a:t> </a:t>
            </a:r>
            <a:r>
              <a:rPr lang="fr-FR" dirty="0" err="1"/>
              <a:t>redenen</a:t>
            </a:r>
            <a:endParaRPr lang="fr-FR" dirty="0"/>
          </a:p>
          <a:p>
            <a:pPr lvl="1">
              <a:lnSpc>
                <a:spcPts val="2700"/>
              </a:lnSpc>
            </a:pPr>
            <a:r>
              <a:rPr lang="fr-FR" dirty="0"/>
              <a:t>Kan C4-formulier </a:t>
            </a:r>
            <a:r>
              <a:rPr lang="fr-FR" dirty="0" err="1"/>
              <a:t>gelden</a:t>
            </a:r>
            <a:r>
              <a:rPr lang="fr-FR" dirty="0"/>
              <a:t> </a:t>
            </a:r>
            <a:r>
              <a:rPr lang="fr-FR" dirty="0" err="1"/>
              <a:t>als</a:t>
            </a:r>
            <a:r>
              <a:rPr lang="fr-FR" dirty="0"/>
              <a:t> </a:t>
            </a:r>
            <a:r>
              <a:rPr lang="fr-FR" dirty="0" err="1"/>
              <a:t>ontslagmotivering</a:t>
            </a:r>
            <a:r>
              <a:rPr lang="fr-FR" dirty="0"/>
              <a:t> ? </a:t>
            </a:r>
          </a:p>
          <a:p>
            <a:pPr lvl="2">
              <a:lnSpc>
                <a:spcPts val="2700"/>
              </a:lnSpc>
            </a:pPr>
            <a:r>
              <a:rPr lang="fr-FR" dirty="0"/>
              <a:t>2 </a:t>
            </a:r>
            <a:r>
              <a:rPr lang="fr-FR" dirty="0" err="1"/>
              <a:t>strekkingen</a:t>
            </a:r>
            <a:r>
              <a:rPr lang="fr-FR" dirty="0"/>
              <a:t> in de </a:t>
            </a:r>
            <a:r>
              <a:rPr lang="fr-FR" dirty="0" err="1"/>
              <a:t>rechtspraak</a:t>
            </a:r>
            <a:r>
              <a:rPr lang="fr-FR" dirty="0"/>
              <a:t>:</a:t>
            </a:r>
          </a:p>
          <a:p>
            <a:pPr lvl="3">
              <a:lnSpc>
                <a:spcPts val="2700"/>
              </a:lnSpc>
              <a:buFontTx/>
              <a:buChar char="-"/>
            </a:pPr>
            <a:r>
              <a:rPr lang="fr-FR" dirty="0" err="1"/>
              <a:t>Neen</a:t>
            </a:r>
            <a:r>
              <a:rPr lang="fr-FR" dirty="0"/>
              <a:t>, </a:t>
            </a:r>
            <a:r>
              <a:rPr lang="fr-FR" dirty="0" err="1"/>
              <a:t>want</a:t>
            </a:r>
            <a:r>
              <a:rPr lang="fr-FR" dirty="0"/>
              <a:t> </a:t>
            </a:r>
            <a:r>
              <a:rPr lang="fr-FR" dirty="0" err="1"/>
              <a:t>bestemd</a:t>
            </a:r>
            <a:r>
              <a:rPr lang="fr-FR" dirty="0"/>
              <a:t> </a:t>
            </a:r>
            <a:r>
              <a:rPr lang="fr-FR" dirty="0" err="1"/>
              <a:t>voor</a:t>
            </a:r>
            <a:r>
              <a:rPr lang="fr-FR" dirty="0"/>
              <a:t> de RVA</a:t>
            </a:r>
          </a:p>
          <a:p>
            <a:pPr lvl="3">
              <a:lnSpc>
                <a:spcPts val="2700"/>
              </a:lnSpc>
              <a:buFontTx/>
              <a:buChar char="-"/>
            </a:pPr>
            <a:r>
              <a:rPr lang="fr-FR" dirty="0" err="1"/>
              <a:t>Ja</a:t>
            </a:r>
            <a:r>
              <a:rPr lang="fr-FR" dirty="0"/>
              <a:t>, indien </a:t>
            </a:r>
            <a:r>
              <a:rPr lang="fr-FR" dirty="0" err="1"/>
              <a:t>voldoet</a:t>
            </a:r>
            <a:r>
              <a:rPr lang="fr-FR" dirty="0"/>
              <a:t> </a:t>
            </a:r>
            <a:r>
              <a:rPr lang="fr-FR" dirty="0" err="1"/>
              <a:t>aan</a:t>
            </a:r>
            <a:r>
              <a:rPr lang="fr-FR" dirty="0"/>
              <a:t> de </a:t>
            </a:r>
            <a:r>
              <a:rPr lang="fr-FR" dirty="0" err="1"/>
              <a:t>vereisten</a:t>
            </a:r>
            <a:r>
              <a:rPr lang="fr-FR" dirty="0"/>
              <a:t> (</a:t>
            </a:r>
            <a:r>
              <a:rPr lang="fr-FR" dirty="0" err="1"/>
              <a:t>voldoende</a:t>
            </a:r>
            <a:r>
              <a:rPr lang="fr-FR" dirty="0"/>
              <a:t> </a:t>
            </a:r>
            <a:r>
              <a:rPr lang="fr-FR" dirty="0" err="1"/>
              <a:t>concreet</a:t>
            </a:r>
            <a:r>
              <a:rPr lang="fr-FR" dirty="0"/>
              <a:t>, </a:t>
            </a:r>
            <a:r>
              <a:rPr lang="fr-FR" dirty="0" err="1"/>
              <a:t>aangetekend</a:t>
            </a:r>
            <a:r>
              <a:rPr lang="fr-FR" dirty="0"/>
              <a:t> indien in </a:t>
            </a:r>
            <a:r>
              <a:rPr lang="fr-FR" dirty="0" err="1"/>
              <a:t>antwoord</a:t>
            </a:r>
            <a:r>
              <a:rPr lang="fr-FR" dirty="0"/>
              <a:t> op correcte </a:t>
            </a:r>
            <a:r>
              <a:rPr lang="fr-FR" dirty="0" err="1"/>
              <a:t>vraag</a:t>
            </a:r>
            <a:r>
              <a:rPr lang="fr-FR" dirty="0"/>
              <a:t> </a:t>
            </a:r>
            <a:r>
              <a:rPr lang="fr-FR" dirty="0" err="1"/>
              <a:t>werknemer</a:t>
            </a:r>
            <a:r>
              <a:rPr lang="fr-FR" dirty="0"/>
              <a:t>)</a:t>
            </a:r>
          </a:p>
        </p:txBody>
      </p:sp>
      <p:sp>
        <p:nvSpPr>
          <p:cNvPr id="2" name="Slide Number Placeholder 1">
            <a:extLst>
              <a:ext uri="{FF2B5EF4-FFF2-40B4-BE49-F238E27FC236}">
                <a16:creationId xmlns="" xmlns:a16="http://schemas.microsoft.com/office/drawing/2014/main" id="{65FD76BB-13A2-4DE7-B060-21487471F6E2}"/>
              </a:ext>
            </a:extLst>
          </p:cNvPr>
          <p:cNvSpPr>
            <a:spLocks noGrp="1"/>
          </p:cNvSpPr>
          <p:nvPr>
            <p:ph type="sldNum" sz="quarter" idx="10"/>
          </p:nvPr>
        </p:nvSpPr>
        <p:spPr/>
        <p:txBody>
          <a:bodyPr/>
          <a:lstStyle/>
          <a:p>
            <a:fld id="{A03FAF12-7725-4B65-8689-067CA4F24F25}" type="slidenum">
              <a:rPr lang="nl-NL" smtClean="0"/>
              <a:pPr/>
              <a:t>54</a:t>
            </a:fld>
            <a:endParaRPr lang="nl-NL"/>
          </a:p>
        </p:txBody>
      </p:sp>
    </p:spTree>
    <p:extLst>
      <p:ext uri="{BB962C8B-B14F-4D97-AF65-F5344CB8AC3E}">
        <p14:creationId xmlns:p14="http://schemas.microsoft.com/office/powerpoint/2010/main" val="3966119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A1E5715-5128-4FA3-B398-891DB359E8E9}"/>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“Kennelijk onredelijk ontslag”: statistiek (1)</a:t>
            </a:r>
          </a:p>
        </p:txBody>
      </p:sp>
      <p:sp>
        <p:nvSpPr>
          <p:cNvPr id="6" name="Text Placeholder 2">
            <a:extLst>
              <a:ext uri="{FF2B5EF4-FFF2-40B4-BE49-F238E27FC236}">
                <a16:creationId xmlns="" xmlns:a16="http://schemas.microsoft.com/office/drawing/2014/main" id="{C4E9B44E-4919-48B3-BB46-1DE5DA594914}"/>
              </a:ext>
            </a:extLst>
          </p:cNvPr>
          <p:cNvSpPr txBox="1">
            <a:spLocks/>
          </p:cNvSpPr>
          <p:nvPr/>
        </p:nvSpPr>
        <p:spPr>
          <a:xfrm>
            <a:off x="774000" y="1172970"/>
            <a:ext cx="7419248" cy="449362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a:t>Enkele statistische vaststellingen gebaseerd op 308 uitspraken:</a:t>
            </a:r>
          </a:p>
          <a:p>
            <a:pPr marL="0" indent="0">
              <a:buNone/>
            </a:pPr>
            <a:endParaRPr lang="nl-BE" sz="1500" dirty="0"/>
          </a:p>
          <a:p>
            <a:pPr marL="0" indent="0">
              <a:buNone/>
            </a:pPr>
            <a:r>
              <a:rPr lang="nl-BE" sz="1500" dirty="0"/>
              <a:t>Waarom komt de rechter tot het besluit dat het ontslag </a:t>
            </a:r>
            <a:r>
              <a:rPr lang="nl-BE" sz="1500" i="1" u="sng" dirty="0"/>
              <a:t>niet</a:t>
            </a:r>
            <a:r>
              <a:rPr lang="nl-BE" sz="1500" dirty="0"/>
              <a:t> “kennelijk onredelijk” is?</a:t>
            </a:r>
          </a:p>
          <a:p>
            <a:pPr marL="0" indent="0">
              <a:buFontTx/>
              <a:buNone/>
            </a:pPr>
            <a:endParaRPr lang="nl-BE" dirty="0"/>
          </a:p>
          <a:p>
            <a:pPr marL="0" indent="0">
              <a:buFontTx/>
              <a:buNone/>
            </a:pPr>
            <a:endParaRPr lang="nl-BE"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p:txBody>
      </p:sp>
      <p:graphicFrame>
        <p:nvGraphicFramePr>
          <p:cNvPr id="7" name="Chart 6">
            <a:extLst>
              <a:ext uri="{FF2B5EF4-FFF2-40B4-BE49-F238E27FC236}">
                <a16:creationId xmlns="" xmlns:a16="http://schemas.microsoft.com/office/drawing/2014/main" id="{D7BB8A51-40F4-40DA-AB91-4AA9F5E86B65}"/>
              </a:ext>
            </a:extLst>
          </p:cNvPr>
          <p:cNvGraphicFramePr/>
          <p:nvPr>
            <p:extLst>
              <p:ext uri="{D42A27DB-BD31-4B8C-83A1-F6EECF244321}">
                <p14:modId xmlns:p14="http://schemas.microsoft.com/office/powerpoint/2010/main" val="856365351"/>
              </p:ext>
            </p:extLst>
          </p:nvPr>
        </p:nvGraphicFramePr>
        <p:xfrm>
          <a:off x="1141416" y="2168434"/>
          <a:ext cx="6565669" cy="398822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 xmlns:a16="http://schemas.microsoft.com/office/drawing/2014/main" id="{5227B9E6-0ED9-44F3-B805-F8D4B03487C5}"/>
              </a:ext>
            </a:extLst>
          </p:cNvPr>
          <p:cNvSpPr>
            <a:spLocks noGrp="1"/>
          </p:cNvSpPr>
          <p:nvPr>
            <p:ph type="sldNum" sz="quarter" idx="10"/>
          </p:nvPr>
        </p:nvSpPr>
        <p:spPr/>
        <p:txBody>
          <a:bodyPr/>
          <a:lstStyle/>
          <a:p>
            <a:fld id="{A03FAF12-7725-4B65-8689-067CA4F24F25}" type="slidenum">
              <a:rPr lang="nl-NL" smtClean="0"/>
              <a:pPr/>
              <a:t>55</a:t>
            </a:fld>
            <a:endParaRPr lang="nl-NL"/>
          </a:p>
        </p:txBody>
      </p:sp>
    </p:spTree>
    <p:extLst>
      <p:ext uri="{BB962C8B-B14F-4D97-AF65-F5344CB8AC3E}">
        <p14:creationId xmlns:p14="http://schemas.microsoft.com/office/powerpoint/2010/main" val="3588451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A1E5715-5128-4FA3-B398-891DB359E8E9}"/>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“Kennelijk onredelijk ontslag”: statistiek (2)</a:t>
            </a:r>
          </a:p>
        </p:txBody>
      </p:sp>
      <p:sp>
        <p:nvSpPr>
          <p:cNvPr id="6" name="Text Placeholder 2">
            <a:extLst>
              <a:ext uri="{FF2B5EF4-FFF2-40B4-BE49-F238E27FC236}">
                <a16:creationId xmlns="" xmlns:a16="http://schemas.microsoft.com/office/drawing/2014/main" id="{C4E9B44E-4919-48B3-BB46-1DE5DA594914}"/>
              </a:ext>
            </a:extLst>
          </p:cNvPr>
          <p:cNvSpPr txBox="1">
            <a:spLocks/>
          </p:cNvSpPr>
          <p:nvPr/>
        </p:nvSpPr>
        <p:spPr>
          <a:xfrm>
            <a:off x="774000" y="1172970"/>
            <a:ext cx="7419248" cy="449362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a:t>Enkele statistische vaststellingen gebaseerd op 308 uitspraken:</a:t>
            </a:r>
          </a:p>
          <a:p>
            <a:pPr marL="0" indent="0">
              <a:buNone/>
            </a:pPr>
            <a:endParaRPr lang="nl-BE" sz="1500" dirty="0"/>
          </a:p>
          <a:p>
            <a:pPr marL="0" indent="0">
              <a:buNone/>
            </a:pPr>
            <a:r>
              <a:rPr lang="nl-BE" sz="1500" dirty="0"/>
              <a:t>Hoe bewijst de werkgever dat het ontslag niet “kennelijk onredelijk” is?</a:t>
            </a:r>
          </a:p>
          <a:p>
            <a:pPr marL="0" indent="0">
              <a:buFontTx/>
              <a:buNone/>
            </a:pPr>
            <a:endParaRPr lang="nl-BE" dirty="0"/>
          </a:p>
          <a:p>
            <a:pPr marL="0" indent="0">
              <a:buFontTx/>
              <a:buNone/>
            </a:pPr>
            <a:endParaRPr lang="nl-BE"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p:txBody>
      </p:sp>
      <p:graphicFrame>
        <p:nvGraphicFramePr>
          <p:cNvPr id="7" name="Chart 6">
            <a:extLst>
              <a:ext uri="{FF2B5EF4-FFF2-40B4-BE49-F238E27FC236}">
                <a16:creationId xmlns="" xmlns:a16="http://schemas.microsoft.com/office/drawing/2014/main" id="{D7BB8A51-40F4-40DA-AB91-4AA9F5E86B65}"/>
              </a:ext>
            </a:extLst>
          </p:cNvPr>
          <p:cNvGraphicFramePr/>
          <p:nvPr>
            <p:extLst>
              <p:ext uri="{D42A27DB-BD31-4B8C-83A1-F6EECF244321}">
                <p14:modId xmlns:p14="http://schemas.microsoft.com/office/powerpoint/2010/main" val="1231297416"/>
              </p:ext>
            </p:extLst>
          </p:nvPr>
        </p:nvGraphicFramePr>
        <p:xfrm>
          <a:off x="1141416" y="2168434"/>
          <a:ext cx="6565669" cy="398822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 xmlns:a16="http://schemas.microsoft.com/office/drawing/2014/main" id="{386EAC5C-3978-4EFC-8BBE-6C5DF9A7F973}"/>
              </a:ext>
            </a:extLst>
          </p:cNvPr>
          <p:cNvSpPr>
            <a:spLocks noGrp="1"/>
          </p:cNvSpPr>
          <p:nvPr>
            <p:ph type="sldNum" sz="quarter" idx="10"/>
          </p:nvPr>
        </p:nvSpPr>
        <p:spPr/>
        <p:txBody>
          <a:bodyPr/>
          <a:lstStyle/>
          <a:p>
            <a:fld id="{A03FAF12-7725-4B65-8689-067CA4F24F25}" type="slidenum">
              <a:rPr lang="nl-NL" smtClean="0"/>
              <a:pPr/>
              <a:t>56</a:t>
            </a:fld>
            <a:endParaRPr lang="nl-NL"/>
          </a:p>
        </p:txBody>
      </p:sp>
    </p:spTree>
    <p:extLst>
      <p:ext uri="{BB962C8B-B14F-4D97-AF65-F5344CB8AC3E}">
        <p14:creationId xmlns:p14="http://schemas.microsoft.com/office/powerpoint/2010/main" val="4050919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A1E5715-5128-4FA3-B398-891DB359E8E9}"/>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“Kennelijk onredelijk ontslag”: statistiek (3)</a:t>
            </a:r>
          </a:p>
        </p:txBody>
      </p:sp>
      <p:sp>
        <p:nvSpPr>
          <p:cNvPr id="6" name="Text Placeholder 2">
            <a:extLst>
              <a:ext uri="{FF2B5EF4-FFF2-40B4-BE49-F238E27FC236}">
                <a16:creationId xmlns="" xmlns:a16="http://schemas.microsoft.com/office/drawing/2014/main" id="{C4E9B44E-4919-48B3-BB46-1DE5DA594914}"/>
              </a:ext>
            </a:extLst>
          </p:cNvPr>
          <p:cNvSpPr txBox="1">
            <a:spLocks/>
          </p:cNvSpPr>
          <p:nvPr/>
        </p:nvSpPr>
        <p:spPr>
          <a:xfrm>
            <a:off x="774000" y="1172970"/>
            <a:ext cx="7419248" cy="449362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a:t>Enkele statistische vaststellingen gebaseerd op 308 uitspraken:</a:t>
            </a:r>
          </a:p>
          <a:p>
            <a:pPr marL="0" indent="0">
              <a:buNone/>
            </a:pPr>
            <a:endParaRPr lang="nl-BE" sz="1500" dirty="0"/>
          </a:p>
          <a:p>
            <a:pPr marL="0" indent="0">
              <a:buNone/>
            </a:pPr>
            <a:r>
              <a:rPr lang="nl-BE" sz="1500" dirty="0"/>
              <a:t>Waarom komt de rechter tot het besluit dat het ontslag </a:t>
            </a:r>
            <a:r>
              <a:rPr lang="nl-BE" sz="1500" i="1" u="sng" dirty="0"/>
              <a:t>wel</a:t>
            </a:r>
            <a:r>
              <a:rPr lang="nl-BE" sz="1500" dirty="0"/>
              <a:t> “kennelijk onredelijk” is?</a:t>
            </a:r>
          </a:p>
          <a:p>
            <a:pPr marL="0" indent="0">
              <a:buFontTx/>
              <a:buNone/>
            </a:pPr>
            <a:endParaRPr lang="nl-BE" dirty="0"/>
          </a:p>
          <a:p>
            <a:pPr marL="0" indent="0">
              <a:buFontTx/>
              <a:buNone/>
            </a:pPr>
            <a:endParaRPr lang="nl-BE"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p:txBody>
      </p:sp>
      <p:graphicFrame>
        <p:nvGraphicFramePr>
          <p:cNvPr id="7" name="Chart 6">
            <a:extLst>
              <a:ext uri="{FF2B5EF4-FFF2-40B4-BE49-F238E27FC236}">
                <a16:creationId xmlns="" xmlns:a16="http://schemas.microsoft.com/office/drawing/2014/main" id="{D7BB8A51-40F4-40DA-AB91-4AA9F5E86B65}"/>
              </a:ext>
            </a:extLst>
          </p:cNvPr>
          <p:cNvGraphicFramePr/>
          <p:nvPr>
            <p:extLst>
              <p:ext uri="{D42A27DB-BD31-4B8C-83A1-F6EECF244321}">
                <p14:modId xmlns:p14="http://schemas.microsoft.com/office/powerpoint/2010/main" val="2433902101"/>
              </p:ext>
            </p:extLst>
          </p:nvPr>
        </p:nvGraphicFramePr>
        <p:xfrm>
          <a:off x="950752" y="2168434"/>
          <a:ext cx="7035008" cy="398822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 xmlns:a16="http://schemas.microsoft.com/office/drawing/2014/main" id="{20392EF9-CC6B-4BBC-9B77-BCA874CBFA36}"/>
              </a:ext>
            </a:extLst>
          </p:cNvPr>
          <p:cNvSpPr>
            <a:spLocks noGrp="1"/>
          </p:cNvSpPr>
          <p:nvPr>
            <p:ph type="sldNum" sz="quarter" idx="10"/>
          </p:nvPr>
        </p:nvSpPr>
        <p:spPr/>
        <p:txBody>
          <a:bodyPr/>
          <a:lstStyle/>
          <a:p>
            <a:fld id="{A03FAF12-7725-4B65-8689-067CA4F24F25}" type="slidenum">
              <a:rPr lang="nl-NL" smtClean="0"/>
              <a:pPr/>
              <a:t>57</a:t>
            </a:fld>
            <a:endParaRPr lang="nl-NL"/>
          </a:p>
        </p:txBody>
      </p:sp>
    </p:spTree>
    <p:extLst>
      <p:ext uri="{BB962C8B-B14F-4D97-AF65-F5344CB8AC3E}">
        <p14:creationId xmlns:p14="http://schemas.microsoft.com/office/powerpoint/2010/main" val="273583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80F5600D-624A-48CF-BBF4-E7C6E8F4CCA6}"/>
              </a:ext>
            </a:extLst>
          </p:cNvPr>
          <p:cNvSpPr txBox="1">
            <a:spLocks/>
          </p:cNvSpPr>
          <p:nvPr/>
        </p:nvSpPr>
        <p:spPr>
          <a:xfrm>
            <a:off x="774000" y="692696"/>
            <a:ext cx="7614424" cy="490066"/>
          </a:xfrm>
          <a:prstGeom prst="rect">
            <a:avLst/>
          </a:prstGeom>
        </p:spPr>
        <p:txBody>
          <a:bodyPr lIns="0" tIns="0" rIns="0" bIns="0" anchor="t" anchorCtr="0"/>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pPr marL="361950" indent="-361950"/>
            <a:r>
              <a:rPr lang="nl-BE" sz="2700" b="0" dirty="0">
                <a:solidFill>
                  <a:schemeClr val="tx1"/>
                </a:solidFill>
              </a:rPr>
              <a:t>Schadevergoeding kennelijk onredelijk ontslag (1)</a:t>
            </a:r>
          </a:p>
        </p:txBody>
      </p:sp>
      <p:sp>
        <p:nvSpPr>
          <p:cNvPr id="4" name="Text Placeholder 2">
            <a:extLst>
              <a:ext uri="{FF2B5EF4-FFF2-40B4-BE49-F238E27FC236}">
                <a16:creationId xmlns="" xmlns:a16="http://schemas.microsoft.com/office/drawing/2014/main" id="{D1A98763-22DA-4E57-844E-0EA9CA17BC3A}"/>
              </a:ext>
            </a:extLst>
          </p:cNvPr>
          <p:cNvSpPr txBox="1">
            <a:spLocks/>
          </p:cNvSpPr>
          <p:nvPr/>
        </p:nvSpPr>
        <p:spPr>
          <a:xfrm>
            <a:off x="784226" y="1412776"/>
            <a:ext cx="7581899" cy="446449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00"/>
              </a:lnSpc>
            </a:pPr>
            <a:r>
              <a:rPr lang="nl-BE" sz="1800"/>
              <a:t>Principes:</a:t>
            </a:r>
          </a:p>
          <a:p>
            <a:pPr marL="0" indent="0" algn="just">
              <a:lnSpc>
                <a:spcPts val="2600"/>
              </a:lnSpc>
              <a:buFontTx/>
              <a:buNone/>
            </a:pPr>
            <a:endParaRPr lang="nl-BE" sz="1800"/>
          </a:p>
          <a:p>
            <a:pPr lvl="1" algn="just">
              <a:lnSpc>
                <a:spcPts val="2600"/>
              </a:lnSpc>
            </a:pPr>
            <a:r>
              <a:rPr lang="nl-BE"/>
              <a:t>3 tot 17 weken loon, afhankelijk van “</a:t>
            </a:r>
            <a:r>
              <a:rPr lang="nl-BE" i="1"/>
              <a:t>de gradatie van de kennelijke onredelijkheid van het ontslag</a:t>
            </a:r>
            <a:r>
              <a:rPr lang="nl-BE"/>
              <a:t>”</a:t>
            </a:r>
          </a:p>
          <a:p>
            <a:pPr marL="352425" lvl="1" indent="0" algn="just">
              <a:lnSpc>
                <a:spcPts val="2600"/>
              </a:lnSpc>
              <a:buFont typeface="Arial" panose="020B0604020202020204" pitchFamily="34" charset="0"/>
              <a:buNone/>
            </a:pPr>
            <a:endParaRPr lang="nl-BE"/>
          </a:p>
          <a:p>
            <a:pPr lvl="1" algn="just">
              <a:lnSpc>
                <a:spcPts val="2600"/>
              </a:lnSpc>
            </a:pPr>
            <a:r>
              <a:rPr lang="nl-BE"/>
              <a:t>Berekend op basis van loon, inclusief voordelen in natura</a:t>
            </a:r>
          </a:p>
          <a:p>
            <a:pPr marL="352425" lvl="1" indent="0" algn="just">
              <a:lnSpc>
                <a:spcPts val="2600"/>
              </a:lnSpc>
              <a:buFont typeface="Arial" panose="020B0604020202020204" pitchFamily="34" charset="0"/>
              <a:buNone/>
            </a:pPr>
            <a:endParaRPr lang="nl-BE"/>
          </a:p>
          <a:p>
            <a:pPr lvl="1" algn="just">
              <a:lnSpc>
                <a:spcPts val="2600"/>
              </a:lnSpc>
            </a:pPr>
            <a:r>
              <a:rPr lang="nl-BE"/>
              <a:t>Volgens RSZ onderworpen aan RSZ-bijdragen tenzij opgenomen in gerechtelijke beslissing of in door rechtbank bekrachtigde dading</a:t>
            </a:r>
          </a:p>
          <a:p>
            <a:pPr lvl="2" algn="just">
              <a:lnSpc>
                <a:spcPts val="2100"/>
              </a:lnSpc>
            </a:pPr>
            <a:endParaRPr lang="nl-BE" dirty="0"/>
          </a:p>
        </p:txBody>
      </p:sp>
      <p:sp>
        <p:nvSpPr>
          <p:cNvPr id="2" name="Slide Number Placeholder 1">
            <a:extLst>
              <a:ext uri="{FF2B5EF4-FFF2-40B4-BE49-F238E27FC236}">
                <a16:creationId xmlns="" xmlns:a16="http://schemas.microsoft.com/office/drawing/2014/main" id="{D30DFDE1-A238-4341-A998-57D2AD036ACA}"/>
              </a:ext>
            </a:extLst>
          </p:cNvPr>
          <p:cNvSpPr>
            <a:spLocks noGrp="1"/>
          </p:cNvSpPr>
          <p:nvPr>
            <p:ph type="sldNum" sz="quarter" idx="10"/>
          </p:nvPr>
        </p:nvSpPr>
        <p:spPr/>
        <p:txBody>
          <a:bodyPr/>
          <a:lstStyle/>
          <a:p>
            <a:fld id="{A03FAF12-7725-4B65-8689-067CA4F24F25}" type="slidenum">
              <a:rPr lang="nl-NL" smtClean="0"/>
              <a:pPr/>
              <a:t>58</a:t>
            </a:fld>
            <a:endParaRPr lang="nl-NL"/>
          </a:p>
        </p:txBody>
      </p:sp>
    </p:spTree>
    <p:extLst>
      <p:ext uri="{BB962C8B-B14F-4D97-AF65-F5344CB8AC3E}">
        <p14:creationId xmlns:p14="http://schemas.microsoft.com/office/powerpoint/2010/main" val="550285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EC4D508-AD22-40DD-BA89-BB0A5EABCA57}"/>
              </a:ext>
            </a:extLst>
          </p:cNvPr>
          <p:cNvSpPr txBox="1">
            <a:spLocks/>
          </p:cNvSpPr>
          <p:nvPr/>
        </p:nvSpPr>
        <p:spPr>
          <a:xfrm>
            <a:off x="774000" y="692696"/>
            <a:ext cx="7614424" cy="490066"/>
          </a:xfrm>
          <a:prstGeom prst="rect">
            <a:avLst/>
          </a:prstGeom>
        </p:spPr>
        <p:txBody>
          <a:bodyPr lIns="0" tIns="0" rIns="0" bIns="0" anchor="t" anchorCtr="0"/>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pPr marL="361950" indent="-361950"/>
            <a:r>
              <a:rPr lang="nl-BE" sz="2700" b="0" dirty="0">
                <a:solidFill>
                  <a:schemeClr val="tx1"/>
                </a:solidFill>
              </a:rPr>
              <a:t>Schadevergoeding kennelijk onredelijk ontslag (2)</a:t>
            </a:r>
          </a:p>
        </p:txBody>
      </p:sp>
      <p:sp>
        <p:nvSpPr>
          <p:cNvPr id="4" name="Text Placeholder 2">
            <a:extLst>
              <a:ext uri="{FF2B5EF4-FFF2-40B4-BE49-F238E27FC236}">
                <a16:creationId xmlns="" xmlns:a16="http://schemas.microsoft.com/office/drawing/2014/main" id="{A4698915-542D-4EDE-9214-434F83188661}"/>
              </a:ext>
            </a:extLst>
          </p:cNvPr>
          <p:cNvSpPr txBox="1">
            <a:spLocks/>
          </p:cNvSpPr>
          <p:nvPr/>
        </p:nvSpPr>
        <p:spPr>
          <a:xfrm>
            <a:off x="781050" y="1196752"/>
            <a:ext cx="7581899" cy="446449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00"/>
              </a:lnSpc>
            </a:pPr>
            <a:r>
              <a:rPr lang="nl-BE" sz="1800"/>
              <a:t>Rechtspraak: criteria hoogte schadevergoeding?</a:t>
            </a:r>
          </a:p>
          <a:p>
            <a:pPr lvl="1" algn="just">
              <a:lnSpc>
                <a:spcPts val="2600"/>
              </a:lnSpc>
            </a:pPr>
            <a:r>
              <a:rPr lang="nl-BE"/>
              <a:t>Vaak noch door de werknemer, noch door de rechter gemotiveerd</a:t>
            </a:r>
          </a:p>
          <a:p>
            <a:pPr lvl="1" algn="just">
              <a:lnSpc>
                <a:spcPts val="2600"/>
              </a:lnSpc>
            </a:pPr>
            <a:r>
              <a:rPr lang="nl-BE"/>
              <a:t>Indien (toch) gemotiveerd in de gerechtelijke uitspraak:</a:t>
            </a:r>
          </a:p>
          <a:p>
            <a:pPr lvl="2" algn="just">
              <a:lnSpc>
                <a:spcPts val="1800"/>
              </a:lnSpc>
            </a:pPr>
            <a:r>
              <a:rPr lang="nl-BE" sz="1400"/>
              <a:t>(lage / hoge) anciënniteit</a:t>
            </a:r>
          </a:p>
          <a:p>
            <a:pPr lvl="2" algn="just">
              <a:lnSpc>
                <a:spcPts val="1800"/>
              </a:lnSpc>
            </a:pPr>
            <a:r>
              <a:rPr lang="nl-BE" sz="1400"/>
              <a:t>onberispelijke staat van dienst</a:t>
            </a:r>
          </a:p>
          <a:p>
            <a:pPr lvl="2" algn="just">
              <a:lnSpc>
                <a:spcPts val="1800"/>
              </a:lnSpc>
            </a:pPr>
            <a:r>
              <a:rPr lang="nl-BE" sz="1400"/>
              <a:t>werkgever heeft lichtzinnig gehandeld</a:t>
            </a:r>
          </a:p>
          <a:p>
            <a:pPr lvl="2" algn="just">
              <a:lnSpc>
                <a:spcPts val="1800"/>
              </a:lnSpc>
            </a:pPr>
            <a:r>
              <a:rPr lang="nl-BE" sz="1400"/>
              <a:t>afwezigheid van het oogmerk om te schaden</a:t>
            </a:r>
          </a:p>
          <a:p>
            <a:pPr lvl="2" algn="just">
              <a:lnSpc>
                <a:spcPts val="1800"/>
              </a:lnSpc>
            </a:pPr>
            <a:r>
              <a:rPr lang="nl-BE" sz="1400"/>
              <a:t>ontslag als represaillemaatregel</a:t>
            </a:r>
          </a:p>
          <a:p>
            <a:pPr lvl="2" algn="just">
              <a:lnSpc>
                <a:spcPts val="1800"/>
              </a:lnSpc>
            </a:pPr>
            <a:r>
              <a:rPr lang="nl-BE" sz="1400"/>
              <a:t>geen motivering / bewijs door de werknemer (of de werkgever)</a:t>
            </a:r>
          </a:p>
          <a:p>
            <a:pPr lvl="2" algn="just">
              <a:lnSpc>
                <a:spcPts val="1800"/>
              </a:lnSpc>
            </a:pPr>
            <a:r>
              <a:rPr lang="nl-BE" sz="1400"/>
              <a:t>combinatie van (voormelde) redenen</a:t>
            </a:r>
          </a:p>
          <a:p>
            <a:pPr lvl="2" algn="just">
              <a:lnSpc>
                <a:spcPts val="1500"/>
              </a:lnSpc>
            </a:pPr>
            <a:endParaRPr lang="nl-BE"/>
          </a:p>
          <a:p>
            <a:pPr lvl="1" algn="just">
              <a:lnSpc>
                <a:spcPts val="2600"/>
              </a:lnSpc>
            </a:pPr>
            <a:r>
              <a:rPr lang="nl-BE"/>
              <a:t>Bij de bepaling van de hoogte van de schadevergoeding moet men </a:t>
            </a:r>
            <a:r>
              <a:rPr lang="nl-BE" u="sng"/>
              <a:t>vertrekken van het minimum</a:t>
            </a:r>
            <a:r>
              <a:rPr lang="nl-BE"/>
              <a:t> (3 weken loon). Het is aan de werknemer om aan te tonen dat de mate van de kennelijke onredelijkheid een hogere vergoeding rechtvaardigt… </a:t>
            </a:r>
            <a:r>
              <a:rPr lang="nl-BE" sz="1300"/>
              <a:t>(Arbh. Antwerpen 12 januari 2021)</a:t>
            </a:r>
            <a:endParaRPr lang="nl-BE" sz="1300" dirty="0"/>
          </a:p>
        </p:txBody>
      </p:sp>
      <p:sp>
        <p:nvSpPr>
          <p:cNvPr id="2" name="Slide Number Placeholder 1">
            <a:extLst>
              <a:ext uri="{FF2B5EF4-FFF2-40B4-BE49-F238E27FC236}">
                <a16:creationId xmlns="" xmlns:a16="http://schemas.microsoft.com/office/drawing/2014/main" id="{9B0E7474-11A5-456B-9000-ADC9357AF57B}"/>
              </a:ext>
            </a:extLst>
          </p:cNvPr>
          <p:cNvSpPr>
            <a:spLocks noGrp="1"/>
          </p:cNvSpPr>
          <p:nvPr>
            <p:ph type="sldNum" sz="quarter" idx="10"/>
          </p:nvPr>
        </p:nvSpPr>
        <p:spPr/>
        <p:txBody>
          <a:bodyPr/>
          <a:lstStyle/>
          <a:p>
            <a:fld id="{A03FAF12-7725-4B65-8689-067CA4F24F25}" type="slidenum">
              <a:rPr lang="nl-NL" smtClean="0"/>
              <a:pPr/>
              <a:t>59</a:t>
            </a:fld>
            <a:endParaRPr lang="nl-NL"/>
          </a:p>
        </p:txBody>
      </p:sp>
    </p:spTree>
    <p:extLst>
      <p:ext uri="{BB962C8B-B14F-4D97-AF65-F5344CB8AC3E}">
        <p14:creationId xmlns:p14="http://schemas.microsoft.com/office/powerpoint/2010/main" val="394904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353720" y="1879163"/>
            <a:ext cx="8268788" cy="4495511"/>
          </a:xfrm>
        </p:spPr>
        <p:txBody>
          <a:bodyPr>
            <a:noAutofit/>
          </a:bodyPr>
          <a:lstStyle/>
          <a:p>
            <a:pPr marL="342900" indent="-342900" algn="just">
              <a:lnSpc>
                <a:spcPts val="2200"/>
              </a:lnSpc>
              <a:buAutoNum type="arabicPeriod"/>
            </a:pPr>
            <a:r>
              <a:rPr lang="nl-BE" sz="1500" dirty="0">
                <a:latin typeface="Arial (heading)"/>
              </a:rPr>
              <a:t>Ontslag door de werkgever</a:t>
            </a:r>
          </a:p>
          <a:p>
            <a:pPr lvl="0" algn="just">
              <a:lnSpc>
                <a:spcPts val="2200"/>
              </a:lnSpc>
            </a:pPr>
            <a:r>
              <a:rPr lang="nl-BE" sz="1500" dirty="0">
                <a:latin typeface="Arial (heading)"/>
              </a:rPr>
              <a:t>     Eén criterium: </a:t>
            </a:r>
            <a:r>
              <a:rPr lang="nl-BE" sz="1500" i="1" dirty="0">
                <a:latin typeface="Arial (heading)"/>
              </a:rPr>
              <a:t>anciënniteit</a:t>
            </a:r>
          </a:p>
          <a:p>
            <a:pPr marL="285750" lvl="1" indent="-285750" algn="just">
              <a:lnSpc>
                <a:spcPts val="2200"/>
              </a:lnSpc>
              <a:buFont typeface="Arial" panose="020B0604020202020204" pitchFamily="34" charset="0"/>
              <a:buChar char="•"/>
            </a:pPr>
            <a:r>
              <a:rPr lang="nl-BE" sz="1500" dirty="0">
                <a:latin typeface="Arial (heading)"/>
              </a:rPr>
              <a:t>Ononderbroken periode van tewerkstelling bij “</a:t>
            </a:r>
            <a:r>
              <a:rPr lang="nl-BE" sz="1500" i="1" dirty="0">
                <a:latin typeface="Arial (heading)"/>
              </a:rPr>
              <a:t>dezelfde werkgever</a:t>
            </a:r>
            <a:r>
              <a:rPr lang="nl-BE" sz="1500" dirty="0">
                <a:latin typeface="Arial (heading)"/>
              </a:rPr>
              <a:t>” (“</a:t>
            </a:r>
            <a:r>
              <a:rPr lang="nl-BE" sz="1500" i="1" dirty="0">
                <a:latin typeface="Arial (heading)"/>
              </a:rPr>
              <a:t>dezelfde onderneming</a:t>
            </a:r>
            <a:r>
              <a:rPr lang="nl-BE" sz="1500" dirty="0">
                <a:latin typeface="Arial (heading)"/>
              </a:rPr>
              <a:t>”)</a:t>
            </a:r>
          </a:p>
          <a:p>
            <a:pPr marL="285750" lvl="1" indent="-285750" algn="just">
              <a:lnSpc>
                <a:spcPts val="2200"/>
              </a:lnSpc>
              <a:buFont typeface="Arial" panose="020B0604020202020204" pitchFamily="34" charset="0"/>
              <a:buChar char="•"/>
            </a:pPr>
            <a:r>
              <a:rPr lang="nl-BE" sz="1500" dirty="0">
                <a:latin typeface="Arial (heading)"/>
              </a:rPr>
              <a:t>Te rekenen vanaf indiensttreding</a:t>
            </a:r>
          </a:p>
          <a:p>
            <a:pPr marL="285750" lvl="1" indent="-285750" algn="just">
              <a:lnSpc>
                <a:spcPts val="2200"/>
              </a:lnSpc>
              <a:buFont typeface="Arial" panose="020B0604020202020204" pitchFamily="34" charset="0"/>
              <a:buChar char="•"/>
            </a:pPr>
            <a:r>
              <a:rPr lang="nl-BE" sz="1500" dirty="0">
                <a:latin typeface="Arial (heading)"/>
              </a:rPr>
              <a:t>Anciënniteit bekijken op het ogenblik dat de opzeggingstermijn ingaat</a:t>
            </a:r>
          </a:p>
          <a:p>
            <a:pPr marL="285750" lvl="1" indent="-285750" algn="just">
              <a:lnSpc>
                <a:spcPts val="2200"/>
              </a:lnSpc>
              <a:buFont typeface="Arial" panose="020B0604020202020204" pitchFamily="34" charset="0"/>
              <a:buChar char="•"/>
            </a:pPr>
            <a:r>
              <a:rPr lang="nl-BE" sz="1500" dirty="0">
                <a:latin typeface="Arial (heading)"/>
              </a:rPr>
              <a:t>Gelijkstelling van vroegere periode van tewerkstelling als uitzendkracht bij werkgever-gebruiker</a:t>
            </a:r>
          </a:p>
          <a:p>
            <a:pPr marL="823899" lvl="2" indent="-285750" algn="just">
              <a:lnSpc>
                <a:spcPts val="1900"/>
              </a:lnSpc>
              <a:buFontTx/>
              <a:buChar char="-"/>
            </a:pPr>
            <a:r>
              <a:rPr lang="nl-BE" sz="1500" dirty="0">
                <a:latin typeface="Arial (heading)"/>
              </a:rPr>
              <a:t>Indien de werkgever de arbeidsovereenkomst beëindigt</a:t>
            </a:r>
          </a:p>
          <a:p>
            <a:pPr marL="823899" lvl="2" indent="-285750" algn="just">
              <a:lnSpc>
                <a:spcPts val="1900"/>
              </a:lnSpc>
              <a:buFontTx/>
              <a:buChar char="-"/>
            </a:pPr>
            <a:r>
              <a:rPr lang="nl-BE" sz="1500" dirty="0">
                <a:latin typeface="Arial (heading)"/>
              </a:rPr>
              <a:t>Dezelfde functie</a:t>
            </a:r>
          </a:p>
          <a:p>
            <a:pPr marL="823899" lvl="2" indent="-285750" algn="just">
              <a:lnSpc>
                <a:spcPts val="1900"/>
              </a:lnSpc>
              <a:buFontTx/>
              <a:buChar char="-"/>
            </a:pPr>
            <a:r>
              <a:rPr lang="nl-BE" sz="1500" dirty="0">
                <a:latin typeface="Arial (heading)"/>
              </a:rPr>
              <a:t>Periode van inactiviteit van 7 dagen of minder</a:t>
            </a:r>
          </a:p>
          <a:p>
            <a:pPr marL="823899" lvl="2" indent="-285750" algn="just">
              <a:lnSpc>
                <a:spcPts val="1900"/>
              </a:lnSpc>
              <a:buFontTx/>
              <a:buChar char="-"/>
            </a:pPr>
            <a:r>
              <a:rPr lang="nl-BE" sz="1500" dirty="0">
                <a:latin typeface="Arial (heading)"/>
              </a:rPr>
              <a:t>Aanwerving volgt op de periode van uitzendarbeid</a:t>
            </a:r>
          </a:p>
          <a:p>
            <a:pPr marL="823899" lvl="2" indent="-285750" algn="just">
              <a:lnSpc>
                <a:spcPts val="1900"/>
              </a:lnSpc>
              <a:buFontTx/>
              <a:buChar char="-"/>
            </a:pPr>
            <a:r>
              <a:rPr lang="nl-BE" sz="1500" dirty="0">
                <a:latin typeface="Arial (heading)"/>
              </a:rPr>
              <a:t>Maximum één jaar</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 (2)</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op of na 1 januari 2014? </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2378743"/>
            <a:ext cx="257024" cy="308429"/>
          </a:xfrm>
          <a:prstGeom prst="rect">
            <a:avLst/>
          </a:prstGeom>
        </p:spPr>
      </p:pic>
      <p:sp>
        <p:nvSpPr>
          <p:cNvPr id="2" name="Slide Number Placeholder 1">
            <a:extLst>
              <a:ext uri="{FF2B5EF4-FFF2-40B4-BE49-F238E27FC236}">
                <a16:creationId xmlns="" xmlns:a16="http://schemas.microsoft.com/office/drawing/2014/main" id="{D4CD51E5-A721-45EE-AD19-4CEBBB09B2E3}"/>
              </a:ext>
            </a:extLst>
          </p:cNvPr>
          <p:cNvSpPr>
            <a:spLocks noGrp="1"/>
          </p:cNvSpPr>
          <p:nvPr>
            <p:ph type="sldNum" sz="quarter" idx="14"/>
          </p:nvPr>
        </p:nvSpPr>
        <p:spPr/>
        <p:txBody>
          <a:bodyPr/>
          <a:lstStyle/>
          <a:p>
            <a:fld id="{A03FAF12-7725-4B65-8689-067CA4F24F25}" type="slidenum">
              <a:rPr lang="nl-NL" smtClean="0"/>
              <a:pPr/>
              <a:t>6</a:t>
            </a:fld>
            <a:endParaRPr lang="nl-NL"/>
          </a:p>
        </p:txBody>
      </p:sp>
    </p:spTree>
    <p:extLst>
      <p:ext uri="{BB962C8B-B14F-4D97-AF65-F5344CB8AC3E}">
        <p14:creationId xmlns:p14="http://schemas.microsoft.com/office/powerpoint/2010/main" val="892964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78CEEADC-6B83-45EB-A733-450D05E60537}"/>
              </a:ext>
            </a:extLst>
          </p:cNvPr>
          <p:cNvSpPr txBox="1">
            <a:spLocks/>
          </p:cNvSpPr>
          <p:nvPr/>
        </p:nvSpPr>
        <p:spPr>
          <a:xfrm>
            <a:off x="774000" y="682904"/>
            <a:ext cx="7902456"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pPr marL="361950" indent="-361950"/>
            <a:r>
              <a:rPr lang="nl-BE" sz="2700" b="0" dirty="0">
                <a:solidFill>
                  <a:schemeClr val="tx1"/>
                </a:solidFill>
              </a:rPr>
              <a:t>Schadevergoeding kennelijk onredelijk ontslag (3)</a:t>
            </a:r>
          </a:p>
        </p:txBody>
      </p:sp>
      <p:sp>
        <p:nvSpPr>
          <p:cNvPr id="4" name="Content Placeholder 2">
            <a:extLst>
              <a:ext uri="{FF2B5EF4-FFF2-40B4-BE49-F238E27FC236}">
                <a16:creationId xmlns="" xmlns:a16="http://schemas.microsoft.com/office/drawing/2014/main" id="{A6DDD975-E602-4066-A7EF-23A8A223BB83}"/>
              </a:ext>
            </a:extLst>
          </p:cNvPr>
          <p:cNvSpPr txBox="1">
            <a:spLocks/>
          </p:cNvSpPr>
          <p:nvPr/>
        </p:nvSpPr>
        <p:spPr>
          <a:xfrm>
            <a:off x="784226" y="1412776"/>
            <a:ext cx="7532190"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tabLst>
                <a:tab pos="6275388" algn="l"/>
              </a:tabLst>
              <a:defRPr/>
            </a:pPr>
            <a:r>
              <a:rPr lang="nl-BE" sz="1800" dirty="0"/>
              <a:t>Schadevergoeding kennelijk onredelijk ontslag </a:t>
            </a:r>
            <a:r>
              <a:rPr lang="nl-BE" sz="1800" i="1" u="sng" dirty="0"/>
              <a:t>niet</a:t>
            </a:r>
            <a:r>
              <a:rPr lang="nl-BE" sz="1800" dirty="0"/>
              <a:t> </a:t>
            </a:r>
            <a:r>
              <a:rPr lang="nl-BE" sz="1800" dirty="0" err="1"/>
              <a:t>cumuleerbaar</a:t>
            </a:r>
            <a:r>
              <a:rPr lang="nl-BE" sz="1800" dirty="0"/>
              <a:t> met andere vergoeding die verschuldigd is door de werkgever n.a.v. de beëindiging van de arbeidsovereenkomst, </a:t>
            </a:r>
            <a:r>
              <a:rPr lang="nl-BE" sz="1800" i="1" dirty="0"/>
              <a:t>maar</a:t>
            </a:r>
            <a:r>
              <a:rPr lang="nl-BE" sz="1800" dirty="0"/>
              <a:t> 4 uitzonderingen:</a:t>
            </a:r>
            <a:endParaRPr lang="nl-BE" sz="1400" dirty="0"/>
          </a:p>
          <a:p>
            <a:pPr lvl="1" algn="just">
              <a:lnSpc>
                <a:spcPts val="2500"/>
              </a:lnSpc>
              <a:tabLst>
                <a:tab pos="6275388" algn="l"/>
              </a:tabLst>
              <a:defRPr/>
            </a:pPr>
            <a:r>
              <a:rPr lang="nl-BE" sz="1650" dirty="0"/>
              <a:t>opzeggingsvergoeding</a:t>
            </a:r>
          </a:p>
          <a:p>
            <a:pPr lvl="1" algn="just">
              <a:lnSpc>
                <a:spcPts val="2500"/>
              </a:lnSpc>
              <a:tabLst>
                <a:tab pos="6275388" algn="l"/>
              </a:tabLst>
              <a:defRPr/>
            </a:pPr>
            <a:r>
              <a:rPr lang="nl-BE" sz="1650" dirty="0"/>
              <a:t>niet-concurrentievergoeding</a:t>
            </a:r>
          </a:p>
          <a:p>
            <a:pPr lvl="1" algn="just">
              <a:lnSpc>
                <a:spcPts val="2500"/>
              </a:lnSpc>
              <a:tabLst>
                <a:tab pos="6275388" algn="l"/>
              </a:tabLst>
              <a:defRPr/>
            </a:pPr>
            <a:r>
              <a:rPr lang="nl-BE" sz="1650" dirty="0"/>
              <a:t>uitwinningsvergoeding</a:t>
            </a:r>
          </a:p>
          <a:p>
            <a:pPr lvl="1" algn="just">
              <a:lnSpc>
                <a:spcPts val="2500"/>
              </a:lnSpc>
              <a:tabLst>
                <a:tab pos="6275388" algn="l"/>
              </a:tabLst>
              <a:defRPr/>
            </a:pPr>
            <a:r>
              <a:rPr lang="nl-BE" sz="1650" dirty="0"/>
              <a:t>aanvullende vergoeding die bovenop de sociale uitkeringen wordt betaald</a:t>
            </a:r>
          </a:p>
          <a:p>
            <a:pPr marL="352425" lvl="1" indent="0" algn="just">
              <a:lnSpc>
                <a:spcPts val="2500"/>
              </a:lnSpc>
              <a:buFont typeface="Arial" panose="020B0604020202020204" pitchFamily="34" charset="0"/>
              <a:buNone/>
              <a:tabLst>
                <a:tab pos="6275388" algn="l"/>
              </a:tabLst>
              <a:defRPr/>
            </a:pPr>
            <a:endParaRPr lang="nl-BE" sz="1400" dirty="0"/>
          </a:p>
          <a:p>
            <a:pPr lvl="1" algn="just">
              <a:lnSpc>
                <a:spcPts val="2500"/>
              </a:lnSpc>
              <a:tabLst>
                <a:tab pos="6275388" algn="l"/>
              </a:tabLst>
              <a:defRPr/>
            </a:pPr>
            <a:endParaRPr lang="nl-BE" sz="1400" dirty="0"/>
          </a:p>
        </p:txBody>
      </p:sp>
      <p:sp>
        <p:nvSpPr>
          <p:cNvPr id="2" name="Slide Number Placeholder 1">
            <a:extLst>
              <a:ext uri="{FF2B5EF4-FFF2-40B4-BE49-F238E27FC236}">
                <a16:creationId xmlns="" xmlns:a16="http://schemas.microsoft.com/office/drawing/2014/main" id="{95EC93BB-4462-4532-A696-1FFF7CAF89D0}"/>
              </a:ext>
            </a:extLst>
          </p:cNvPr>
          <p:cNvSpPr>
            <a:spLocks noGrp="1"/>
          </p:cNvSpPr>
          <p:nvPr>
            <p:ph type="sldNum" sz="quarter" idx="10"/>
          </p:nvPr>
        </p:nvSpPr>
        <p:spPr/>
        <p:txBody>
          <a:bodyPr/>
          <a:lstStyle/>
          <a:p>
            <a:fld id="{A03FAF12-7725-4B65-8689-067CA4F24F25}" type="slidenum">
              <a:rPr lang="nl-NL" smtClean="0"/>
              <a:pPr/>
              <a:t>60</a:t>
            </a:fld>
            <a:endParaRPr lang="nl-NL"/>
          </a:p>
        </p:txBody>
      </p:sp>
    </p:spTree>
    <p:extLst>
      <p:ext uri="{BB962C8B-B14F-4D97-AF65-F5344CB8AC3E}">
        <p14:creationId xmlns:p14="http://schemas.microsoft.com/office/powerpoint/2010/main" val="2023860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A1E5715-5128-4FA3-B398-891DB359E8E9}"/>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“Kennelijk onredelijk ontslag”: statistiek (4)</a:t>
            </a:r>
          </a:p>
        </p:txBody>
      </p:sp>
      <p:sp>
        <p:nvSpPr>
          <p:cNvPr id="6" name="Text Placeholder 2">
            <a:extLst>
              <a:ext uri="{FF2B5EF4-FFF2-40B4-BE49-F238E27FC236}">
                <a16:creationId xmlns="" xmlns:a16="http://schemas.microsoft.com/office/drawing/2014/main" id="{C4E9B44E-4919-48B3-BB46-1DE5DA594914}"/>
              </a:ext>
            </a:extLst>
          </p:cNvPr>
          <p:cNvSpPr txBox="1">
            <a:spLocks/>
          </p:cNvSpPr>
          <p:nvPr/>
        </p:nvSpPr>
        <p:spPr>
          <a:xfrm>
            <a:off x="774000" y="1172970"/>
            <a:ext cx="7419248" cy="4493623"/>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a:t>Enkele statistische vaststellingen gebaseerd op 308 uitspraken:</a:t>
            </a:r>
          </a:p>
          <a:p>
            <a:pPr marL="0" indent="0">
              <a:buNone/>
            </a:pPr>
            <a:r>
              <a:rPr lang="nl-BE" sz="1500" dirty="0"/>
              <a:t>Redenen waarom het ontslag “kennelijk onredelijk” bevonden is en het aantal weken.</a:t>
            </a:r>
          </a:p>
          <a:p>
            <a:pPr marL="0" indent="0">
              <a:buFontTx/>
              <a:buNone/>
            </a:pPr>
            <a:endParaRPr lang="nl-BE" dirty="0"/>
          </a:p>
          <a:p>
            <a:pPr marL="0" indent="0">
              <a:buFontTx/>
              <a:buNone/>
            </a:pPr>
            <a:endParaRPr lang="nl-BE"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a:p>
            <a:pPr indent="0">
              <a:buFontTx/>
              <a:buNone/>
            </a:pPr>
            <a:endParaRPr lang="nl-BE" b="1" dirty="0"/>
          </a:p>
        </p:txBody>
      </p:sp>
      <p:pic>
        <p:nvPicPr>
          <p:cNvPr id="5" name="Picture 4">
            <a:extLst>
              <a:ext uri="{FF2B5EF4-FFF2-40B4-BE49-F238E27FC236}">
                <a16:creationId xmlns="" xmlns:a16="http://schemas.microsoft.com/office/drawing/2014/main" id="{1EBA4D91-49F5-4A4D-8342-D5C18A8B32C1}"/>
              </a:ext>
            </a:extLst>
          </p:cNvPr>
          <p:cNvPicPr>
            <a:picLocks noChangeAspect="1"/>
          </p:cNvPicPr>
          <p:nvPr/>
        </p:nvPicPr>
        <p:blipFill>
          <a:blip r:embed="rId3"/>
          <a:stretch>
            <a:fillRect/>
          </a:stretch>
        </p:blipFill>
        <p:spPr>
          <a:xfrm>
            <a:off x="774000" y="1828483"/>
            <a:ext cx="3305175" cy="2484438"/>
          </a:xfrm>
          <a:prstGeom prst="rect">
            <a:avLst/>
          </a:prstGeom>
        </p:spPr>
      </p:pic>
      <p:pic>
        <p:nvPicPr>
          <p:cNvPr id="8" name="Picture 7">
            <a:extLst>
              <a:ext uri="{FF2B5EF4-FFF2-40B4-BE49-F238E27FC236}">
                <a16:creationId xmlns="" xmlns:a16="http://schemas.microsoft.com/office/drawing/2014/main" id="{5F3713AC-F01B-42FC-81C6-BC90D4C60833}"/>
              </a:ext>
            </a:extLst>
          </p:cNvPr>
          <p:cNvPicPr>
            <a:picLocks noChangeAspect="1"/>
          </p:cNvPicPr>
          <p:nvPr/>
        </p:nvPicPr>
        <p:blipFill>
          <a:blip r:embed="rId4"/>
          <a:stretch>
            <a:fillRect/>
          </a:stretch>
        </p:blipFill>
        <p:spPr>
          <a:xfrm>
            <a:off x="774000" y="4138930"/>
            <a:ext cx="3305175" cy="2484438"/>
          </a:xfrm>
          <a:prstGeom prst="rect">
            <a:avLst/>
          </a:prstGeom>
        </p:spPr>
      </p:pic>
      <p:pic>
        <p:nvPicPr>
          <p:cNvPr id="9" name="Content Placeholder 5">
            <a:extLst>
              <a:ext uri="{FF2B5EF4-FFF2-40B4-BE49-F238E27FC236}">
                <a16:creationId xmlns="" xmlns:a16="http://schemas.microsoft.com/office/drawing/2014/main" id="{3ECD111F-00A4-44FA-8CAD-EA39C9FE5922}"/>
              </a:ext>
            </a:extLst>
          </p:cNvPr>
          <p:cNvPicPr>
            <a:picLocks noChangeAspect="1"/>
          </p:cNvPicPr>
          <p:nvPr/>
        </p:nvPicPr>
        <p:blipFill>
          <a:blip r:embed="rId5"/>
          <a:stretch>
            <a:fillRect/>
          </a:stretch>
        </p:blipFill>
        <p:spPr>
          <a:xfrm>
            <a:off x="3853658" y="2012326"/>
            <a:ext cx="2178050" cy="1633538"/>
          </a:xfrm>
          <a:prstGeom prst="rect">
            <a:avLst/>
          </a:prstGeom>
        </p:spPr>
      </p:pic>
      <p:pic>
        <p:nvPicPr>
          <p:cNvPr id="10" name="Picture 9">
            <a:extLst>
              <a:ext uri="{FF2B5EF4-FFF2-40B4-BE49-F238E27FC236}">
                <a16:creationId xmlns="" xmlns:a16="http://schemas.microsoft.com/office/drawing/2014/main" id="{E40917DC-973B-4E55-BEA3-94C9F6C56CCE}"/>
              </a:ext>
            </a:extLst>
          </p:cNvPr>
          <p:cNvPicPr>
            <a:picLocks noChangeAspect="1"/>
          </p:cNvPicPr>
          <p:nvPr/>
        </p:nvPicPr>
        <p:blipFill>
          <a:blip r:embed="rId6"/>
          <a:stretch>
            <a:fillRect/>
          </a:stretch>
        </p:blipFill>
        <p:spPr>
          <a:xfrm>
            <a:off x="3853658" y="3787459"/>
            <a:ext cx="2178050" cy="1631950"/>
          </a:xfrm>
          <a:prstGeom prst="rect">
            <a:avLst/>
          </a:prstGeom>
        </p:spPr>
      </p:pic>
      <p:pic>
        <p:nvPicPr>
          <p:cNvPr id="12" name="Picture 11">
            <a:extLst>
              <a:ext uri="{FF2B5EF4-FFF2-40B4-BE49-F238E27FC236}">
                <a16:creationId xmlns="" xmlns:a16="http://schemas.microsoft.com/office/drawing/2014/main" id="{A832DFD6-73F5-43CC-8C1F-E8470C35EE2D}"/>
              </a:ext>
            </a:extLst>
          </p:cNvPr>
          <p:cNvPicPr>
            <a:picLocks noChangeAspect="1"/>
          </p:cNvPicPr>
          <p:nvPr/>
        </p:nvPicPr>
        <p:blipFill>
          <a:blip r:embed="rId7"/>
          <a:stretch>
            <a:fillRect/>
          </a:stretch>
        </p:blipFill>
        <p:spPr>
          <a:xfrm>
            <a:off x="6002181" y="2012325"/>
            <a:ext cx="2181225" cy="1633538"/>
          </a:xfrm>
          <a:prstGeom prst="rect">
            <a:avLst/>
          </a:prstGeom>
        </p:spPr>
      </p:pic>
      <p:pic>
        <p:nvPicPr>
          <p:cNvPr id="14" name="Picture 13">
            <a:extLst>
              <a:ext uri="{FF2B5EF4-FFF2-40B4-BE49-F238E27FC236}">
                <a16:creationId xmlns="" xmlns:a16="http://schemas.microsoft.com/office/drawing/2014/main" id="{EF9CAAD4-819D-4BCF-A4C5-4ABD96E88711}"/>
              </a:ext>
            </a:extLst>
          </p:cNvPr>
          <p:cNvPicPr>
            <a:picLocks noChangeAspect="1"/>
          </p:cNvPicPr>
          <p:nvPr/>
        </p:nvPicPr>
        <p:blipFill>
          <a:blip r:embed="rId8"/>
          <a:stretch>
            <a:fillRect/>
          </a:stretch>
        </p:blipFill>
        <p:spPr>
          <a:xfrm>
            <a:off x="6031708" y="3785870"/>
            <a:ext cx="2178050" cy="1633538"/>
          </a:xfrm>
          <a:prstGeom prst="rect">
            <a:avLst/>
          </a:prstGeom>
        </p:spPr>
      </p:pic>
      <p:sp>
        <p:nvSpPr>
          <p:cNvPr id="2" name="Slide Number Placeholder 1">
            <a:extLst>
              <a:ext uri="{FF2B5EF4-FFF2-40B4-BE49-F238E27FC236}">
                <a16:creationId xmlns="" xmlns:a16="http://schemas.microsoft.com/office/drawing/2014/main" id="{D24381F1-5CA0-4C75-B315-19482458BAD1}"/>
              </a:ext>
            </a:extLst>
          </p:cNvPr>
          <p:cNvSpPr>
            <a:spLocks noGrp="1"/>
          </p:cNvSpPr>
          <p:nvPr>
            <p:ph type="sldNum" sz="quarter" idx="10"/>
          </p:nvPr>
        </p:nvSpPr>
        <p:spPr/>
        <p:txBody>
          <a:bodyPr/>
          <a:lstStyle/>
          <a:p>
            <a:fld id="{A03FAF12-7725-4B65-8689-067CA4F24F25}" type="slidenum">
              <a:rPr lang="nl-NL" smtClean="0"/>
              <a:pPr/>
              <a:t>61</a:t>
            </a:fld>
            <a:endParaRPr lang="nl-NL"/>
          </a:p>
        </p:txBody>
      </p:sp>
    </p:spTree>
    <p:extLst>
      <p:ext uri="{BB962C8B-B14F-4D97-AF65-F5344CB8AC3E}">
        <p14:creationId xmlns:p14="http://schemas.microsoft.com/office/powerpoint/2010/main" val="3758899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6DC93D9-53AD-44D5-8044-97B3C0E73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68" y="754436"/>
            <a:ext cx="762000" cy="914401"/>
          </a:xfrm>
          <a:prstGeom prst="rect">
            <a:avLst/>
          </a:prstGeom>
        </p:spPr>
      </p:pic>
      <p:sp>
        <p:nvSpPr>
          <p:cNvPr id="7" name="Title 3">
            <a:extLst>
              <a:ext uri="{FF2B5EF4-FFF2-40B4-BE49-F238E27FC236}">
                <a16:creationId xmlns="" xmlns:a16="http://schemas.microsoft.com/office/drawing/2014/main" id="{C99133EC-B836-4F0A-98D2-B345A6ABDB78}"/>
              </a:ext>
            </a:extLst>
          </p:cNvPr>
          <p:cNvSpPr txBox="1">
            <a:spLocks/>
          </p:cNvSpPr>
          <p:nvPr/>
        </p:nvSpPr>
        <p:spPr bwMode="gray">
          <a:xfrm>
            <a:off x="1136468" y="993110"/>
            <a:ext cx="6480719" cy="675727"/>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000" b="1" kern="1200">
                <a:solidFill>
                  <a:srgbClr val="FF0000"/>
                </a:solidFill>
                <a:latin typeface="+mj-lt"/>
                <a:ea typeface="+mj-ea"/>
                <a:cs typeface="+mj-cs"/>
              </a:defRPr>
            </a:lvl1pPr>
          </a:lstStyle>
          <a:p>
            <a:pPr marL="361950" indent="-361950" defTabSz="542925"/>
            <a:r>
              <a:rPr lang="nl-BE" sz="2400" dirty="0">
                <a:solidFill>
                  <a:schemeClr val="tx1"/>
                </a:solidFill>
              </a:rPr>
              <a:t>3. Bent u verplicht outplacement aan te bieden?</a:t>
            </a:r>
            <a:endParaRPr lang="fr-FR" sz="2400" dirty="0">
              <a:solidFill>
                <a:schemeClr val="tx1"/>
              </a:solidFill>
            </a:endParaRPr>
          </a:p>
        </p:txBody>
      </p:sp>
      <p:pic>
        <p:nvPicPr>
          <p:cNvPr id="10" name="Picture 9">
            <a:extLst>
              <a:ext uri="{FF2B5EF4-FFF2-40B4-BE49-F238E27FC236}">
                <a16:creationId xmlns="" xmlns:a16="http://schemas.microsoft.com/office/drawing/2014/main" id="{6C3280D5-2B38-4228-9DA0-EFC81B367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608" y="2389692"/>
            <a:ext cx="2952000" cy="2952000"/>
          </a:xfrm>
          <a:prstGeom prst="rect">
            <a:avLst/>
          </a:prstGeom>
        </p:spPr>
      </p:pic>
      <p:sp>
        <p:nvSpPr>
          <p:cNvPr id="2" name="Slide Number Placeholder 1">
            <a:extLst>
              <a:ext uri="{FF2B5EF4-FFF2-40B4-BE49-F238E27FC236}">
                <a16:creationId xmlns="" xmlns:a16="http://schemas.microsoft.com/office/drawing/2014/main" id="{92D633A5-0286-48B9-9EA9-A3C55F1C8A56}"/>
              </a:ext>
            </a:extLst>
          </p:cNvPr>
          <p:cNvSpPr>
            <a:spLocks noGrp="1"/>
          </p:cNvSpPr>
          <p:nvPr>
            <p:ph type="sldNum" sz="quarter" idx="12"/>
          </p:nvPr>
        </p:nvSpPr>
        <p:spPr/>
        <p:txBody>
          <a:bodyPr/>
          <a:lstStyle/>
          <a:p>
            <a:fld id="{A03FAF12-7725-4B65-8689-067CA4F24F25}" type="slidenum">
              <a:rPr lang="nl-NL" smtClean="0"/>
              <a:pPr/>
              <a:t>62</a:t>
            </a:fld>
            <a:endParaRPr lang="nl-NL"/>
          </a:p>
        </p:txBody>
      </p:sp>
    </p:spTree>
    <p:extLst>
      <p:ext uri="{BB962C8B-B14F-4D97-AF65-F5344CB8AC3E}">
        <p14:creationId xmlns:p14="http://schemas.microsoft.com/office/powerpoint/2010/main" val="1275866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FC6CBD1-4D73-49FC-80A1-BCDB547C785F}"/>
              </a:ext>
            </a:extLst>
          </p:cNvPr>
          <p:cNvSpPr txBox="1">
            <a:spLocks/>
          </p:cNvSpPr>
          <p:nvPr/>
        </p:nvSpPr>
        <p:spPr>
          <a:xfrm>
            <a:off x="775436" y="682904"/>
            <a:ext cx="7581756"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fr-BE" b="0" dirty="0">
                <a:solidFill>
                  <a:schemeClr val="tx1"/>
                </a:solidFill>
              </a:rPr>
              <a:t>Outplacement: 2 </a:t>
            </a:r>
            <a:r>
              <a:rPr lang="fr-BE" b="0" dirty="0" err="1">
                <a:solidFill>
                  <a:schemeClr val="tx1"/>
                </a:solidFill>
              </a:rPr>
              <a:t>regelingen</a:t>
            </a:r>
            <a:endParaRPr lang="fr-BE" b="0" dirty="0">
              <a:solidFill>
                <a:schemeClr val="tx1"/>
              </a:solidFill>
            </a:endParaRPr>
          </a:p>
        </p:txBody>
      </p:sp>
      <p:sp>
        <p:nvSpPr>
          <p:cNvPr id="4" name="Text Placeholder 8">
            <a:extLst>
              <a:ext uri="{FF2B5EF4-FFF2-40B4-BE49-F238E27FC236}">
                <a16:creationId xmlns="" xmlns:a16="http://schemas.microsoft.com/office/drawing/2014/main" id="{DFE84F14-1B67-40E6-8739-EA3CFEF9AFEE}"/>
              </a:ext>
            </a:extLst>
          </p:cNvPr>
          <p:cNvSpPr txBox="1">
            <a:spLocks/>
          </p:cNvSpPr>
          <p:nvPr/>
        </p:nvSpPr>
        <p:spPr>
          <a:xfrm>
            <a:off x="755576" y="1412776"/>
            <a:ext cx="7601615" cy="4680520"/>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pPr>
            <a:r>
              <a:rPr lang="nl-BE" sz="1800"/>
              <a:t>“Algemene regeling” </a:t>
            </a:r>
          </a:p>
          <a:p>
            <a:pPr lvl="1">
              <a:lnSpc>
                <a:spcPts val="2500"/>
              </a:lnSpc>
            </a:pPr>
            <a:r>
              <a:rPr lang="nl-BE"/>
              <a:t>Werknemers ontslagen met een opzeggingstermijn/opzeggingsvergoeding van </a:t>
            </a:r>
            <a:r>
              <a:rPr lang="nl-BE" b="1"/>
              <a:t>minstens 30 weken </a:t>
            </a:r>
            <a:r>
              <a:rPr lang="nl-BE"/>
              <a:t>(loon), uitgezonderd: </a:t>
            </a:r>
          </a:p>
          <a:p>
            <a:pPr lvl="2">
              <a:lnSpc>
                <a:spcPts val="2500"/>
              </a:lnSpc>
            </a:pPr>
            <a:r>
              <a:rPr lang="nl-BE"/>
              <a:t>Werknemers ontslagen om dringende reden </a:t>
            </a:r>
          </a:p>
          <a:p>
            <a:pPr lvl="2">
              <a:lnSpc>
                <a:spcPts val="2500"/>
              </a:lnSpc>
            </a:pPr>
            <a:r>
              <a:rPr lang="nl-BE"/>
              <a:t>Werknemers die zich moeten inschrijven bij een tewerkstellingscel (herstructurering)</a:t>
            </a:r>
            <a:endParaRPr lang="nl-BE" i="1"/>
          </a:p>
          <a:p>
            <a:pPr lvl="3">
              <a:lnSpc>
                <a:spcPts val="2500"/>
              </a:lnSpc>
            </a:pPr>
            <a:endParaRPr lang="nl-BE"/>
          </a:p>
          <a:p>
            <a:pPr>
              <a:lnSpc>
                <a:spcPts val="2500"/>
              </a:lnSpc>
            </a:pPr>
            <a:r>
              <a:rPr lang="nl-BE" sz="1800"/>
              <a:t>“Specifieke regeling”</a:t>
            </a:r>
          </a:p>
          <a:p>
            <a:pPr lvl="1">
              <a:lnSpc>
                <a:spcPts val="2500"/>
              </a:lnSpc>
            </a:pPr>
            <a:r>
              <a:rPr lang="nl-BE"/>
              <a:t>Werknemers die minstens 45 jaar zijn op het tijdstip van het ontslag, die niet vallen onder de algemene regeling en die minstens 1 jaar anciënniteit hebben bij hun werkgever, uitgezonderd:</a:t>
            </a:r>
          </a:p>
          <a:p>
            <a:pPr lvl="2">
              <a:lnSpc>
                <a:spcPts val="2500"/>
              </a:lnSpc>
            </a:pPr>
            <a:r>
              <a:rPr lang="nl-BE"/>
              <a:t>Werknemers ontslagen om dringende reden</a:t>
            </a:r>
            <a:endParaRPr lang="nl-BE" dirty="0"/>
          </a:p>
        </p:txBody>
      </p:sp>
      <p:sp>
        <p:nvSpPr>
          <p:cNvPr id="2" name="Slide Number Placeholder 1">
            <a:extLst>
              <a:ext uri="{FF2B5EF4-FFF2-40B4-BE49-F238E27FC236}">
                <a16:creationId xmlns="" xmlns:a16="http://schemas.microsoft.com/office/drawing/2014/main" id="{08128188-2F4B-4F35-8C23-D6F74BB3F653}"/>
              </a:ext>
            </a:extLst>
          </p:cNvPr>
          <p:cNvSpPr>
            <a:spLocks noGrp="1"/>
          </p:cNvSpPr>
          <p:nvPr>
            <p:ph type="sldNum" sz="quarter" idx="10"/>
          </p:nvPr>
        </p:nvSpPr>
        <p:spPr/>
        <p:txBody>
          <a:bodyPr/>
          <a:lstStyle/>
          <a:p>
            <a:fld id="{A03FAF12-7725-4B65-8689-067CA4F24F25}" type="slidenum">
              <a:rPr lang="nl-NL" smtClean="0"/>
              <a:pPr/>
              <a:t>63</a:t>
            </a:fld>
            <a:endParaRPr lang="nl-NL"/>
          </a:p>
        </p:txBody>
      </p:sp>
    </p:spTree>
    <p:extLst>
      <p:ext uri="{BB962C8B-B14F-4D97-AF65-F5344CB8AC3E}">
        <p14:creationId xmlns:p14="http://schemas.microsoft.com/office/powerpoint/2010/main" val="3074342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0696DA03-966A-49F2-AE69-A3D23421D9BF}"/>
              </a:ext>
            </a:extLst>
          </p:cNvPr>
          <p:cNvSpPr txBox="1">
            <a:spLocks/>
          </p:cNvSpPr>
          <p:nvPr/>
        </p:nvSpPr>
        <p:spPr>
          <a:xfrm>
            <a:off x="784226" y="519671"/>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Algemene regeling: principes</a:t>
            </a:r>
          </a:p>
        </p:txBody>
      </p:sp>
      <p:sp>
        <p:nvSpPr>
          <p:cNvPr id="4" name="Text Placeholder 2">
            <a:extLst>
              <a:ext uri="{FF2B5EF4-FFF2-40B4-BE49-F238E27FC236}">
                <a16:creationId xmlns="" xmlns:a16="http://schemas.microsoft.com/office/drawing/2014/main" id="{1B0097F3-EA42-4CD5-B5F8-488C8E36BAF8}"/>
              </a:ext>
            </a:extLst>
          </p:cNvPr>
          <p:cNvSpPr txBox="1">
            <a:spLocks/>
          </p:cNvSpPr>
          <p:nvPr/>
        </p:nvSpPr>
        <p:spPr>
          <a:xfrm>
            <a:off x="784226" y="1177320"/>
            <a:ext cx="7581899" cy="482453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100"/>
              </a:lnSpc>
            </a:pPr>
            <a:r>
              <a:rPr lang="nl-BE" sz="1800"/>
              <a:t>Ontslag met een opzeggingstermijn</a:t>
            </a:r>
          </a:p>
          <a:p>
            <a:pPr lvl="1" algn="just">
              <a:lnSpc>
                <a:spcPts val="2100"/>
              </a:lnSpc>
            </a:pPr>
            <a:r>
              <a:rPr lang="nl-BE"/>
              <a:t>60 uren outplacementbegeleiding</a:t>
            </a:r>
          </a:p>
          <a:p>
            <a:pPr lvl="1" algn="just">
              <a:lnSpc>
                <a:spcPts val="2100"/>
              </a:lnSpc>
            </a:pPr>
            <a:r>
              <a:rPr lang="nl-BE"/>
              <a:t>Aan te rekenen op het betaald sollicitatieverlof</a:t>
            </a:r>
          </a:p>
          <a:p>
            <a:pPr lvl="1" algn="just">
              <a:lnSpc>
                <a:spcPts val="2100"/>
              </a:lnSpc>
            </a:pPr>
            <a:endParaRPr lang="nl-BE"/>
          </a:p>
          <a:p>
            <a:pPr algn="just">
              <a:lnSpc>
                <a:spcPts val="2100"/>
              </a:lnSpc>
            </a:pPr>
            <a:r>
              <a:rPr lang="nl-BE" sz="1800"/>
              <a:t>Ontslag met een opzeggingsvergoeding</a:t>
            </a:r>
          </a:p>
          <a:p>
            <a:pPr lvl="1" algn="just">
              <a:lnSpc>
                <a:spcPts val="2100"/>
              </a:lnSpc>
            </a:pPr>
            <a:r>
              <a:rPr lang="nl-BE"/>
              <a:t>60 uren outplacementbegeleiding </a:t>
            </a:r>
          </a:p>
          <a:p>
            <a:pPr lvl="1" algn="just">
              <a:lnSpc>
                <a:spcPts val="2100"/>
              </a:lnSpc>
            </a:pPr>
            <a:r>
              <a:rPr lang="nl-BE"/>
              <a:t>Waarde = 1/12 van het bruto jaarloon van het vorige kalenderjaar</a:t>
            </a:r>
          </a:p>
          <a:p>
            <a:pPr lvl="1" algn="just">
              <a:lnSpc>
                <a:spcPts val="2100"/>
              </a:lnSpc>
            </a:pPr>
            <a:r>
              <a:rPr lang="nl-BE"/>
              <a:t>Minimum = 1.800 EUR – maximum = 5.500 EUR (excl. BTW)</a:t>
            </a:r>
          </a:p>
          <a:p>
            <a:pPr lvl="1" algn="just">
              <a:lnSpc>
                <a:spcPts val="2100"/>
              </a:lnSpc>
            </a:pPr>
            <a:r>
              <a:rPr lang="nl-BE"/>
              <a:t>Opzeggingsvergoeding wordt verminderd met 4 weken loon</a:t>
            </a:r>
          </a:p>
          <a:p>
            <a:pPr lvl="1" algn="just">
              <a:lnSpc>
                <a:spcPts val="2100"/>
              </a:lnSpc>
            </a:pPr>
            <a:endParaRPr lang="nl-BE"/>
          </a:p>
          <a:p>
            <a:pPr algn="just">
              <a:lnSpc>
                <a:spcPts val="2100"/>
              </a:lnSpc>
            </a:pPr>
            <a:r>
              <a:rPr lang="nl-BE" sz="1800"/>
              <a:t>Verloop</a:t>
            </a:r>
          </a:p>
          <a:p>
            <a:pPr lvl="1" algn="just">
              <a:lnSpc>
                <a:spcPts val="2100"/>
              </a:lnSpc>
            </a:pPr>
            <a:r>
              <a:rPr lang="nl-BE"/>
              <a:t>Aanbod</a:t>
            </a:r>
          </a:p>
          <a:p>
            <a:pPr lvl="1" algn="just">
              <a:lnSpc>
                <a:spcPts val="2100"/>
              </a:lnSpc>
            </a:pPr>
            <a:r>
              <a:rPr lang="nl-BE"/>
              <a:t>Aanvaarding of weigering</a:t>
            </a:r>
          </a:p>
          <a:p>
            <a:pPr lvl="1" algn="just">
              <a:lnSpc>
                <a:spcPts val="2100"/>
              </a:lnSpc>
            </a:pPr>
            <a:r>
              <a:rPr lang="nl-BE"/>
              <a:t>Uitvoering van de outplacementbegeleiding</a:t>
            </a:r>
          </a:p>
          <a:p>
            <a:pPr lvl="1" algn="just">
              <a:lnSpc>
                <a:spcPts val="2100"/>
              </a:lnSpc>
            </a:pPr>
            <a:r>
              <a:rPr lang="nl-BE"/>
              <a:t>(Aanvatten of hervatten outplacementbegeleiding bij verlies nieuw werk)</a:t>
            </a:r>
          </a:p>
          <a:p>
            <a:pPr lvl="1" algn="just">
              <a:lnSpc>
                <a:spcPts val="2100"/>
              </a:lnSpc>
            </a:pPr>
            <a:endParaRPr lang="nl-BE" dirty="0"/>
          </a:p>
        </p:txBody>
      </p:sp>
      <p:sp>
        <p:nvSpPr>
          <p:cNvPr id="2" name="Slide Number Placeholder 1">
            <a:extLst>
              <a:ext uri="{FF2B5EF4-FFF2-40B4-BE49-F238E27FC236}">
                <a16:creationId xmlns="" xmlns:a16="http://schemas.microsoft.com/office/drawing/2014/main" id="{02F160CC-D5A5-48B4-9BD2-DA4B1ABC3E2A}"/>
              </a:ext>
            </a:extLst>
          </p:cNvPr>
          <p:cNvSpPr>
            <a:spLocks noGrp="1"/>
          </p:cNvSpPr>
          <p:nvPr>
            <p:ph type="sldNum" sz="quarter" idx="10"/>
          </p:nvPr>
        </p:nvSpPr>
        <p:spPr/>
        <p:txBody>
          <a:bodyPr/>
          <a:lstStyle/>
          <a:p>
            <a:fld id="{A03FAF12-7725-4B65-8689-067CA4F24F25}" type="slidenum">
              <a:rPr lang="nl-NL" smtClean="0"/>
              <a:pPr/>
              <a:t>64</a:t>
            </a:fld>
            <a:endParaRPr lang="nl-NL"/>
          </a:p>
        </p:txBody>
      </p:sp>
    </p:spTree>
    <p:extLst>
      <p:ext uri="{BB962C8B-B14F-4D97-AF65-F5344CB8AC3E}">
        <p14:creationId xmlns:p14="http://schemas.microsoft.com/office/powerpoint/2010/main" val="2115585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153159B7-6486-4C99-9EC2-EB65A313B8DC}"/>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Algemene regeling: WN recht om te weigeren?</a:t>
            </a:r>
          </a:p>
        </p:txBody>
      </p:sp>
      <p:sp>
        <p:nvSpPr>
          <p:cNvPr id="4" name="Text Placeholder 2">
            <a:extLst>
              <a:ext uri="{FF2B5EF4-FFF2-40B4-BE49-F238E27FC236}">
                <a16:creationId xmlns="" xmlns:a16="http://schemas.microsoft.com/office/drawing/2014/main" id="{BA4937CC-415A-43F2-A166-EF80F227275B}"/>
              </a:ext>
            </a:extLst>
          </p:cNvPr>
          <p:cNvSpPr txBox="1">
            <a:spLocks/>
          </p:cNvSpPr>
          <p:nvPr/>
        </p:nvSpPr>
        <p:spPr>
          <a:xfrm>
            <a:off x="784226" y="1700808"/>
            <a:ext cx="7581899" cy="3816424"/>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nl-BE" sz="1800"/>
              <a:t>Geen sanctie op vlak van werkloosheidsreglementering</a:t>
            </a:r>
          </a:p>
          <a:p>
            <a:pPr marL="0" indent="0" algn="just" defTabSz="265113">
              <a:lnSpc>
                <a:spcPts val="2500"/>
              </a:lnSpc>
              <a:buFontTx/>
              <a:buNone/>
            </a:pPr>
            <a:r>
              <a:rPr lang="nl-BE" sz="1800"/>
              <a:t>	 </a:t>
            </a:r>
            <a:r>
              <a:rPr lang="nl-BE" sz="1800">
                <a:sym typeface="Symbol"/>
              </a:rPr>
              <a:t> </a:t>
            </a:r>
            <a:r>
              <a:rPr lang="nl-BE" sz="1800"/>
              <a:t>Specifieke regeling: tijdelijke uitsluiting</a:t>
            </a:r>
          </a:p>
          <a:p>
            <a:pPr marL="0" indent="0" algn="just" defTabSz="265113">
              <a:lnSpc>
                <a:spcPts val="2500"/>
              </a:lnSpc>
              <a:buFontTx/>
              <a:buNone/>
            </a:pPr>
            <a:endParaRPr lang="nl-BE" sz="1600"/>
          </a:p>
          <a:p>
            <a:pPr algn="just">
              <a:lnSpc>
                <a:spcPts val="2500"/>
              </a:lnSpc>
            </a:pPr>
            <a:r>
              <a:rPr lang="nl-BE" sz="1800"/>
              <a:t>Ook als WN outplacement weigert, mag WG 4 weken loon in mindering brengen</a:t>
            </a:r>
          </a:p>
          <a:p>
            <a:pPr algn="just">
              <a:lnSpc>
                <a:spcPts val="2500"/>
              </a:lnSpc>
            </a:pPr>
            <a:endParaRPr lang="nl-BE"/>
          </a:p>
          <a:p>
            <a:pPr algn="just">
              <a:lnSpc>
                <a:spcPts val="2500"/>
              </a:lnSpc>
            </a:pPr>
            <a:endParaRPr lang="nl-BE" sz="1800"/>
          </a:p>
          <a:p>
            <a:pPr marL="0" indent="0" algn="just">
              <a:lnSpc>
                <a:spcPts val="2500"/>
              </a:lnSpc>
              <a:buFontTx/>
              <a:buNone/>
            </a:pPr>
            <a:r>
              <a:rPr lang="nl-BE" sz="1800" b="1"/>
              <a:t>! Check sectorale regelingen </a:t>
            </a:r>
          </a:p>
          <a:p>
            <a:pPr marL="0" indent="0" algn="just">
              <a:lnSpc>
                <a:spcPts val="2500"/>
              </a:lnSpc>
              <a:buFontTx/>
              <a:buNone/>
            </a:pPr>
            <a:r>
              <a:rPr lang="nl-BE" sz="1800"/>
              <a:t>(bv. PC 200, PC 306, PC 226, ...)</a:t>
            </a:r>
            <a:endParaRPr lang="nl-BE" sz="1800" dirty="0"/>
          </a:p>
        </p:txBody>
      </p:sp>
      <p:pic>
        <p:nvPicPr>
          <p:cNvPr id="5" name="Picture 4">
            <a:extLst>
              <a:ext uri="{FF2B5EF4-FFF2-40B4-BE49-F238E27FC236}">
                <a16:creationId xmlns="" xmlns:a16="http://schemas.microsoft.com/office/drawing/2014/main" id="{54727EB1-A06A-4DAB-A719-8097F7F3AA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27" t="10298" r="4011" b="7581"/>
          <a:stretch/>
        </p:blipFill>
        <p:spPr>
          <a:xfrm>
            <a:off x="5677786" y="3444949"/>
            <a:ext cx="2519916" cy="2424224"/>
          </a:xfrm>
          <a:prstGeom prst="rect">
            <a:avLst/>
          </a:prstGeom>
        </p:spPr>
      </p:pic>
      <p:sp>
        <p:nvSpPr>
          <p:cNvPr id="2" name="Slide Number Placeholder 1">
            <a:extLst>
              <a:ext uri="{FF2B5EF4-FFF2-40B4-BE49-F238E27FC236}">
                <a16:creationId xmlns="" xmlns:a16="http://schemas.microsoft.com/office/drawing/2014/main" id="{C31938A6-4045-4153-B520-9152879D1406}"/>
              </a:ext>
            </a:extLst>
          </p:cNvPr>
          <p:cNvSpPr>
            <a:spLocks noGrp="1"/>
          </p:cNvSpPr>
          <p:nvPr>
            <p:ph type="sldNum" sz="quarter" idx="10"/>
          </p:nvPr>
        </p:nvSpPr>
        <p:spPr/>
        <p:txBody>
          <a:bodyPr/>
          <a:lstStyle/>
          <a:p>
            <a:fld id="{A03FAF12-7725-4B65-8689-067CA4F24F25}" type="slidenum">
              <a:rPr lang="nl-NL" smtClean="0"/>
              <a:pPr/>
              <a:t>65</a:t>
            </a:fld>
            <a:endParaRPr lang="nl-NL"/>
          </a:p>
        </p:txBody>
      </p:sp>
    </p:spTree>
    <p:extLst>
      <p:ext uri="{BB962C8B-B14F-4D97-AF65-F5344CB8AC3E}">
        <p14:creationId xmlns:p14="http://schemas.microsoft.com/office/powerpoint/2010/main" val="301748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38514BD7-1765-45C0-979A-2B2FDF241B12}"/>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Algemene regeling: Sanctie voor de WG?</a:t>
            </a:r>
          </a:p>
        </p:txBody>
      </p:sp>
      <p:sp>
        <p:nvSpPr>
          <p:cNvPr id="4" name="Text Placeholder 2">
            <a:extLst>
              <a:ext uri="{FF2B5EF4-FFF2-40B4-BE49-F238E27FC236}">
                <a16:creationId xmlns="" xmlns:a16="http://schemas.microsoft.com/office/drawing/2014/main" id="{00059146-B215-4505-AB2C-EECF88B9A1A0}"/>
              </a:ext>
            </a:extLst>
          </p:cNvPr>
          <p:cNvSpPr txBox="1">
            <a:spLocks/>
          </p:cNvSpPr>
          <p:nvPr/>
        </p:nvSpPr>
        <p:spPr>
          <a:xfrm>
            <a:off x="784226" y="1700808"/>
            <a:ext cx="7581899" cy="3816424"/>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nl-BE" sz="1800"/>
              <a:t>Geen sanctie voor WG indien hij geen (geldig) outplacement aanbiedt</a:t>
            </a:r>
          </a:p>
          <a:p>
            <a:pPr marL="0" indent="0" algn="just" defTabSz="265113">
              <a:lnSpc>
                <a:spcPts val="2500"/>
              </a:lnSpc>
              <a:buFontTx/>
              <a:buNone/>
            </a:pPr>
            <a:r>
              <a:rPr lang="nl-BE" sz="1800"/>
              <a:t>	</a:t>
            </a:r>
            <a:r>
              <a:rPr lang="nl-BE" sz="1800">
                <a:sym typeface="Symbol"/>
              </a:rPr>
              <a:t> </a:t>
            </a:r>
            <a:r>
              <a:rPr lang="nl-BE" sz="1800"/>
              <a:t>Specifieke regeling: bijzondere procedure te volgen door de WN</a:t>
            </a:r>
          </a:p>
          <a:p>
            <a:pPr algn="just">
              <a:lnSpc>
                <a:spcPts val="2500"/>
              </a:lnSpc>
            </a:pPr>
            <a:endParaRPr lang="nl-BE" sz="1800"/>
          </a:p>
          <a:p>
            <a:pPr algn="just">
              <a:lnSpc>
                <a:spcPts val="2500"/>
              </a:lnSpc>
            </a:pPr>
            <a:r>
              <a:rPr lang="nl-BE" sz="1800"/>
              <a:t>Geen aftrek van 4 weken loon</a:t>
            </a:r>
          </a:p>
          <a:p>
            <a:pPr algn="just">
              <a:lnSpc>
                <a:spcPts val="2500"/>
              </a:lnSpc>
            </a:pPr>
            <a:endParaRPr lang="nl-BE" sz="1800"/>
          </a:p>
          <a:p>
            <a:pPr algn="just">
              <a:lnSpc>
                <a:spcPts val="2500"/>
              </a:lnSpc>
            </a:pPr>
            <a:r>
              <a:rPr lang="nl-BE" sz="1800"/>
              <a:t>Recht op schadevergoeding voor de WN?</a:t>
            </a:r>
            <a:endParaRPr lang="nl-BE" sz="1800" dirty="0"/>
          </a:p>
        </p:txBody>
      </p:sp>
      <p:pic>
        <p:nvPicPr>
          <p:cNvPr id="5" name="Picture 4">
            <a:extLst>
              <a:ext uri="{FF2B5EF4-FFF2-40B4-BE49-F238E27FC236}">
                <a16:creationId xmlns="" xmlns:a16="http://schemas.microsoft.com/office/drawing/2014/main" id="{E72BD1CA-03A6-40DE-A529-15B0F95DBB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068960"/>
            <a:ext cx="2343003" cy="2952000"/>
          </a:xfrm>
          <a:prstGeom prst="rect">
            <a:avLst/>
          </a:prstGeom>
        </p:spPr>
      </p:pic>
      <p:sp>
        <p:nvSpPr>
          <p:cNvPr id="2" name="Slide Number Placeholder 1">
            <a:extLst>
              <a:ext uri="{FF2B5EF4-FFF2-40B4-BE49-F238E27FC236}">
                <a16:creationId xmlns="" xmlns:a16="http://schemas.microsoft.com/office/drawing/2014/main" id="{EC159E5F-6D74-490E-8424-B9F584055C3B}"/>
              </a:ext>
            </a:extLst>
          </p:cNvPr>
          <p:cNvSpPr>
            <a:spLocks noGrp="1"/>
          </p:cNvSpPr>
          <p:nvPr>
            <p:ph type="sldNum" sz="quarter" idx="10"/>
          </p:nvPr>
        </p:nvSpPr>
        <p:spPr/>
        <p:txBody>
          <a:bodyPr/>
          <a:lstStyle/>
          <a:p>
            <a:fld id="{A03FAF12-7725-4B65-8689-067CA4F24F25}" type="slidenum">
              <a:rPr lang="nl-NL" smtClean="0"/>
              <a:pPr/>
              <a:t>66</a:t>
            </a:fld>
            <a:endParaRPr lang="nl-NL"/>
          </a:p>
        </p:txBody>
      </p:sp>
    </p:spTree>
    <p:extLst>
      <p:ext uri="{BB962C8B-B14F-4D97-AF65-F5344CB8AC3E}">
        <p14:creationId xmlns:p14="http://schemas.microsoft.com/office/powerpoint/2010/main" val="980468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C7BEE37E-1E81-4982-A427-8128682328B0}"/>
              </a:ext>
            </a:extLst>
          </p:cNvPr>
          <p:cNvSpPr txBox="1">
            <a:spLocks/>
          </p:cNvSpPr>
          <p:nvPr/>
        </p:nvSpPr>
        <p:spPr>
          <a:xfrm>
            <a:off x="774000" y="682904"/>
            <a:ext cx="7592125" cy="49006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Algemene regeling: Enkele bijzonderheden</a:t>
            </a:r>
          </a:p>
        </p:txBody>
      </p:sp>
      <p:sp>
        <p:nvSpPr>
          <p:cNvPr id="7" name="Text Placeholder 2">
            <a:extLst>
              <a:ext uri="{FF2B5EF4-FFF2-40B4-BE49-F238E27FC236}">
                <a16:creationId xmlns="" xmlns:a16="http://schemas.microsoft.com/office/drawing/2014/main" id="{B8C95CD9-26A6-44DA-B735-399E6A3713A1}"/>
              </a:ext>
            </a:extLst>
          </p:cNvPr>
          <p:cNvSpPr txBox="1">
            <a:spLocks/>
          </p:cNvSpPr>
          <p:nvPr/>
        </p:nvSpPr>
        <p:spPr>
          <a:xfrm>
            <a:off x="784226" y="1412776"/>
            <a:ext cx="7581899" cy="4464496"/>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500"/>
              </a:lnSpc>
            </a:pPr>
            <a:r>
              <a:rPr lang="nl-BE" sz="1800"/>
              <a:t>Overgang opzeggingstermijn naar opzeggingsvergoeding</a:t>
            </a:r>
          </a:p>
          <a:p>
            <a:pPr indent="0" algn="just">
              <a:lnSpc>
                <a:spcPts val="2500"/>
              </a:lnSpc>
              <a:buFontTx/>
              <a:buNone/>
            </a:pPr>
            <a:endParaRPr lang="nl-BE" sz="1600"/>
          </a:p>
          <a:p>
            <a:pPr indent="0" algn="just">
              <a:lnSpc>
                <a:spcPts val="2500"/>
              </a:lnSpc>
              <a:buFontTx/>
              <a:buNone/>
            </a:pPr>
            <a:r>
              <a:rPr lang="nl-BE" sz="1600" i="1"/>
              <a:t>Wet? </a:t>
            </a:r>
            <a:r>
              <a:rPr lang="nl-BE" sz="1600"/>
              <a:t>Niet voorzien.</a:t>
            </a:r>
          </a:p>
          <a:p>
            <a:pPr indent="0" algn="just">
              <a:lnSpc>
                <a:spcPts val="2500"/>
              </a:lnSpc>
              <a:buFontTx/>
              <a:buNone/>
              <a:tabLst>
                <a:tab pos="1616075" algn="l"/>
              </a:tabLst>
            </a:pPr>
            <a:r>
              <a:rPr lang="nl-BE" sz="1600" i="1"/>
              <a:t>FOD WASO?  </a:t>
            </a:r>
            <a:r>
              <a:rPr lang="nl-BE" sz="1600"/>
              <a:t>	Opzeggingsvergoeding mag nog verminderd worden </a:t>
            </a:r>
          </a:p>
          <a:p>
            <a:pPr indent="0" algn="just">
              <a:lnSpc>
                <a:spcPts val="2500"/>
              </a:lnSpc>
              <a:buFontTx/>
              <a:buNone/>
              <a:tabLst>
                <a:tab pos="1616075" algn="l"/>
              </a:tabLst>
            </a:pPr>
            <a:r>
              <a:rPr lang="nl-BE" sz="1600"/>
              <a:t>	&gt; formule: A/60 x 4 weken loon (A= aantal nog te volgen uren)</a:t>
            </a:r>
          </a:p>
          <a:p>
            <a:pPr marL="0" indent="0" algn="just">
              <a:lnSpc>
                <a:spcPts val="2500"/>
              </a:lnSpc>
              <a:buFontTx/>
              <a:buNone/>
            </a:pPr>
            <a:endParaRPr lang="nl-BE"/>
          </a:p>
          <a:p>
            <a:pPr algn="just">
              <a:lnSpc>
                <a:spcPts val="2500"/>
              </a:lnSpc>
            </a:pPr>
            <a:r>
              <a:rPr lang="nl-BE" sz="1800"/>
              <a:t>Beschermde werknemers</a:t>
            </a:r>
          </a:p>
          <a:p>
            <a:pPr indent="0" algn="just">
              <a:lnSpc>
                <a:spcPts val="2500"/>
              </a:lnSpc>
              <a:buFontTx/>
              <a:buNone/>
            </a:pPr>
            <a:endParaRPr lang="nl-BE" sz="1600" i="1"/>
          </a:p>
          <a:p>
            <a:pPr indent="0" algn="just">
              <a:lnSpc>
                <a:spcPts val="2500"/>
              </a:lnSpc>
              <a:buFontTx/>
              <a:buNone/>
            </a:pPr>
            <a:r>
              <a:rPr lang="nl-BE" sz="1600" i="1"/>
              <a:t>Wet? </a:t>
            </a:r>
            <a:r>
              <a:rPr lang="nl-BE" sz="1600"/>
              <a:t>Niet voorzien.</a:t>
            </a:r>
          </a:p>
          <a:p>
            <a:pPr indent="0" algn="just">
              <a:lnSpc>
                <a:spcPts val="2500"/>
              </a:lnSpc>
              <a:buFontTx/>
              <a:buNone/>
              <a:tabLst>
                <a:tab pos="1616075" algn="l"/>
              </a:tabLst>
            </a:pPr>
            <a:r>
              <a:rPr lang="nl-BE" sz="1600" i="1"/>
              <a:t>FOD WASO?  </a:t>
            </a:r>
            <a:r>
              <a:rPr lang="nl-BE" sz="1600"/>
              <a:t>	Beschermingsvergoeding ≠ Opzeggingsvergoeding</a:t>
            </a:r>
          </a:p>
          <a:p>
            <a:pPr indent="0" algn="just">
              <a:lnSpc>
                <a:spcPts val="2500"/>
              </a:lnSpc>
              <a:buFontTx/>
              <a:buNone/>
              <a:tabLst>
                <a:tab pos="1616075" algn="l"/>
              </a:tabLst>
            </a:pPr>
            <a:r>
              <a:rPr lang="nl-BE" sz="1600"/>
              <a:t>	Enkel outplacement onder specifieke regeling (voorwaarden!)</a:t>
            </a:r>
            <a:endParaRPr lang="nl-BE" sz="1600" dirty="0"/>
          </a:p>
        </p:txBody>
      </p:sp>
      <p:sp>
        <p:nvSpPr>
          <p:cNvPr id="2" name="Slide Number Placeholder 1">
            <a:extLst>
              <a:ext uri="{FF2B5EF4-FFF2-40B4-BE49-F238E27FC236}">
                <a16:creationId xmlns="" xmlns:a16="http://schemas.microsoft.com/office/drawing/2014/main" id="{3803D815-E95B-49D5-87AB-8BBC0B10716B}"/>
              </a:ext>
            </a:extLst>
          </p:cNvPr>
          <p:cNvSpPr>
            <a:spLocks noGrp="1"/>
          </p:cNvSpPr>
          <p:nvPr>
            <p:ph type="sldNum" sz="quarter" idx="10"/>
          </p:nvPr>
        </p:nvSpPr>
        <p:spPr/>
        <p:txBody>
          <a:bodyPr/>
          <a:lstStyle/>
          <a:p>
            <a:fld id="{A03FAF12-7725-4B65-8689-067CA4F24F25}" type="slidenum">
              <a:rPr lang="nl-NL" smtClean="0"/>
              <a:pPr/>
              <a:t>67</a:t>
            </a:fld>
            <a:endParaRPr lang="nl-NL"/>
          </a:p>
        </p:txBody>
      </p:sp>
    </p:spTree>
    <p:extLst>
      <p:ext uri="{BB962C8B-B14F-4D97-AF65-F5344CB8AC3E}">
        <p14:creationId xmlns:p14="http://schemas.microsoft.com/office/powerpoint/2010/main" val="864078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4">
            <a:extLst>
              <a:ext uri="{FF2B5EF4-FFF2-40B4-BE49-F238E27FC236}">
                <a16:creationId xmlns="" xmlns:a16="http://schemas.microsoft.com/office/drawing/2014/main" id="{AD10CB22-CC5B-48D0-871D-1B0ADEDC0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316" y="1188511"/>
            <a:ext cx="486000" cy="972000"/>
          </a:xfrm>
          <a:prstGeom prst="rect">
            <a:avLst/>
          </a:prstGeom>
        </p:spPr>
      </p:pic>
      <p:sp>
        <p:nvSpPr>
          <p:cNvPr id="4" name="Title 2">
            <a:extLst>
              <a:ext uri="{FF2B5EF4-FFF2-40B4-BE49-F238E27FC236}">
                <a16:creationId xmlns="" xmlns:a16="http://schemas.microsoft.com/office/drawing/2014/main" id="{2B147464-EC9B-4278-BC3A-69F55EA5BDFE}"/>
              </a:ext>
            </a:extLst>
          </p:cNvPr>
          <p:cNvSpPr txBox="1">
            <a:spLocks/>
          </p:cNvSpPr>
          <p:nvPr/>
        </p:nvSpPr>
        <p:spPr>
          <a:xfrm>
            <a:off x="2808362" y="1336647"/>
            <a:ext cx="4184720" cy="675727"/>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Checklist</a:t>
            </a:r>
          </a:p>
        </p:txBody>
      </p:sp>
      <p:pic>
        <p:nvPicPr>
          <p:cNvPr id="6" name="Picture 5">
            <a:extLst>
              <a:ext uri="{FF2B5EF4-FFF2-40B4-BE49-F238E27FC236}">
                <a16:creationId xmlns="" xmlns:a16="http://schemas.microsoft.com/office/drawing/2014/main" id="{BA0F6EB0-8DDD-410C-95A2-70A2216E5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207" y="2429691"/>
            <a:ext cx="3732711" cy="3199467"/>
          </a:xfrm>
          <a:prstGeom prst="rect">
            <a:avLst/>
          </a:prstGeom>
        </p:spPr>
      </p:pic>
      <p:sp>
        <p:nvSpPr>
          <p:cNvPr id="2" name="Slide Number Placeholder 1">
            <a:extLst>
              <a:ext uri="{FF2B5EF4-FFF2-40B4-BE49-F238E27FC236}">
                <a16:creationId xmlns="" xmlns:a16="http://schemas.microsoft.com/office/drawing/2014/main" id="{D79E8D51-0F84-4937-8E47-430DA6C83D7C}"/>
              </a:ext>
            </a:extLst>
          </p:cNvPr>
          <p:cNvSpPr>
            <a:spLocks noGrp="1"/>
          </p:cNvSpPr>
          <p:nvPr>
            <p:ph type="sldNum" sz="quarter" idx="10"/>
          </p:nvPr>
        </p:nvSpPr>
        <p:spPr/>
        <p:txBody>
          <a:bodyPr/>
          <a:lstStyle/>
          <a:p>
            <a:fld id="{A03FAF12-7725-4B65-8689-067CA4F24F25}" type="slidenum">
              <a:rPr lang="nl-NL" smtClean="0"/>
              <a:pPr/>
              <a:t>68</a:t>
            </a:fld>
            <a:endParaRPr lang="nl-NL"/>
          </a:p>
        </p:txBody>
      </p:sp>
    </p:spTree>
    <p:extLst>
      <p:ext uri="{BB962C8B-B14F-4D97-AF65-F5344CB8AC3E}">
        <p14:creationId xmlns:p14="http://schemas.microsoft.com/office/powerpoint/2010/main" val="2931491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735188B0-5719-4EEC-9C70-94BC1736328F}"/>
              </a:ext>
            </a:extLst>
          </p:cNvPr>
          <p:cNvSpPr txBox="1">
            <a:spLocks/>
          </p:cNvSpPr>
          <p:nvPr/>
        </p:nvSpPr>
        <p:spPr>
          <a:xfrm>
            <a:off x="775436" y="260648"/>
            <a:ext cx="7581756" cy="954198"/>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Aandachtspunten - checklist in geval van ontslag / ontslagname (1)</a:t>
            </a:r>
          </a:p>
        </p:txBody>
      </p:sp>
      <p:sp>
        <p:nvSpPr>
          <p:cNvPr id="4" name="Text Placeholder 3">
            <a:extLst>
              <a:ext uri="{FF2B5EF4-FFF2-40B4-BE49-F238E27FC236}">
                <a16:creationId xmlns="" xmlns:a16="http://schemas.microsoft.com/office/drawing/2014/main" id="{1E00C316-AFE2-4CA7-BC63-AF27A28A4E4B}"/>
              </a:ext>
            </a:extLst>
          </p:cNvPr>
          <p:cNvSpPr txBox="1">
            <a:spLocks/>
          </p:cNvSpPr>
          <p:nvPr/>
        </p:nvSpPr>
        <p:spPr>
          <a:xfrm>
            <a:off x="775436" y="1423851"/>
            <a:ext cx="8461434" cy="4297679"/>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400"/>
              </a:lnSpc>
            </a:pPr>
            <a:r>
              <a:rPr lang="nl-NL" sz="1800" dirty="0"/>
              <a:t>Beschermde werknemer?</a:t>
            </a:r>
          </a:p>
          <a:p>
            <a:pPr algn="just">
              <a:lnSpc>
                <a:spcPts val="2400"/>
              </a:lnSpc>
            </a:pPr>
            <a:r>
              <a:rPr lang="nl-NL" sz="1800" dirty="0"/>
              <a:t>Specifieke ontslagprocedure/werkzekerheidsclausule</a:t>
            </a:r>
          </a:p>
          <a:p>
            <a:pPr algn="just">
              <a:lnSpc>
                <a:spcPts val="2400"/>
              </a:lnSpc>
            </a:pPr>
            <a:r>
              <a:rPr lang="nl-NL" sz="1800" dirty="0"/>
              <a:t>Aantal ontslagen (drempels collectief/meervoudig ontslag)</a:t>
            </a:r>
          </a:p>
          <a:p>
            <a:pPr algn="just">
              <a:lnSpc>
                <a:spcPts val="2400"/>
              </a:lnSpc>
            </a:pPr>
            <a:r>
              <a:rPr lang="nl-NL" sz="1800" dirty="0"/>
              <a:t>Keuze tussen opzeggingstermijn(-vergoeding) (formaliteiten!)</a:t>
            </a:r>
          </a:p>
          <a:p>
            <a:pPr algn="just">
              <a:lnSpc>
                <a:spcPts val="2400"/>
              </a:lnSpc>
            </a:pPr>
            <a:r>
              <a:rPr lang="nl-NL" sz="1800" dirty="0"/>
              <a:t>Persoon bevoegd voor ontslag?</a:t>
            </a:r>
          </a:p>
          <a:p>
            <a:pPr algn="just">
              <a:lnSpc>
                <a:spcPts val="2400"/>
              </a:lnSpc>
            </a:pPr>
            <a:r>
              <a:rPr lang="nl-NL" sz="1800" dirty="0"/>
              <a:t>Taalwetgeving?</a:t>
            </a:r>
          </a:p>
          <a:p>
            <a:pPr algn="just">
              <a:lnSpc>
                <a:spcPts val="2400"/>
              </a:lnSpc>
            </a:pPr>
            <a:r>
              <a:rPr lang="nl-NL" sz="1800" dirty="0"/>
              <a:t>Dringende reden: termijn, formaliteiten, ...</a:t>
            </a:r>
          </a:p>
          <a:p>
            <a:pPr algn="just">
              <a:lnSpc>
                <a:spcPts val="2400"/>
              </a:lnSpc>
            </a:pPr>
            <a:r>
              <a:rPr lang="nl-NL" sz="1800" dirty="0"/>
              <a:t>Verzaking niet-concurrentiebeding</a:t>
            </a:r>
            <a:endParaRPr lang="nl-BE" sz="1800" dirty="0"/>
          </a:p>
          <a:p>
            <a:pPr marL="0" indent="0">
              <a:buFontTx/>
              <a:buNone/>
            </a:pPr>
            <a:endParaRPr lang="nl-BE" sz="1500" dirty="0"/>
          </a:p>
        </p:txBody>
      </p:sp>
      <p:sp>
        <p:nvSpPr>
          <p:cNvPr id="2" name="Slide Number Placeholder 1">
            <a:extLst>
              <a:ext uri="{FF2B5EF4-FFF2-40B4-BE49-F238E27FC236}">
                <a16:creationId xmlns="" xmlns:a16="http://schemas.microsoft.com/office/drawing/2014/main" id="{610BDCA7-C928-4407-AD01-40DDB852C095}"/>
              </a:ext>
            </a:extLst>
          </p:cNvPr>
          <p:cNvSpPr>
            <a:spLocks noGrp="1"/>
          </p:cNvSpPr>
          <p:nvPr>
            <p:ph type="sldNum" sz="quarter" idx="10"/>
          </p:nvPr>
        </p:nvSpPr>
        <p:spPr/>
        <p:txBody>
          <a:bodyPr/>
          <a:lstStyle/>
          <a:p>
            <a:fld id="{A03FAF12-7725-4B65-8689-067CA4F24F25}" type="slidenum">
              <a:rPr lang="nl-NL" smtClean="0"/>
              <a:pPr/>
              <a:t>69</a:t>
            </a:fld>
            <a:endParaRPr lang="nl-NL"/>
          </a:p>
        </p:txBody>
      </p:sp>
    </p:spTree>
    <p:extLst>
      <p:ext uri="{BB962C8B-B14F-4D97-AF65-F5344CB8AC3E}">
        <p14:creationId xmlns:p14="http://schemas.microsoft.com/office/powerpoint/2010/main" val="370112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13E0BEBA-519E-4CA9-8FB3-E0281D210AEE}"/>
              </a:ext>
            </a:extLst>
          </p:cNvPr>
          <p:cNvGraphicFramePr>
            <a:graphicFrameLocks noGrp="1"/>
          </p:cNvGraphicFramePr>
          <p:nvPr>
            <p:extLst>
              <p:ext uri="{D42A27DB-BD31-4B8C-83A1-F6EECF244321}">
                <p14:modId xmlns:p14="http://schemas.microsoft.com/office/powerpoint/2010/main" val="910046092"/>
              </p:ext>
            </p:extLst>
          </p:nvPr>
        </p:nvGraphicFramePr>
        <p:xfrm>
          <a:off x="755576" y="476672"/>
          <a:ext cx="7632848" cy="5529264"/>
        </p:xfrm>
        <a:graphic>
          <a:graphicData uri="http://schemas.openxmlformats.org/drawingml/2006/table">
            <a:tbl>
              <a:tblPr firstRow="1" bandRow="1">
                <a:tableStyleId>{5C22544A-7EE6-4342-B048-85BDC9FD1C3A}</a:tableStyleId>
              </a:tblPr>
              <a:tblGrid>
                <a:gridCol w="3598384">
                  <a:extLst>
                    <a:ext uri="{9D8B030D-6E8A-4147-A177-3AD203B41FA5}">
                      <a16:colId xmlns="" xmlns:a16="http://schemas.microsoft.com/office/drawing/2014/main" val="20000"/>
                    </a:ext>
                  </a:extLst>
                </a:gridCol>
                <a:gridCol w="4034464">
                  <a:extLst>
                    <a:ext uri="{9D8B030D-6E8A-4147-A177-3AD203B41FA5}">
                      <a16:colId xmlns="" xmlns:a16="http://schemas.microsoft.com/office/drawing/2014/main" val="20001"/>
                    </a:ext>
                  </a:extLst>
                </a:gridCol>
              </a:tblGrid>
              <a:tr h="359172">
                <a:tc>
                  <a:txBody>
                    <a:bodyPr/>
                    <a:lstStyle/>
                    <a:p>
                      <a:pPr algn="ctr"/>
                      <a:r>
                        <a:rPr lang="nl-BE" sz="1500" noProof="0" dirty="0">
                          <a:latin typeface="+mj-lt"/>
                          <a:cs typeface="Calibri" pitchFamily="34" charset="0"/>
                        </a:rPr>
                        <a:t>Anciënniteit</a:t>
                      </a:r>
                    </a:p>
                  </a:txBody>
                  <a:tcPr anchor="ctr">
                    <a:solidFill>
                      <a:srgbClr val="FF0000"/>
                    </a:solidFill>
                  </a:tcPr>
                </a:tc>
                <a:tc>
                  <a:txBody>
                    <a:bodyPr/>
                    <a:lstStyle/>
                    <a:p>
                      <a:pPr algn="ctr"/>
                      <a:r>
                        <a:rPr lang="nl-BE" sz="1500" noProof="0" dirty="0">
                          <a:latin typeface="+mj-lt"/>
                          <a:cs typeface="Calibri" pitchFamily="34" charset="0"/>
                        </a:rPr>
                        <a:t>Opzeggingstermijn</a:t>
                      </a:r>
                    </a:p>
                  </a:txBody>
                  <a:tcPr anchor="ctr">
                    <a:solidFill>
                      <a:srgbClr val="FF0000"/>
                    </a:solidFill>
                  </a:tcPr>
                </a:tc>
                <a:extLst>
                  <a:ext uri="{0D108BD9-81ED-4DB2-BD59-A6C34878D82A}">
                    <a16:rowId xmlns="" xmlns:a16="http://schemas.microsoft.com/office/drawing/2014/main" val="10000"/>
                  </a:ext>
                </a:extLst>
              </a:tr>
              <a:tr h="164621">
                <a:tc>
                  <a:txBody>
                    <a:bodyPr/>
                    <a:lstStyle/>
                    <a:p>
                      <a:pPr algn="ctr"/>
                      <a:r>
                        <a:rPr lang="nl-BE" sz="1400" noProof="0" dirty="0">
                          <a:latin typeface="+mj-lt"/>
                          <a:cs typeface="Calibri" pitchFamily="34" charset="0"/>
                        </a:rPr>
                        <a:t>&lt;</a:t>
                      </a:r>
                      <a:r>
                        <a:rPr lang="nl-BE" sz="1400" baseline="0" noProof="0" dirty="0">
                          <a:latin typeface="+mj-lt"/>
                          <a:cs typeface="Calibri" pitchFamily="34" charset="0"/>
                        </a:rPr>
                        <a:t> 3 maanden</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 week</a:t>
                      </a:r>
                    </a:p>
                  </a:txBody>
                  <a:tcPr anchor="ctr">
                    <a:solidFill>
                      <a:schemeClr val="bg2">
                        <a:lumMod val="60000"/>
                        <a:lumOff val="40000"/>
                      </a:schemeClr>
                    </a:solidFill>
                  </a:tcPr>
                </a:tc>
                <a:extLst>
                  <a:ext uri="{0D108BD9-81ED-4DB2-BD59-A6C34878D82A}">
                    <a16:rowId xmlns="" xmlns:a16="http://schemas.microsoft.com/office/drawing/2014/main" val="10001"/>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kern="1200" noProof="0" dirty="0">
                          <a:solidFill>
                            <a:schemeClr val="dk1"/>
                          </a:solidFill>
                          <a:latin typeface="+mn-lt"/>
                          <a:ea typeface="+mn-ea"/>
                          <a:cs typeface="Calibri" pitchFamily="34" charset="0"/>
                        </a:rPr>
                        <a:t>tussen 3 maanden en</a:t>
                      </a:r>
                      <a:r>
                        <a:rPr lang="nl-BE" sz="1400" kern="1200" baseline="0" noProof="0" dirty="0">
                          <a:solidFill>
                            <a:schemeClr val="dk1"/>
                          </a:solidFill>
                          <a:latin typeface="+mn-lt"/>
                          <a:ea typeface="+mn-ea"/>
                          <a:cs typeface="Calibri" pitchFamily="34" charset="0"/>
                        </a:rPr>
                        <a:t> &lt; 4 maanden</a:t>
                      </a:r>
                      <a:endParaRPr lang="nl-BE" sz="1400" kern="1200" noProof="0" dirty="0">
                        <a:solidFill>
                          <a:schemeClr val="dk1"/>
                        </a:solidFill>
                        <a:latin typeface="+mn-lt"/>
                        <a:ea typeface="+mn-ea"/>
                        <a:cs typeface="Calibri" pitchFamily="34" charset="0"/>
                      </a:endParaRPr>
                    </a:p>
                  </a:txBody>
                  <a:tcPr anchor="ctr">
                    <a:solidFill>
                      <a:schemeClr val="bg2">
                        <a:lumMod val="60000"/>
                        <a:lumOff val="40000"/>
                      </a:schemeClr>
                    </a:solidFill>
                  </a:tcPr>
                </a:tc>
                <a:tc>
                  <a:txBody>
                    <a:bodyPr/>
                    <a:lstStyle/>
                    <a:p>
                      <a:pPr algn="ctr"/>
                      <a:r>
                        <a:rPr lang="fr-BE" sz="1400" noProof="0" dirty="0">
                          <a:latin typeface="+mj-lt"/>
                          <a:cs typeface="Calibri" pitchFamily="34" charset="0"/>
                        </a:rPr>
                        <a:t>3 </a:t>
                      </a:r>
                      <a:r>
                        <a:rPr lang="fr-BE" sz="1400" noProof="0" dirty="0" err="1">
                          <a:latin typeface="+mj-lt"/>
                          <a:cs typeface="Calibri" pitchFamily="34" charset="0"/>
                        </a:rPr>
                        <a:t>weken</a:t>
                      </a:r>
                      <a:endParaRPr lang="nl-BE" sz="1400" noProof="0" dirty="0">
                        <a:latin typeface="+mj-lt"/>
                        <a:cs typeface="Calibri" pitchFamily="34" charset="0"/>
                      </a:endParaRPr>
                    </a:p>
                  </a:txBody>
                  <a:tcPr anchor="ctr">
                    <a:solidFill>
                      <a:schemeClr val="bg2">
                        <a:lumMod val="60000"/>
                        <a:lumOff val="40000"/>
                      </a:schemeClr>
                    </a:solidFill>
                  </a:tcPr>
                </a:tc>
                <a:extLst>
                  <a:ext uri="{0D108BD9-81ED-4DB2-BD59-A6C34878D82A}">
                    <a16:rowId xmlns="" xmlns:a16="http://schemas.microsoft.com/office/drawing/2014/main" val="1573957275"/>
                  </a:ext>
                </a:extLst>
              </a:tr>
              <a:tr h="164621">
                <a:tc>
                  <a:txBody>
                    <a:bodyPr/>
                    <a:lstStyle/>
                    <a:p>
                      <a:pPr algn="ctr"/>
                      <a:r>
                        <a:rPr lang="nl-BE" sz="1400" noProof="0" dirty="0">
                          <a:latin typeface="+mj-lt"/>
                          <a:cs typeface="Calibri" pitchFamily="34" charset="0"/>
                        </a:rPr>
                        <a:t>tussen 4 maanden en</a:t>
                      </a:r>
                      <a:r>
                        <a:rPr lang="nl-BE" sz="1400" baseline="0" noProof="0" dirty="0">
                          <a:latin typeface="+mj-lt"/>
                          <a:cs typeface="Calibri" pitchFamily="34" charset="0"/>
                        </a:rPr>
                        <a:t> &lt; 5 maanden</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4 weken</a:t>
                      </a:r>
                    </a:p>
                  </a:txBody>
                  <a:tcPr anchor="ctr">
                    <a:solidFill>
                      <a:schemeClr val="bg2">
                        <a:lumMod val="20000"/>
                        <a:lumOff val="80000"/>
                      </a:schemeClr>
                    </a:solidFill>
                  </a:tcPr>
                </a:tc>
                <a:extLst>
                  <a:ext uri="{0D108BD9-81ED-4DB2-BD59-A6C34878D82A}">
                    <a16:rowId xmlns="" xmlns:a16="http://schemas.microsoft.com/office/drawing/2014/main" val="10002"/>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kern="1200" noProof="0" dirty="0">
                          <a:solidFill>
                            <a:schemeClr val="dk1"/>
                          </a:solidFill>
                          <a:latin typeface="+mn-lt"/>
                          <a:ea typeface="+mn-ea"/>
                          <a:cs typeface="Calibri" pitchFamily="34" charset="0"/>
                        </a:rPr>
                        <a:t>tussen 5 maanden en</a:t>
                      </a:r>
                      <a:r>
                        <a:rPr lang="nl-BE" sz="1400" kern="1200" baseline="0" noProof="0" dirty="0">
                          <a:solidFill>
                            <a:schemeClr val="dk1"/>
                          </a:solidFill>
                          <a:latin typeface="+mn-lt"/>
                          <a:ea typeface="+mn-ea"/>
                          <a:cs typeface="Calibri" pitchFamily="34" charset="0"/>
                        </a:rPr>
                        <a:t> &lt; 6 maanden</a:t>
                      </a:r>
                      <a:endParaRPr lang="nl-BE" sz="1400" kern="1200" noProof="0" dirty="0">
                        <a:solidFill>
                          <a:schemeClr val="dk1"/>
                        </a:solidFill>
                        <a:latin typeface="+mn-lt"/>
                        <a:ea typeface="+mn-ea"/>
                        <a:cs typeface="Calibri" pitchFamily="34" charset="0"/>
                      </a:endParaRPr>
                    </a:p>
                  </a:txBody>
                  <a:tcPr anchor="ctr">
                    <a:solidFill>
                      <a:schemeClr val="bg2">
                        <a:lumMod val="20000"/>
                        <a:lumOff val="80000"/>
                      </a:schemeClr>
                    </a:solidFill>
                  </a:tcPr>
                </a:tc>
                <a:tc>
                  <a:txBody>
                    <a:bodyPr/>
                    <a:lstStyle/>
                    <a:p>
                      <a:pPr algn="ctr"/>
                      <a:r>
                        <a:rPr lang="fr-BE" sz="1400" noProof="0" dirty="0">
                          <a:latin typeface="+mj-lt"/>
                          <a:cs typeface="Calibri" pitchFamily="34" charset="0"/>
                        </a:rPr>
                        <a:t>5 </a:t>
                      </a:r>
                      <a:r>
                        <a:rPr lang="fr-BE" sz="1400" noProof="0" dirty="0" err="1">
                          <a:latin typeface="+mj-lt"/>
                          <a:cs typeface="Calibri" pitchFamily="34" charset="0"/>
                        </a:rPr>
                        <a:t>weken</a:t>
                      </a:r>
                      <a:endParaRPr lang="nl-BE" sz="1400" noProof="0" dirty="0">
                        <a:latin typeface="+mj-lt"/>
                        <a:cs typeface="Calibri" pitchFamily="34" charset="0"/>
                      </a:endParaRPr>
                    </a:p>
                  </a:txBody>
                  <a:tcPr anchor="ctr">
                    <a:solidFill>
                      <a:schemeClr val="bg2">
                        <a:lumMod val="20000"/>
                        <a:lumOff val="80000"/>
                      </a:schemeClr>
                    </a:solidFill>
                  </a:tcPr>
                </a:tc>
                <a:extLst>
                  <a:ext uri="{0D108BD9-81ED-4DB2-BD59-A6C34878D82A}">
                    <a16:rowId xmlns="" xmlns:a16="http://schemas.microsoft.com/office/drawing/2014/main" val="1108208282"/>
                  </a:ext>
                </a:extLst>
              </a:tr>
              <a:tr h="329241">
                <a:tc>
                  <a:txBody>
                    <a:bodyPr/>
                    <a:lstStyle/>
                    <a:p>
                      <a:pPr algn="ctr"/>
                      <a:r>
                        <a:rPr lang="nl-BE" sz="1400" noProof="0" dirty="0">
                          <a:latin typeface="+mj-lt"/>
                          <a:cs typeface="Calibri" pitchFamily="34" charset="0"/>
                        </a:rPr>
                        <a:t>tussen 6 maanden en</a:t>
                      </a:r>
                      <a:r>
                        <a:rPr lang="nl-BE" sz="1400" baseline="0" noProof="0" dirty="0">
                          <a:latin typeface="+mj-lt"/>
                          <a:cs typeface="Calibri" pitchFamily="34" charset="0"/>
                        </a:rPr>
                        <a:t> &lt; 9 maanden</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6 weken</a:t>
                      </a:r>
                    </a:p>
                  </a:txBody>
                  <a:tcPr anchor="ctr">
                    <a:solidFill>
                      <a:schemeClr val="bg2">
                        <a:lumMod val="60000"/>
                        <a:lumOff val="40000"/>
                      </a:schemeClr>
                    </a:solidFill>
                  </a:tcPr>
                </a:tc>
                <a:extLst>
                  <a:ext uri="{0D108BD9-81ED-4DB2-BD59-A6C34878D82A}">
                    <a16:rowId xmlns="" xmlns:a16="http://schemas.microsoft.com/office/drawing/2014/main" val="10003"/>
                  </a:ext>
                </a:extLst>
              </a:tr>
              <a:tr h="329241">
                <a:tc>
                  <a:txBody>
                    <a:bodyPr/>
                    <a:lstStyle/>
                    <a:p>
                      <a:pPr algn="ctr"/>
                      <a:r>
                        <a:rPr lang="nl-BE" sz="1400" noProof="0" dirty="0">
                          <a:latin typeface="+mj-lt"/>
                          <a:cs typeface="Calibri" pitchFamily="34" charset="0"/>
                        </a:rPr>
                        <a:t>tussen 9 maanden en</a:t>
                      </a:r>
                      <a:r>
                        <a:rPr lang="nl-BE" sz="1400" baseline="0" noProof="0" dirty="0">
                          <a:latin typeface="+mj-lt"/>
                          <a:cs typeface="Calibri" pitchFamily="34" charset="0"/>
                        </a:rPr>
                        <a:t> &lt; 12 maanden</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7 weken</a:t>
                      </a:r>
                    </a:p>
                  </a:txBody>
                  <a:tcPr anchor="ctr">
                    <a:solidFill>
                      <a:schemeClr val="bg2">
                        <a:lumMod val="20000"/>
                        <a:lumOff val="80000"/>
                      </a:schemeClr>
                    </a:solidFill>
                  </a:tcPr>
                </a:tc>
                <a:extLst>
                  <a:ext uri="{0D108BD9-81ED-4DB2-BD59-A6C34878D82A}">
                    <a16:rowId xmlns="" xmlns:a16="http://schemas.microsoft.com/office/drawing/2014/main" val="10004"/>
                  </a:ext>
                </a:extLst>
              </a:tr>
              <a:tr h="329241">
                <a:tc>
                  <a:txBody>
                    <a:bodyPr/>
                    <a:lstStyle/>
                    <a:p>
                      <a:pPr algn="ctr"/>
                      <a:r>
                        <a:rPr lang="nl-BE" sz="1400" noProof="0" dirty="0">
                          <a:latin typeface="+mj-lt"/>
                          <a:cs typeface="Calibri" pitchFamily="34" charset="0"/>
                        </a:rPr>
                        <a:t>tussen 12 maanden en</a:t>
                      </a:r>
                      <a:r>
                        <a:rPr lang="nl-BE" sz="1400" baseline="0" noProof="0" dirty="0">
                          <a:latin typeface="+mj-lt"/>
                          <a:cs typeface="Calibri" pitchFamily="34" charset="0"/>
                        </a:rPr>
                        <a:t> &lt; 15 maanden</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8 weken</a:t>
                      </a:r>
                    </a:p>
                  </a:txBody>
                  <a:tcPr anchor="ctr">
                    <a:solidFill>
                      <a:schemeClr val="bg2">
                        <a:lumMod val="60000"/>
                        <a:lumOff val="40000"/>
                      </a:schemeClr>
                    </a:solidFill>
                  </a:tcPr>
                </a:tc>
                <a:extLst>
                  <a:ext uri="{0D108BD9-81ED-4DB2-BD59-A6C34878D82A}">
                    <a16:rowId xmlns="" xmlns:a16="http://schemas.microsoft.com/office/drawing/2014/main" val="10005"/>
                  </a:ext>
                </a:extLst>
              </a:tr>
              <a:tr h="329241">
                <a:tc>
                  <a:txBody>
                    <a:bodyPr/>
                    <a:lstStyle/>
                    <a:p>
                      <a:pPr algn="ctr"/>
                      <a:r>
                        <a:rPr lang="nl-BE" sz="1400" noProof="0" dirty="0">
                          <a:latin typeface="+mj-lt"/>
                          <a:cs typeface="Calibri" pitchFamily="34" charset="0"/>
                        </a:rPr>
                        <a:t>tussen 15 maanden en</a:t>
                      </a:r>
                      <a:r>
                        <a:rPr lang="nl-BE" sz="1400" baseline="0" noProof="0" dirty="0">
                          <a:latin typeface="+mj-lt"/>
                          <a:cs typeface="Calibri" pitchFamily="34" charset="0"/>
                        </a:rPr>
                        <a:t> &lt; 18 maanden</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9 weken</a:t>
                      </a:r>
                    </a:p>
                  </a:txBody>
                  <a:tcPr anchor="ctr">
                    <a:solidFill>
                      <a:schemeClr val="bg2">
                        <a:lumMod val="20000"/>
                        <a:lumOff val="80000"/>
                      </a:schemeClr>
                    </a:solidFill>
                  </a:tcPr>
                </a:tc>
                <a:extLst>
                  <a:ext uri="{0D108BD9-81ED-4DB2-BD59-A6C34878D82A}">
                    <a16:rowId xmlns="" xmlns:a16="http://schemas.microsoft.com/office/drawing/2014/main" val="10006"/>
                  </a:ext>
                </a:extLst>
              </a:tr>
              <a:tr h="329241">
                <a:tc>
                  <a:txBody>
                    <a:bodyPr/>
                    <a:lstStyle/>
                    <a:p>
                      <a:pPr algn="ctr"/>
                      <a:r>
                        <a:rPr lang="nl-BE" sz="1400" noProof="0" dirty="0">
                          <a:latin typeface="+mj-lt"/>
                          <a:cs typeface="Calibri" pitchFamily="34" charset="0"/>
                        </a:rPr>
                        <a:t>tussen 18 maanden en</a:t>
                      </a:r>
                      <a:r>
                        <a:rPr lang="nl-BE" sz="1400" baseline="0" noProof="0" dirty="0">
                          <a:latin typeface="+mj-lt"/>
                          <a:cs typeface="Calibri" pitchFamily="34" charset="0"/>
                        </a:rPr>
                        <a:t> &lt; 21 maanden</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10 weken</a:t>
                      </a:r>
                    </a:p>
                  </a:txBody>
                  <a:tcPr anchor="ctr">
                    <a:solidFill>
                      <a:schemeClr val="bg2">
                        <a:lumMod val="60000"/>
                        <a:lumOff val="40000"/>
                      </a:schemeClr>
                    </a:solidFill>
                  </a:tcPr>
                </a:tc>
                <a:extLst>
                  <a:ext uri="{0D108BD9-81ED-4DB2-BD59-A6C34878D82A}">
                    <a16:rowId xmlns="" xmlns:a16="http://schemas.microsoft.com/office/drawing/2014/main" val="10007"/>
                  </a:ext>
                </a:extLst>
              </a:tr>
              <a:tr h="329241">
                <a:tc>
                  <a:txBody>
                    <a:bodyPr/>
                    <a:lstStyle/>
                    <a:p>
                      <a:pPr algn="ctr"/>
                      <a:r>
                        <a:rPr lang="nl-BE" sz="1400" noProof="0" dirty="0">
                          <a:latin typeface="+mj-lt"/>
                          <a:cs typeface="Calibri" pitchFamily="34" charset="0"/>
                        </a:rPr>
                        <a:t>tussen 21 maanden en</a:t>
                      </a:r>
                      <a:r>
                        <a:rPr lang="nl-BE" sz="1400" baseline="0" noProof="0" dirty="0">
                          <a:latin typeface="+mj-lt"/>
                          <a:cs typeface="Calibri" pitchFamily="34" charset="0"/>
                        </a:rPr>
                        <a:t> &lt; 24 maanden</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11 weken</a:t>
                      </a:r>
                    </a:p>
                  </a:txBody>
                  <a:tcPr anchor="ctr">
                    <a:solidFill>
                      <a:schemeClr val="bg2">
                        <a:lumMod val="20000"/>
                        <a:lumOff val="80000"/>
                      </a:schemeClr>
                    </a:solidFill>
                  </a:tcPr>
                </a:tc>
                <a:extLst>
                  <a:ext uri="{0D108BD9-81ED-4DB2-BD59-A6C34878D82A}">
                    <a16:rowId xmlns="" xmlns:a16="http://schemas.microsoft.com/office/drawing/2014/main" val="10008"/>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2 jaar en </a:t>
                      </a:r>
                      <a:r>
                        <a:rPr lang="nl-BE" sz="1400" baseline="0" noProof="0" dirty="0">
                          <a:latin typeface="+mj-lt"/>
                          <a:cs typeface="Calibri" pitchFamily="34" charset="0"/>
                        </a:rPr>
                        <a:t>&lt; 3 jaar</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12 weken</a:t>
                      </a:r>
                    </a:p>
                  </a:txBody>
                  <a:tcPr anchor="ctr">
                    <a:solidFill>
                      <a:schemeClr val="bg2">
                        <a:lumMod val="60000"/>
                        <a:lumOff val="40000"/>
                      </a:schemeClr>
                    </a:solidFill>
                  </a:tcPr>
                </a:tc>
                <a:extLst>
                  <a:ext uri="{0D108BD9-81ED-4DB2-BD59-A6C34878D82A}">
                    <a16:rowId xmlns="" xmlns:a16="http://schemas.microsoft.com/office/drawing/2014/main" val="10009"/>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3 jaar en </a:t>
                      </a:r>
                      <a:r>
                        <a:rPr lang="nl-BE" sz="1400" baseline="0" noProof="0" dirty="0">
                          <a:latin typeface="+mj-lt"/>
                          <a:cs typeface="Calibri" pitchFamily="34" charset="0"/>
                        </a:rPr>
                        <a:t>&lt; 4 jaar</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13 weken</a:t>
                      </a:r>
                    </a:p>
                  </a:txBody>
                  <a:tcPr anchor="ctr">
                    <a:solidFill>
                      <a:schemeClr val="bg2">
                        <a:lumMod val="20000"/>
                        <a:lumOff val="80000"/>
                      </a:schemeClr>
                    </a:solidFill>
                  </a:tcPr>
                </a:tc>
                <a:extLst>
                  <a:ext uri="{0D108BD9-81ED-4DB2-BD59-A6C34878D82A}">
                    <a16:rowId xmlns="" xmlns:a16="http://schemas.microsoft.com/office/drawing/2014/main" val="10010"/>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4 jaar en </a:t>
                      </a:r>
                      <a:r>
                        <a:rPr lang="nl-BE" sz="1400" baseline="0" noProof="0" dirty="0">
                          <a:latin typeface="+mj-lt"/>
                          <a:cs typeface="Calibri" pitchFamily="34" charset="0"/>
                        </a:rPr>
                        <a:t>&lt; 5 jaar</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15 weken</a:t>
                      </a:r>
                    </a:p>
                  </a:txBody>
                  <a:tcPr anchor="ctr">
                    <a:solidFill>
                      <a:schemeClr val="bg2">
                        <a:lumMod val="60000"/>
                        <a:lumOff val="40000"/>
                      </a:schemeClr>
                    </a:solidFill>
                  </a:tcPr>
                </a:tc>
                <a:extLst>
                  <a:ext uri="{0D108BD9-81ED-4DB2-BD59-A6C34878D82A}">
                    <a16:rowId xmlns="" xmlns:a16="http://schemas.microsoft.com/office/drawing/2014/main" val="10011"/>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aseline="0" noProof="0" dirty="0">
                          <a:latin typeface="+mj-lt"/>
                          <a:cs typeface="Calibri" pitchFamily="34" charset="0"/>
                        </a:rPr>
                        <a:t>vanaf 5 jaar</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+ 3 weken per begonnen jaar anciënniteit</a:t>
                      </a:r>
                    </a:p>
                  </a:txBody>
                  <a:tcPr anchor="ctr">
                    <a:solidFill>
                      <a:schemeClr val="bg2">
                        <a:lumMod val="20000"/>
                        <a:lumOff val="80000"/>
                      </a:schemeClr>
                    </a:solidFill>
                  </a:tcPr>
                </a:tc>
                <a:extLst>
                  <a:ext uri="{0D108BD9-81ED-4DB2-BD59-A6C34878D82A}">
                    <a16:rowId xmlns="" xmlns:a16="http://schemas.microsoft.com/office/drawing/2014/main" val="10012"/>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20 jaar en &lt;</a:t>
                      </a:r>
                      <a:r>
                        <a:rPr lang="nl-BE" sz="1400" baseline="0" noProof="0" dirty="0">
                          <a:latin typeface="+mj-lt"/>
                          <a:cs typeface="Calibri" pitchFamily="34" charset="0"/>
                        </a:rPr>
                        <a:t> 21 jaar</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+ 2 weken per begonnen jaar anciënniteit</a:t>
                      </a:r>
                    </a:p>
                  </a:txBody>
                  <a:tcPr anchor="ctr">
                    <a:solidFill>
                      <a:schemeClr val="bg2">
                        <a:lumMod val="60000"/>
                        <a:lumOff val="40000"/>
                      </a:schemeClr>
                    </a:solidFill>
                  </a:tcPr>
                </a:tc>
                <a:extLst>
                  <a:ext uri="{0D108BD9-81ED-4DB2-BD59-A6C34878D82A}">
                    <a16:rowId xmlns="" xmlns:a16="http://schemas.microsoft.com/office/drawing/2014/main" val="10013"/>
                  </a:ext>
                </a:extLst>
              </a:tr>
              <a:tr h="329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vanaf 21 jaar</a:t>
                      </a:r>
                    </a:p>
                  </a:txBody>
                  <a:tcPr anchor="ct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+ 1 week per begonnen jaar anciënniteit</a:t>
                      </a:r>
                    </a:p>
                  </a:txBody>
                  <a:tcPr anchor="ctr">
                    <a:solidFill>
                      <a:schemeClr val="bg2">
                        <a:lumMod val="20000"/>
                        <a:lumOff val="80000"/>
                      </a:schemeClr>
                    </a:solidFill>
                  </a:tcPr>
                </a:tc>
                <a:extLst>
                  <a:ext uri="{0D108BD9-81ED-4DB2-BD59-A6C34878D82A}">
                    <a16:rowId xmlns="" xmlns:a16="http://schemas.microsoft.com/office/drawing/2014/main" val="10014"/>
                  </a:ext>
                </a:extLst>
              </a:tr>
            </a:tbl>
          </a:graphicData>
        </a:graphic>
      </p:graphicFrame>
      <p:sp>
        <p:nvSpPr>
          <p:cNvPr id="2" name="Slide Number Placeholder 1">
            <a:extLst>
              <a:ext uri="{FF2B5EF4-FFF2-40B4-BE49-F238E27FC236}">
                <a16:creationId xmlns="" xmlns:a16="http://schemas.microsoft.com/office/drawing/2014/main" id="{2D03067A-91E8-4814-9A7A-74294654FC1F}"/>
              </a:ext>
            </a:extLst>
          </p:cNvPr>
          <p:cNvSpPr>
            <a:spLocks noGrp="1"/>
          </p:cNvSpPr>
          <p:nvPr>
            <p:ph type="sldNum" sz="quarter" idx="10"/>
          </p:nvPr>
        </p:nvSpPr>
        <p:spPr/>
        <p:txBody>
          <a:bodyPr/>
          <a:lstStyle/>
          <a:p>
            <a:fld id="{A03FAF12-7725-4B65-8689-067CA4F24F25}" type="slidenum">
              <a:rPr lang="nl-NL" smtClean="0"/>
              <a:pPr/>
              <a:t>7</a:t>
            </a:fld>
            <a:endParaRPr lang="nl-NL"/>
          </a:p>
        </p:txBody>
      </p:sp>
    </p:spTree>
    <p:extLst>
      <p:ext uri="{BB962C8B-B14F-4D97-AF65-F5344CB8AC3E}">
        <p14:creationId xmlns:p14="http://schemas.microsoft.com/office/powerpoint/2010/main" val="350812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C7EE4181-B705-4DF4-B524-F3241EC51DD1}"/>
              </a:ext>
            </a:extLst>
          </p:cNvPr>
          <p:cNvSpPr txBox="1">
            <a:spLocks/>
          </p:cNvSpPr>
          <p:nvPr/>
        </p:nvSpPr>
        <p:spPr>
          <a:xfrm>
            <a:off x="775436" y="260648"/>
            <a:ext cx="7581756" cy="993386"/>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r>
              <a:rPr lang="nl-BE" b="0" dirty="0">
                <a:solidFill>
                  <a:schemeClr val="tx1"/>
                </a:solidFill>
              </a:rPr>
              <a:t>Aandachtspunten – checklist in geval van ontslag / ontslagname (2)</a:t>
            </a:r>
          </a:p>
        </p:txBody>
      </p:sp>
      <p:sp>
        <p:nvSpPr>
          <p:cNvPr id="4" name="Text Placeholder 3">
            <a:extLst>
              <a:ext uri="{FF2B5EF4-FFF2-40B4-BE49-F238E27FC236}">
                <a16:creationId xmlns="" xmlns:a16="http://schemas.microsoft.com/office/drawing/2014/main" id="{80FD4BD2-2F00-45A9-9082-F766B0945BB6}"/>
              </a:ext>
            </a:extLst>
          </p:cNvPr>
          <p:cNvSpPr txBox="1">
            <a:spLocks/>
          </p:cNvSpPr>
          <p:nvPr/>
        </p:nvSpPr>
        <p:spPr>
          <a:xfrm>
            <a:off x="755576" y="1340768"/>
            <a:ext cx="7601615" cy="3600177"/>
          </a:xfrm>
          <a:prstGeom prst="rect">
            <a:avLst/>
          </a:prstGeom>
        </p:spPr>
        <p:txBody>
          <a:bodyPr/>
          <a:lstStyle>
            <a:lvl1pPr marL="265113" indent="-265113" algn="l" defTabSz="914377" rtl="0" eaLnBrk="1" latinLnBrk="0" hangingPunct="1">
              <a:lnSpc>
                <a:spcPct val="100000"/>
              </a:lnSpc>
              <a:spcBef>
                <a:spcPts val="0"/>
              </a:spcBef>
              <a:spcAft>
                <a:spcPts val="600"/>
              </a:spcAft>
              <a:buFontTx/>
              <a:buBlip>
                <a:blip r:embed="rId2"/>
              </a:buBlip>
              <a:defRPr sz="2000" kern="1200">
                <a:solidFill>
                  <a:srgbClr val="4A4A49"/>
                </a:solidFill>
                <a:latin typeface="+mn-lt"/>
                <a:ea typeface="+mn-ea"/>
                <a:cs typeface="+mn-cs"/>
              </a:defRPr>
            </a:lvl1pPr>
            <a:lvl2pPr marL="444500"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2pPr>
            <a:lvl3pPr marL="623888" indent="-179388" algn="l" defTabSz="914377" rtl="0" eaLnBrk="1" latinLnBrk="0" hangingPunct="1">
              <a:lnSpc>
                <a:spcPct val="100000"/>
              </a:lnSpc>
              <a:spcBef>
                <a:spcPts val="0"/>
              </a:spcBef>
              <a:spcAft>
                <a:spcPts val="600"/>
              </a:spcAft>
              <a:buClr>
                <a:srgbClr val="FF0000"/>
              </a:buClr>
              <a:buFont typeface="Arial" panose="020B0604020202020204" pitchFamily="34" charset="0"/>
              <a:buChar char="−"/>
              <a:defRPr sz="1600" kern="1200">
                <a:solidFill>
                  <a:srgbClr val="4A4A4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00"/>
              </a:lnSpc>
            </a:pPr>
            <a:r>
              <a:rPr lang="nl-NL" sz="1800" dirty="0"/>
              <a:t>Bijkomende aanspraken: </a:t>
            </a:r>
            <a:endParaRPr lang="nl-BE" sz="1800" dirty="0"/>
          </a:p>
          <a:p>
            <a:pPr lvl="1" algn="just">
              <a:lnSpc>
                <a:spcPts val="2600"/>
              </a:lnSpc>
            </a:pPr>
            <a:r>
              <a:rPr lang="en-GB" dirty="0"/>
              <a:t>SWT</a:t>
            </a:r>
            <a:endParaRPr lang="nl-BE" dirty="0"/>
          </a:p>
          <a:p>
            <a:pPr lvl="1" algn="just">
              <a:lnSpc>
                <a:spcPts val="2600"/>
              </a:lnSpc>
            </a:pPr>
            <a:r>
              <a:rPr lang="en-GB" dirty="0"/>
              <a:t>Outplacement (</a:t>
            </a:r>
            <a:r>
              <a:rPr lang="en-GB" dirty="0" err="1"/>
              <a:t>aangetekende</a:t>
            </a:r>
            <a:r>
              <a:rPr lang="en-GB" dirty="0"/>
              <a:t> brief!)</a:t>
            </a:r>
            <a:endParaRPr lang="nl-BE" dirty="0"/>
          </a:p>
          <a:p>
            <a:pPr lvl="1" algn="just">
              <a:lnSpc>
                <a:spcPts val="2600"/>
              </a:lnSpc>
            </a:pPr>
            <a:r>
              <a:rPr lang="en-GB" dirty="0" err="1"/>
              <a:t>Handelsvertegenwoordiger</a:t>
            </a:r>
            <a:endParaRPr lang="nl-BE" dirty="0"/>
          </a:p>
          <a:p>
            <a:pPr lvl="1" algn="just">
              <a:lnSpc>
                <a:spcPts val="2600"/>
              </a:lnSpc>
            </a:pPr>
            <a:r>
              <a:rPr lang="en-GB" dirty="0"/>
              <a:t>Pro rata </a:t>
            </a:r>
            <a:r>
              <a:rPr lang="en-GB" dirty="0" err="1"/>
              <a:t>eindejaarspremie</a:t>
            </a:r>
            <a:endParaRPr lang="nl-BE" dirty="0"/>
          </a:p>
          <a:p>
            <a:pPr lvl="1" algn="just">
              <a:lnSpc>
                <a:spcPts val="2600"/>
              </a:lnSpc>
            </a:pPr>
            <a:r>
              <a:rPr lang="en-GB" dirty="0" err="1"/>
              <a:t>Variabel</a:t>
            </a:r>
            <a:r>
              <a:rPr lang="en-GB" dirty="0"/>
              <a:t> loon</a:t>
            </a:r>
            <a:endParaRPr lang="nl-BE" dirty="0"/>
          </a:p>
          <a:p>
            <a:pPr lvl="1" algn="just">
              <a:lnSpc>
                <a:spcPts val="2600"/>
              </a:lnSpc>
            </a:pPr>
            <a:r>
              <a:rPr lang="en-GB" dirty="0" err="1"/>
              <a:t>Vakantiegeld</a:t>
            </a:r>
            <a:r>
              <a:rPr lang="en-GB" dirty="0"/>
              <a:t> </a:t>
            </a:r>
            <a:r>
              <a:rPr lang="en-GB" dirty="0" err="1"/>
              <a:t>bij</a:t>
            </a:r>
            <a:r>
              <a:rPr lang="en-GB" dirty="0"/>
              <a:t> </a:t>
            </a:r>
            <a:r>
              <a:rPr lang="en-GB" dirty="0" err="1"/>
              <a:t>uitdiensttreding</a:t>
            </a:r>
            <a:endParaRPr lang="nl-BE" dirty="0"/>
          </a:p>
          <a:p>
            <a:pPr lvl="1" algn="just">
              <a:lnSpc>
                <a:spcPts val="2600"/>
              </a:lnSpc>
            </a:pPr>
            <a:r>
              <a:rPr lang="en-GB" dirty="0"/>
              <a:t>Loon </a:t>
            </a:r>
            <a:r>
              <a:rPr lang="en-GB" dirty="0" err="1"/>
              <a:t>voor</a:t>
            </a:r>
            <a:r>
              <a:rPr lang="en-GB" dirty="0"/>
              <a:t> </a:t>
            </a:r>
            <a:r>
              <a:rPr lang="en-GB" dirty="0" err="1"/>
              <a:t>feestdagen</a:t>
            </a:r>
            <a:r>
              <a:rPr lang="en-GB" dirty="0"/>
              <a:t> </a:t>
            </a:r>
            <a:r>
              <a:rPr lang="en-GB" dirty="0" err="1"/>
              <a:t>na</a:t>
            </a:r>
            <a:r>
              <a:rPr lang="en-GB" dirty="0"/>
              <a:t> </a:t>
            </a:r>
            <a:r>
              <a:rPr lang="en-GB" dirty="0" err="1"/>
              <a:t>uitdiensttreding</a:t>
            </a:r>
            <a:endParaRPr lang="nl-BE" dirty="0"/>
          </a:p>
          <a:p>
            <a:pPr lvl="1" algn="just">
              <a:lnSpc>
                <a:spcPts val="2600"/>
              </a:lnSpc>
            </a:pPr>
            <a:r>
              <a:rPr lang="nl-NL" dirty="0"/>
              <a:t>Sociale documenten (opgelet reden op C4-formulier!)</a:t>
            </a:r>
            <a:endParaRPr lang="nl-BE" dirty="0"/>
          </a:p>
          <a:p>
            <a:pPr algn="just">
              <a:lnSpc>
                <a:spcPts val="2600"/>
              </a:lnSpc>
            </a:pPr>
            <a:r>
              <a:rPr lang="nl-NL" sz="1800" dirty="0"/>
              <a:t>Informatieplicht “Wet Verwilghen”</a:t>
            </a:r>
            <a:endParaRPr lang="nl-BE" sz="1800" dirty="0"/>
          </a:p>
          <a:p>
            <a:pPr algn="just">
              <a:lnSpc>
                <a:spcPts val="2600"/>
              </a:lnSpc>
            </a:pPr>
            <a:r>
              <a:rPr lang="nl-NL" sz="1800" dirty="0"/>
              <a:t>Motivering? (antwoordtermijn!)</a:t>
            </a:r>
          </a:p>
          <a:p>
            <a:pPr algn="just">
              <a:lnSpc>
                <a:spcPts val="2600"/>
              </a:lnSpc>
            </a:pPr>
            <a:r>
              <a:rPr lang="nl-NL" sz="1800" dirty="0"/>
              <a:t>Dading?</a:t>
            </a:r>
          </a:p>
          <a:p>
            <a:pPr algn="just">
              <a:lnSpc>
                <a:spcPts val="2600"/>
              </a:lnSpc>
            </a:pPr>
            <a:r>
              <a:rPr lang="nl-NL" sz="1800" dirty="0"/>
              <a:t>...</a:t>
            </a:r>
            <a:endParaRPr lang="nl-BE" sz="1800" dirty="0"/>
          </a:p>
          <a:p>
            <a:pPr algn="just">
              <a:lnSpc>
                <a:spcPts val="2600"/>
              </a:lnSpc>
            </a:pPr>
            <a:endParaRPr lang="nl-BE" dirty="0"/>
          </a:p>
        </p:txBody>
      </p:sp>
      <p:sp>
        <p:nvSpPr>
          <p:cNvPr id="2" name="Slide Number Placeholder 1">
            <a:extLst>
              <a:ext uri="{FF2B5EF4-FFF2-40B4-BE49-F238E27FC236}">
                <a16:creationId xmlns="" xmlns:a16="http://schemas.microsoft.com/office/drawing/2014/main" id="{F20FF4C5-EE90-4FC3-8E3D-DB237CAA7E98}"/>
              </a:ext>
            </a:extLst>
          </p:cNvPr>
          <p:cNvSpPr>
            <a:spLocks noGrp="1"/>
          </p:cNvSpPr>
          <p:nvPr>
            <p:ph type="sldNum" sz="quarter" idx="10"/>
          </p:nvPr>
        </p:nvSpPr>
        <p:spPr/>
        <p:txBody>
          <a:bodyPr/>
          <a:lstStyle/>
          <a:p>
            <a:fld id="{A03FAF12-7725-4B65-8689-067CA4F24F25}" type="slidenum">
              <a:rPr lang="nl-NL" smtClean="0"/>
              <a:pPr/>
              <a:t>70</a:t>
            </a:fld>
            <a:endParaRPr lang="nl-NL"/>
          </a:p>
        </p:txBody>
      </p:sp>
    </p:spTree>
    <p:extLst>
      <p:ext uri="{BB962C8B-B14F-4D97-AF65-F5344CB8AC3E}">
        <p14:creationId xmlns:p14="http://schemas.microsoft.com/office/powerpoint/2010/main" val="1485718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7D1F6DB-0A83-4AE4-A5E9-962664986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21"/>
            <a:ext cx="9144000" cy="6134100"/>
          </a:xfrm>
          <a:prstGeom prst="rect">
            <a:avLst/>
          </a:prstGeom>
        </p:spPr>
      </p:pic>
      <p:sp>
        <p:nvSpPr>
          <p:cNvPr id="4" name="Title 2">
            <a:extLst>
              <a:ext uri="{FF2B5EF4-FFF2-40B4-BE49-F238E27FC236}">
                <a16:creationId xmlns="" xmlns:a16="http://schemas.microsoft.com/office/drawing/2014/main" id="{4D58A56D-7823-403B-A166-37B18F2D8202}"/>
              </a:ext>
            </a:extLst>
          </p:cNvPr>
          <p:cNvSpPr txBox="1">
            <a:spLocks/>
          </p:cNvSpPr>
          <p:nvPr/>
        </p:nvSpPr>
        <p:spPr>
          <a:xfrm>
            <a:off x="683568" y="806624"/>
            <a:ext cx="7776864" cy="4752528"/>
          </a:xfrm>
          <a:prstGeom prst="rect">
            <a:avLst/>
          </a:prstGeom>
        </p:spPr>
        <p:txBody>
          <a:bodyPr/>
          <a:lstStyle>
            <a:lvl1pPr algn="l" defTabSz="914377" rtl="0" eaLnBrk="1" latinLnBrk="0" hangingPunct="1">
              <a:lnSpc>
                <a:spcPct val="90000"/>
              </a:lnSpc>
              <a:spcBef>
                <a:spcPct val="0"/>
              </a:spcBef>
              <a:buNone/>
              <a:defRPr sz="2800" b="1" kern="1200">
                <a:solidFill>
                  <a:srgbClr val="A62107"/>
                </a:solidFill>
                <a:latin typeface="+mj-lt"/>
                <a:ea typeface="+mj-ea"/>
                <a:cs typeface="+mj-cs"/>
              </a:defRPr>
            </a:lvl1pPr>
          </a:lstStyle>
          <a:p>
            <a:pPr algn="ctr">
              <a:lnSpc>
                <a:spcPct val="150000"/>
              </a:lnSpc>
            </a:pPr>
            <a:r>
              <a:rPr lang="nl-BE" dirty="0">
                <a:solidFill>
                  <a:schemeClr val="tx1"/>
                </a:solidFill>
              </a:rPr>
              <a:t>Maak gebruik van onze gratis berekeningstool</a:t>
            </a:r>
            <a:r>
              <a:rPr lang="nl-BE" dirty="0"/>
              <a:t/>
            </a:r>
            <a:br>
              <a:rPr lang="nl-BE" dirty="0"/>
            </a:br>
            <a:endParaRPr lang="nl-BE" dirty="0"/>
          </a:p>
          <a:p>
            <a:pPr algn="ctr">
              <a:lnSpc>
                <a:spcPct val="150000"/>
              </a:lnSpc>
            </a:pPr>
            <a:r>
              <a:rPr lang="nl-BE" dirty="0"/>
              <a:t> </a:t>
            </a:r>
            <a:r>
              <a:rPr lang="nl-BE" dirty="0">
                <a:solidFill>
                  <a:srgbClr val="FF0000"/>
                </a:solidFill>
              </a:rPr>
              <a:t>www.opzegging.be</a:t>
            </a:r>
            <a:r>
              <a:rPr lang="nl-BE" dirty="0"/>
              <a:t> </a:t>
            </a:r>
            <a:br>
              <a:rPr lang="nl-BE" dirty="0"/>
            </a:br>
            <a:r>
              <a:rPr lang="nl-BE" dirty="0">
                <a:solidFill>
                  <a:schemeClr val="tx1"/>
                </a:solidFill>
              </a:rPr>
              <a:t>voor het berekenen van opzeggingstermijnen </a:t>
            </a:r>
            <a:br>
              <a:rPr lang="nl-BE" dirty="0">
                <a:solidFill>
                  <a:schemeClr val="tx1"/>
                </a:solidFill>
              </a:rPr>
            </a:br>
            <a:r>
              <a:rPr lang="nl-BE" dirty="0">
                <a:solidFill>
                  <a:schemeClr val="tx1"/>
                </a:solidFill>
              </a:rPr>
              <a:t>en -vergoedingen voor arbeiders en bedienden</a:t>
            </a:r>
          </a:p>
        </p:txBody>
      </p:sp>
      <p:pic>
        <p:nvPicPr>
          <p:cNvPr id="5" name="Picture 4">
            <a:extLst>
              <a:ext uri="{FF2B5EF4-FFF2-40B4-BE49-F238E27FC236}">
                <a16:creationId xmlns="" xmlns:a16="http://schemas.microsoft.com/office/drawing/2014/main" id="{E026AB47-148F-44CD-92AD-2DCBC08E0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45496" y="1972315"/>
            <a:ext cx="453008" cy="906016"/>
          </a:xfrm>
          <a:prstGeom prst="rect">
            <a:avLst/>
          </a:prstGeom>
        </p:spPr>
      </p:pic>
      <p:sp>
        <p:nvSpPr>
          <p:cNvPr id="2" name="Slide Number Placeholder 1">
            <a:extLst>
              <a:ext uri="{FF2B5EF4-FFF2-40B4-BE49-F238E27FC236}">
                <a16:creationId xmlns="" xmlns:a16="http://schemas.microsoft.com/office/drawing/2014/main" id="{FCCBF08D-3AB6-47B2-96A2-4C0A7B6AD490}"/>
              </a:ext>
            </a:extLst>
          </p:cNvPr>
          <p:cNvSpPr>
            <a:spLocks noGrp="1"/>
          </p:cNvSpPr>
          <p:nvPr>
            <p:ph type="sldNum" sz="quarter" idx="10"/>
          </p:nvPr>
        </p:nvSpPr>
        <p:spPr/>
        <p:txBody>
          <a:bodyPr/>
          <a:lstStyle/>
          <a:p>
            <a:fld id="{A03FAF12-7725-4B65-8689-067CA4F24F25}" type="slidenum">
              <a:rPr lang="nl-NL" smtClean="0"/>
              <a:pPr/>
              <a:t>71</a:t>
            </a:fld>
            <a:endParaRPr lang="nl-NL"/>
          </a:p>
        </p:txBody>
      </p:sp>
    </p:spTree>
    <p:extLst>
      <p:ext uri="{BB962C8B-B14F-4D97-AF65-F5344CB8AC3E}">
        <p14:creationId xmlns:p14="http://schemas.microsoft.com/office/powerpoint/2010/main" val="3373939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pPr lvl="0"/>
            <a:r>
              <a:rPr lang="fr-BE" sz="1800" b="1" dirty="0"/>
              <a:t>Arnout Crauwels</a:t>
            </a:r>
          </a:p>
          <a:p>
            <a:pPr lvl="0"/>
            <a:r>
              <a:rPr lang="fr-BE" i="1" dirty="0"/>
              <a:t>Advocaat – Senior Associate</a:t>
            </a:r>
          </a:p>
          <a:p>
            <a:endParaRPr lang="fr-BE" i="1" dirty="0"/>
          </a:p>
          <a:p>
            <a:r>
              <a:rPr lang="fr-BE" b="1" dirty="0"/>
              <a:t>T</a:t>
            </a:r>
            <a:r>
              <a:rPr lang="fr-BE" dirty="0"/>
              <a:t> +32 2 761 47 91</a:t>
            </a:r>
          </a:p>
          <a:p>
            <a:r>
              <a:rPr lang="fr-BE" dirty="0">
                <a:solidFill>
                  <a:srgbClr val="FF0000"/>
                </a:solidFill>
              </a:rPr>
              <a:t>arnout.crauwels@claeysengels.be</a:t>
            </a:r>
          </a:p>
          <a:p>
            <a:r>
              <a:rPr lang="fr-BE" dirty="0">
                <a:solidFill>
                  <a:srgbClr val="FF0000"/>
                </a:solidFill>
              </a:rPr>
              <a:t>www.claeysengels.be</a:t>
            </a:r>
          </a:p>
        </p:txBody>
      </p:sp>
      <p:sp>
        <p:nvSpPr>
          <p:cNvPr id="4" name="Text Placeholder 3"/>
          <p:cNvSpPr>
            <a:spLocks noGrp="1"/>
          </p:cNvSpPr>
          <p:nvPr>
            <p:ph type="body" sz="quarter" idx="11"/>
          </p:nvPr>
        </p:nvSpPr>
        <p:spPr/>
        <p:txBody>
          <a:bodyPr>
            <a:normAutofit/>
          </a:bodyPr>
          <a:lstStyle/>
          <a:p>
            <a:r>
              <a:rPr lang="fr-BE" sz="1800" b="1" dirty="0"/>
              <a:t>Olivier Wouters</a:t>
            </a:r>
          </a:p>
          <a:p>
            <a:r>
              <a:rPr lang="fr-BE" i="1" dirty="0"/>
              <a:t>Advocaat – </a:t>
            </a:r>
            <a:r>
              <a:rPr lang="fr-BE" i="1" dirty="0" err="1"/>
              <a:t>Vennoot</a:t>
            </a:r>
            <a:endParaRPr lang="fr-BE" i="1" dirty="0"/>
          </a:p>
          <a:p>
            <a:endParaRPr lang="fr-BE" i="1" dirty="0"/>
          </a:p>
          <a:p>
            <a:r>
              <a:rPr lang="fr-BE" b="1" dirty="0"/>
              <a:t>T</a:t>
            </a:r>
            <a:r>
              <a:rPr lang="fr-BE" dirty="0"/>
              <a:t> +32 2 761 46 24</a:t>
            </a:r>
          </a:p>
          <a:p>
            <a:r>
              <a:rPr lang="fr-BE" dirty="0">
                <a:solidFill>
                  <a:srgbClr val="FF0000"/>
                </a:solidFill>
              </a:rPr>
              <a:t>olivier.wouters@claeysengels.be</a:t>
            </a:r>
          </a:p>
          <a:p>
            <a:r>
              <a:rPr lang="fr-BE" dirty="0">
                <a:solidFill>
                  <a:srgbClr val="FF0000"/>
                </a:solidFill>
              </a:rPr>
              <a:t>www.claeysengels.be</a:t>
            </a:r>
            <a:endParaRPr lang="fr-BE" dirty="0"/>
          </a:p>
        </p:txBody>
      </p:sp>
      <p:sp>
        <p:nvSpPr>
          <p:cNvPr id="2" name="Slide Number Placeholder 1">
            <a:extLst>
              <a:ext uri="{FF2B5EF4-FFF2-40B4-BE49-F238E27FC236}">
                <a16:creationId xmlns="" xmlns:a16="http://schemas.microsoft.com/office/drawing/2014/main" id="{F1466397-41C0-4BEF-8DDC-4889175728C3}"/>
              </a:ext>
            </a:extLst>
          </p:cNvPr>
          <p:cNvSpPr>
            <a:spLocks noGrp="1"/>
          </p:cNvSpPr>
          <p:nvPr>
            <p:ph type="sldNum" sz="quarter" idx="10"/>
          </p:nvPr>
        </p:nvSpPr>
        <p:spPr/>
        <p:txBody>
          <a:bodyPr/>
          <a:lstStyle/>
          <a:p>
            <a:fld id="{A03FAF12-7725-4B65-8689-067CA4F24F25}" type="slidenum">
              <a:rPr lang="nl-NL" smtClean="0"/>
              <a:pPr/>
              <a:t>72</a:t>
            </a:fld>
            <a:endParaRPr lang="nl-NL"/>
          </a:p>
        </p:txBody>
      </p:sp>
    </p:spTree>
    <p:extLst>
      <p:ext uri="{BB962C8B-B14F-4D97-AF65-F5344CB8AC3E}">
        <p14:creationId xmlns:p14="http://schemas.microsoft.com/office/powerpoint/2010/main" val="3429696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843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DzgcUXT1PHzn8x8JyMHA9GsmZB7FrKh6G5ViKQeuylt8vV3gINKAOTTnAPp4bxOA6FwFwleuCxUXoNBadNMdSeDjZ2nqAN0YuVkL4I0RramnmgQSBAylcrt_UBSGGBXFn2KVgQjZ0BD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2" y="-87648"/>
            <a:ext cx="9340463" cy="69456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39229" y="620883"/>
            <a:ext cx="4572000" cy="1754326"/>
          </a:xfrm>
          <a:prstGeom prst="rect">
            <a:avLst/>
          </a:prstGeom>
        </p:spPr>
        <p:txBody>
          <a:bodyPr>
            <a:spAutoFit/>
          </a:bodyPr>
          <a:lstStyle/>
          <a:p>
            <a:r>
              <a:rPr lang="nl-BE" dirty="0"/>
              <a:t>talenten begeleiden in het (her-)ontdekken van de beste versie van zichzelf, </a:t>
            </a:r>
            <a:endParaRPr lang="nl-BE" dirty="0"/>
          </a:p>
          <a:p>
            <a:r>
              <a:rPr lang="nl-BE" dirty="0"/>
              <a:t>dit kenbaar maken naar de arbeidsmarkt en anderen hierdoor te inspireren.</a:t>
            </a:r>
            <a:endParaRPr lang="nl-BE" dirty="0"/>
          </a:p>
          <a:p>
            <a:r>
              <a:rPr lang="nl-BE" dirty="0"/>
              <a:t/>
            </a:r>
            <a:br>
              <a:rPr lang="nl-BE" dirty="0"/>
            </a:br>
            <a:endParaRPr lang="nl-BE" dirty="0"/>
          </a:p>
        </p:txBody>
      </p:sp>
      <p:sp>
        <p:nvSpPr>
          <p:cNvPr id="5" name="Rectangle 4"/>
          <p:cNvSpPr/>
          <p:nvPr/>
        </p:nvSpPr>
        <p:spPr>
          <a:xfrm>
            <a:off x="2286000" y="2828836"/>
            <a:ext cx="4572000" cy="646331"/>
          </a:xfrm>
          <a:prstGeom prst="rect">
            <a:avLst/>
          </a:prstGeom>
        </p:spPr>
        <p:txBody>
          <a:bodyPr>
            <a:spAutoFit/>
          </a:bodyPr>
          <a:lstStyle/>
          <a:p>
            <a:r>
              <a:rPr lang="nl-BE" dirty="0"/>
              <a:t/>
            </a:r>
            <a:br>
              <a:rPr lang="nl-BE" dirty="0"/>
            </a:br>
            <a:endParaRPr lang="nl-BE" dirty="0"/>
          </a:p>
        </p:txBody>
      </p:sp>
      <p:sp>
        <p:nvSpPr>
          <p:cNvPr id="6" name="Rectangle 5"/>
          <p:cNvSpPr/>
          <p:nvPr/>
        </p:nvSpPr>
        <p:spPr>
          <a:xfrm>
            <a:off x="858645" y="4455132"/>
            <a:ext cx="4572000" cy="646331"/>
          </a:xfrm>
          <a:prstGeom prst="rect">
            <a:avLst/>
          </a:prstGeom>
        </p:spPr>
        <p:txBody>
          <a:bodyPr>
            <a:spAutoFit/>
          </a:bodyPr>
          <a:lstStyle/>
          <a:p>
            <a:r>
              <a:rPr lang="nl-BE" dirty="0"/>
              <a:t>uw partner in outplacement </a:t>
            </a:r>
            <a:br>
              <a:rPr lang="nl-BE" dirty="0"/>
            </a:br>
            <a:r>
              <a:rPr lang="nl-BE" dirty="0"/>
              <a:t>en talent ontwikkeling</a:t>
            </a:r>
            <a:endParaRPr lang="nl-BE" dirty="0"/>
          </a:p>
        </p:txBody>
      </p:sp>
      <p:pic>
        <p:nvPicPr>
          <p:cNvPr id="2052" name="Picture 4" descr="https://lh3.googleusercontent.com/3vnvbaOdCOfbjcne8GWtNNJThRnE_Z2YsYIMxE6OTls6ols0T2RMSodaskg9ofmEtLgSoL7lbcRCjBLOksI6mYdLku7EkNprUajJvX6OP0n4sXEJVes_LKBMjvbqa4yMzzSThlul3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139" y="5537984"/>
            <a:ext cx="3017721" cy="4130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25590" y="5287436"/>
            <a:ext cx="4572000" cy="646331"/>
          </a:xfrm>
          <a:prstGeom prst="rect">
            <a:avLst/>
          </a:prstGeom>
        </p:spPr>
        <p:txBody>
          <a:bodyPr>
            <a:spAutoFit/>
          </a:bodyPr>
          <a:lstStyle/>
          <a:p>
            <a:r>
              <a:rPr lang="nl-BE" dirty="0">
                <a:solidFill>
                  <a:schemeClr val="bg1"/>
                </a:solidFill>
              </a:rPr>
              <a:t>contact: </a:t>
            </a:r>
            <a:br>
              <a:rPr lang="nl-BE" dirty="0">
                <a:solidFill>
                  <a:schemeClr val="bg1"/>
                </a:solidFill>
              </a:rPr>
            </a:br>
            <a:r>
              <a:rPr lang="nl-BE" dirty="0">
                <a:solidFill>
                  <a:schemeClr val="bg1"/>
                </a:solidFill>
              </a:rPr>
              <a:t>evi.thonnon@randstadrisesmart.be</a:t>
            </a:r>
            <a:endParaRPr lang="nl-BE" dirty="0">
              <a:solidFill>
                <a:schemeClr val="bg1"/>
              </a:solidFill>
            </a:endParaRPr>
          </a:p>
        </p:txBody>
      </p:sp>
    </p:spTree>
    <p:extLst>
      <p:ext uri="{BB962C8B-B14F-4D97-AF65-F5344CB8AC3E}">
        <p14:creationId xmlns:p14="http://schemas.microsoft.com/office/powerpoint/2010/main" val="295738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54FC51B-5BD4-4B60-A2D6-BC7DA00F475F}"/>
              </a:ext>
            </a:extLst>
          </p:cNvPr>
          <p:cNvSpPr>
            <a:spLocks noGrp="1"/>
          </p:cNvSpPr>
          <p:nvPr>
            <p:ph type="body" sz="quarter" idx="10"/>
          </p:nvPr>
        </p:nvSpPr>
        <p:spPr>
          <a:xfrm>
            <a:off x="418083" y="2187227"/>
            <a:ext cx="8268788" cy="1619794"/>
          </a:xfrm>
        </p:spPr>
        <p:txBody>
          <a:bodyPr>
            <a:noAutofit/>
          </a:bodyPr>
          <a:lstStyle/>
          <a:p>
            <a:pPr algn="just">
              <a:lnSpc>
                <a:spcPts val="2200"/>
              </a:lnSpc>
            </a:pPr>
            <a:r>
              <a:rPr lang="nl-BE" sz="1500" dirty="0">
                <a:latin typeface="Arial (heading)"/>
              </a:rPr>
              <a:t> 2. Ontslagname door de werknemer</a:t>
            </a:r>
          </a:p>
          <a:p>
            <a:pPr algn="just">
              <a:lnSpc>
                <a:spcPts val="2200"/>
              </a:lnSpc>
            </a:pPr>
            <a:endParaRPr lang="nl-BE" sz="1500" dirty="0">
              <a:latin typeface="Arial (heading)"/>
            </a:endParaRPr>
          </a:p>
          <a:p>
            <a:pPr lvl="0" algn="just">
              <a:lnSpc>
                <a:spcPts val="2200"/>
              </a:lnSpc>
            </a:pPr>
            <a:r>
              <a:rPr lang="nl-BE" sz="1500" dirty="0">
                <a:latin typeface="+mj-lt"/>
              </a:rPr>
              <a:t>     ½ van opzeggingstermijn van de werkgever</a:t>
            </a:r>
          </a:p>
          <a:p>
            <a:pPr marL="285750" lvl="1" indent="-285750" algn="just">
              <a:lnSpc>
                <a:spcPts val="2200"/>
              </a:lnSpc>
              <a:buFont typeface="Arial" panose="020B0604020202020204" pitchFamily="34" charset="0"/>
              <a:buChar char="•"/>
            </a:pPr>
            <a:r>
              <a:rPr lang="nl-BE" dirty="0"/>
              <a:t>afgerond op de laagste eenheid</a:t>
            </a:r>
          </a:p>
          <a:p>
            <a:pPr marL="285750" lvl="1" indent="-285750" algn="just">
              <a:lnSpc>
                <a:spcPts val="2200"/>
              </a:lnSpc>
              <a:buFont typeface="Arial" panose="020B0604020202020204" pitchFamily="34" charset="0"/>
              <a:buChar char="•"/>
            </a:pPr>
            <a:r>
              <a:rPr lang="nl-BE" dirty="0"/>
              <a:t>maximum 13 weken</a:t>
            </a:r>
          </a:p>
        </p:txBody>
      </p:sp>
      <p:sp>
        <p:nvSpPr>
          <p:cNvPr id="4" name="Subtitle 3">
            <a:extLst>
              <a:ext uri="{FF2B5EF4-FFF2-40B4-BE49-F238E27FC236}">
                <a16:creationId xmlns="" xmlns:a16="http://schemas.microsoft.com/office/drawing/2014/main" id="{02EE5B77-772F-4A1F-80E1-836C1EF30D90}"/>
              </a:ext>
            </a:extLst>
          </p:cNvPr>
          <p:cNvSpPr>
            <a:spLocks noGrp="1"/>
          </p:cNvSpPr>
          <p:nvPr>
            <p:ph type="subTitle" idx="1"/>
          </p:nvPr>
        </p:nvSpPr>
        <p:spPr/>
        <p:txBody>
          <a:bodyPr/>
          <a:lstStyle/>
          <a:p>
            <a:r>
              <a:rPr lang="nl-BE" dirty="0"/>
              <a:t>Opzeggingstermijnen (3)</a:t>
            </a:r>
          </a:p>
        </p:txBody>
      </p:sp>
      <p:sp>
        <p:nvSpPr>
          <p:cNvPr id="5" name="Title 4">
            <a:extLst>
              <a:ext uri="{FF2B5EF4-FFF2-40B4-BE49-F238E27FC236}">
                <a16:creationId xmlns="" xmlns:a16="http://schemas.microsoft.com/office/drawing/2014/main" id="{FB178F40-477E-49FA-B818-526FDF507059}"/>
              </a:ext>
            </a:extLst>
          </p:cNvPr>
          <p:cNvSpPr>
            <a:spLocks noGrp="1"/>
          </p:cNvSpPr>
          <p:nvPr>
            <p:ph type="ctrTitle"/>
          </p:nvPr>
        </p:nvSpPr>
        <p:spPr>
          <a:xfrm>
            <a:off x="353720" y="1071154"/>
            <a:ext cx="8268788" cy="808009"/>
          </a:xfrm>
        </p:spPr>
        <p:txBody>
          <a:bodyPr>
            <a:normAutofit/>
          </a:bodyPr>
          <a:lstStyle/>
          <a:p>
            <a:r>
              <a:rPr lang="nl-BE" sz="2400" dirty="0"/>
              <a:t>Wat met arbeidsovereenkomsten die een aanvang hebben genomen op of na 1 januari 2014?</a:t>
            </a:r>
          </a:p>
        </p:txBody>
      </p:sp>
      <p:pic>
        <p:nvPicPr>
          <p:cNvPr id="6" name="Picture 5">
            <a:extLst>
              <a:ext uri="{FF2B5EF4-FFF2-40B4-BE49-F238E27FC236}">
                <a16:creationId xmlns="" xmlns:a16="http://schemas.microsoft.com/office/drawing/2014/main" id="{3C843AF4-4591-4565-95B1-B45881AF0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20" y="2842909"/>
            <a:ext cx="257024" cy="308429"/>
          </a:xfrm>
          <a:prstGeom prst="rect">
            <a:avLst/>
          </a:prstGeom>
        </p:spPr>
      </p:pic>
      <p:sp>
        <p:nvSpPr>
          <p:cNvPr id="2" name="Slide Number Placeholder 1">
            <a:extLst>
              <a:ext uri="{FF2B5EF4-FFF2-40B4-BE49-F238E27FC236}">
                <a16:creationId xmlns="" xmlns:a16="http://schemas.microsoft.com/office/drawing/2014/main" id="{4EE822C2-2C4E-4EBB-85B0-310D146A6159}"/>
              </a:ext>
            </a:extLst>
          </p:cNvPr>
          <p:cNvSpPr>
            <a:spLocks noGrp="1"/>
          </p:cNvSpPr>
          <p:nvPr>
            <p:ph type="sldNum" sz="quarter" idx="14"/>
          </p:nvPr>
        </p:nvSpPr>
        <p:spPr/>
        <p:txBody>
          <a:bodyPr/>
          <a:lstStyle/>
          <a:p>
            <a:fld id="{A03FAF12-7725-4B65-8689-067CA4F24F25}" type="slidenum">
              <a:rPr lang="nl-NL" smtClean="0"/>
              <a:pPr/>
              <a:t>8</a:t>
            </a:fld>
            <a:endParaRPr lang="nl-NL"/>
          </a:p>
        </p:txBody>
      </p:sp>
    </p:spTree>
    <p:extLst>
      <p:ext uri="{BB962C8B-B14F-4D97-AF65-F5344CB8AC3E}">
        <p14:creationId xmlns:p14="http://schemas.microsoft.com/office/powerpoint/2010/main" val="4203218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4FC3D295-2884-43EC-9901-6DE2034ADABD}"/>
              </a:ext>
            </a:extLst>
          </p:cNvPr>
          <p:cNvGraphicFramePr>
            <a:graphicFrameLocks noGrp="1"/>
          </p:cNvGraphicFramePr>
          <p:nvPr>
            <p:extLst>
              <p:ext uri="{D42A27DB-BD31-4B8C-83A1-F6EECF244321}">
                <p14:modId xmlns:p14="http://schemas.microsoft.com/office/powerpoint/2010/main" val="1041671802"/>
              </p:ext>
            </p:extLst>
          </p:nvPr>
        </p:nvGraphicFramePr>
        <p:xfrm>
          <a:off x="755576" y="836711"/>
          <a:ext cx="7669967" cy="5002380"/>
        </p:xfrm>
        <a:graphic>
          <a:graphicData uri="http://schemas.openxmlformats.org/drawingml/2006/table">
            <a:tbl>
              <a:tblPr firstRow="1" bandRow="1">
                <a:tableStyleId>{5C22544A-7EE6-4342-B048-85BDC9FD1C3A}</a:tableStyleId>
              </a:tblPr>
              <a:tblGrid>
                <a:gridCol w="3718422">
                  <a:extLst>
                    <a:ext uri="{9D8B030D-6E8A-4147-A177-3AD203B41FA5}">
                      <a16:colId xmlns="" xmlns:a16="http://schemas.microsoft.com/office/drawing/2014/main" val="20000"/>
                    </a:ext>
                  </a:extLst>
                </a:gridCol>
                <a:gridCol w="3951545">
                  <a:extLst>
                    <a:ext uri="{9D8B030D-6E8A-4147-A177-3AD203B41FA5}">
                      <a16:colId xmlns="" xmlns:a16="http://schemas.microsoft.com/office/drawing/2014/main" val="20001"/>
                    </a:ext>
                  </a:extLst>
                </a:gridCol>
              </a:tblGrid>
              <a:tr h="416865">
                <a:tc>
                  <a:txBody>
                    <a:bodyPr/>
                    <a:lstStyle/>
                    <a:p>
                      <a:pPr algn="ctr"/>
                      <a:r>
                        <a:rPr lang="nl-BE" sz="1500" noProof="0" dirty="0">
                          <a:latin typeface="+mj-lt"/>
                          <a:cs typeface="Calibri" pitchFamily="34" charset="0"/>
                        </a:rPr>
                        <a:t>Anciënniteit</a:t>
                      </a:r>
                    </a:p>
                  </a:txBody>
                  <a:tcPr anchor="ctr">
                    <a:solidFill>
                      <a:srgbClr val="FF0000"/>
                    </a:solidFill>
                  </a:tcPr>
                </a:tc>
                <a:tc>
                  <a:txBody>
                    <a:bodyPr/>
                    <a:lstStyle/>
                    <a:p>
                      <a:pPr algn="ctr"/>
                      <a:r>
                        <a:rPr lang="nl-BE" sz="1500" noProof="0" dirty="0">
                          <a:latin typeface="+mj-lt"/>
                          <a:cs typeface="Calibri" pitchFamily="34" charset="0"/>
                        </a:rPr>
                        <a:t>Opzeggingstermijn</a:t>
                      </a:r>
                    </a:p>
                  </a:txBody>
                  <a:tcPr anchor="ctr">
                    <a:solidFill>
                      <a:srgbClr val="FF0000"/>
                    </a:solidFill>
                  </a:tcPr>
                </a:tc>
                <a:extLst>
                  <a:ext uri="{0D108BD9-81ED-4DB2-BD59-A6C34878D82A}">
                    <a16:rowId xmlns="" xmlns:a16="http://schemas.microsoft.com/office/drawing/2014/main" val="10000"/>
                  </a:ext>
                </a:extLst>
              </a:tr>
              <a:tr h="416865">
                <a:tc>
                  <a:txBody>
                    <a:bodyPr/>
                    <a:lstStyle/>
                    <a:p>
                      <a:pPr algn="ctr"/>
                      <a:r>
                        <a:rPr lang="nl-BE" sz="1400" noProof="0" dirty="0">
                          <a:latin typeface="+mj-lt"/>
                          <a:cs typeface="Calibri" pitchFamily="34" charset="0"/>
                        </a:rPr>
                        <a:t>&lt;</a:t>
                      </a:r>
                      <a:r>
                        <a:rPr lang="nl-BE" sz="1400" baseline="0" noProof="0" dirty="0">
                          <a:latin typeface="+mj-lt"/>
                          <a:cs typeface="Calibri" pitchFamily="34" charset="0"/>
                        </a:rPr>
                        <a:t> 3 maanden</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 week</a:t>
                      </a:r>
                    </a:p>
                  </a:txBody>
                  <a:tcPr anchor="ctr">
                    <a:solidFill>
                      <a:schemeClr val="bg2">
                        <a:lumMod val="60000"/>
                        <a:lumOff val="40000"/>
                      </a:schemeClr>
                    </a:solidFill>
                  </a:tcPr>
                </a:tc>
                <a:extLst>
                  <a:ext uri="{0D108BD9-81ED-4DB2-BD59-A6C34878D82A}">
                    <a16:rowId xmlns="" xmlns:a16="http://schemas.microsoft.com/office/drawing/2014/main" val="10001"/>
                  </a:ext>
                </a:extLst>
              </a:tr>
              <a:tr h="416865">
                <a:tc>
                  <a:txBody>
                    <a:bodyPr/>
                    <a:lstStyle/>
                    <a:p>
                      <a:pPr algn="ctr"/>
                      <a:r>
                        <a:rPr lang="nl-BE" sz="1400" noProof="0" dirty="0">
                          <a:latin typeface="+mj-lt"/>
                          <a:cs typeface="Calibri" pitchFamily="34" charset="0"/>
                        </a:rPr>
                        <a:t>tussen 3 maanden en</a:t>
                      </a:r>
                      <a:r>
                        <a:rPr lang="nl-BE" sz="1400" baseline="0" noProof="0" dirty="0">
                          <a:latin typeface="+mj-lt"/>
                          <a:cs typeface="Calibri" pitchFamily="34" charset="0"/>
                        </a:rPr>
                        <a:t> &lt; 6 maanden</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2 weken</a:t>
                      </a:r>
                    </a:p>
                  </a:txBody>
                  <a:tcPr anchor="ctr">
                    <a:solidFill>
                      <a:schemeClr val="bg2">
                        <a:lumMod val="20000"/>
                        <a:lumOff val="80000"/>
                      </a:schemeClr>
                    </a:solidFill>
                  </a:tcPr>
                </a:tc>
                <a:extLst>
                  <a:ext uri="{0D108BD9-81ED-4DB2-BD59-A6C34878D82A}">
                    <a16:rowId xmlns="" xmlns:a16="http://schemas.microsoft.com/office/drawing/2014/main" val="10002"/>
                  </a:ext>
                </a:extLst>
              </a:tr>
              <a:tr h="416865">
                <a:tc>
                  <a:txBody>
                    <a:bodyPr/>
                    <a:lstStyle/>
                    <a:p>
                      <a:pPr algn="ctr"/>
                      <a:r>
                        <a:rPr lang="nl-BE" sz="1400" noProof="0" dirty="0">
                          <a:latin typeface="+mj-lt"/>
                          <a:cs typeface="Calibri" pitchFamily="34" charset="0"/>
                        </a:rPr>
                        <a:t>tussen 6 maanden en</a:t>
                      </a:r>
                      <a:r>
                        <a:rPr lang="nl-BE" sz="1400" baseline="0" noProof="0" dirty="0">
                          <a:latin typeface="+mj-lt"/>
                          <a:cs typeface="Calibri" pitchFamily="34" charset="0"/>
                        </a:rPr>
                        <a:t> &lt; 12 maanden</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3 weken</a:t>
                      </a:r>
                    </a:p>
                  </a:txBody>
                  <a:tcPr anchor="ctr">
                    <a:solidFill>
                      <a:schemeClr val="bg2">
                        <a:lumMod val="60000"/>
                        <a:lumOff val="40000"/>
                      </a:schemeClr>
                    </a:solidFill>
                  </a:tcPr>
                </a:tc>
                <a:extLst>
                  <a:ext uri="{0D108BD9-81ED-4DB2-BD59-A6C34878D82A}">
                    <a16:rowId xmlns="" xmlns:a16="http://schemas.microsoft.com/office/drawing/2014/main" val="10003"/>
                  </a:ext>
                </a:extLst>
              </a:tr>
              <a:tr h="416865">
                <a:tc>
                  <a:txBody>
                    <a:bodyPr/>
                    <a:lstStyle/>
                    <a:p>
                      <a:pPr algn="ctr"/>
                      <a:r>
                        <a:rPr lang="nl-BE" sz="1400" noProof="0" dirty="0">
                          <a:latin typeface="+mj-lt"/>
                          <a:cs typeface="Calibri" pitchFamily="34" charset="0"/>
                        </a:rPr>
                        <a:t>tussen 12 maanden en</a:t>
                      </a:r>
                      <a:r>
                        <a:rPr lang="nl-BE" sz="1400" baseline="0" noProof="0" dirty="0">
                          <a:latin typeface="+mj-lt"/>
                          <a:cs typeface="Calibri" pitchFamily="34" charset="0"/>
                        </a:rPr>
                        <a:t> &lt; 18 maanden</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4 weken</a:t>
                      </a:r>
                    </a:p>
                  </a:txBody>
                  <a:tcPr anchor="ctr">
                    <a:solidFill>
                      <a:schemeClr val="bg2">
                        <a:lumMod val="20000"/>
                        <a:lumOff val="80000"/>
                      </a:schemeClr>
                    </a:solidFill>
                  </a:tcPr>
                </a:tc>
                <a:extLst>
                  <a:ext uri="{0D108BD9-81ED-4DB2-BD59-A6C34878D82A}">
                    <a16:rowId xmlns="" xmlns:a16="http://schemas.microsoft.com/office/drawing/2014/main" val="10004"/>
                  </a:ext>
                </a:extLst>
              </a:tr>
              <a:tr h="416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18 maanden en</a:t>
                      </a:r>
                      <a:r>
                        <a:rPr lang="nl-BE" sz="1400" baseline="0" noProof="0" dirty="0">
                          <a:latin typeface="+mj-lt"/>
                          <a:cs typeface="Calibri" pitchFamily="34" charset="0"/>
                        </a:rPr>
                        <a:t> &lt; 24 maanden</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5 weken</a:t>
                      </a:r>
                    </a:p>
                  </a:txBody>
                  <a:tcPr anchor="ctr">
                    <a:solidFill>
                      <a:schemeClr val="bg2">
                        <a:lumMod val="60000"/>
                        <a:lumOff val="40000"/>
                      </a:schemeClr>
                    </a:solidFill>
                  </a:tcPr>
                </a:tc>
                <a:extLst>
                  <a:ext uri="{0D108BD9-81ED-4DB2-BD59-A6C34878D82A}">
                    <a16:rowId xmlns="" xmlns:a16="http://schemas.microsoft.com/office/drawing/2014/main" val="10005"/>
                  </a:ext>
                </a:extLst>
              </a:tr>
              <a:tr h="416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2 jaar en </a:t>
                      </a:r>
                      <a:r>
                        <a:rPr lang="nl-BE" sz="1400" baseline="0" noProof="0" dirty="0">
                          <a:latin typeface="+mj-lt"/>
                          <a:cs typeface="Calibri" pitchFamily="34" charset="0"/>
                        </a:rPr>
                        <a:t>&lt; 4 jaar</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6 weken</a:t>
                      </a:r>
                    </a:p>
                  </a:txBody>
                  <a:tcPr anchor="ctr">
                    <a:solidFill>
                      <a:schemeClr val="bg2">
                        <a:lumMod val="20000"/>
                        <a:lumOff val="80000"/>
                      </a:schemeClr>
                    </a:solidFill>
                  </a:tcPr>
                </a:tc>
                <a:extLst>
                  <a:ext uri="{0D108BD9-81ED-4DB2-BD59-A6C34878D82A}">
                    <a16:rowId xmlns="" xmlns:a16="http://schemas.microsoft.com/office/drawing/2014/main" val="10006"/>
                  </a:ext>
                </a:extLst>
              </a:tr>
              <a:tr h="416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4 jaar en </a:t>
                      </a:r>
                      <a:r>
                        <a:rPr lang="nl-BE" sz="1400" baseline="0" noProof="0" dirty="0">
                          <a:latin typeface="+mj-lt"/>
                          <a:cs typeface="Calibri" pitchFamily="34" charset="0"/>
                        </a:rPr>
                        <a:t>&lt; 5 jaar</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7 weken</a:t>
                      </a:r>
                    </a:p>
                  </a:txBody>
                  <a:tcPr anchor="ctr">
                    <a:solidFill>
                      <a:schemeClr val="bg2">
                        <a:lumMod val="60000"/>
                        <a:lumOff val="40000"/>
                      </a:schemeClr>
                    </a:solidFill>
                  </a:tcPr>
                </a:tc>
                <a:extLst>
                  <a:ext uri="{0D108BD9-81ED-4DB2-BD59-A6C34878D82A}">
                    <a16:rowId xmlns="" xmlns:a16="http://schemas.microsoft.com/office/drawing/2014/main" val="10007"/>
                  </a:ext>
                </a:extLst>
              </a:tr>
              <a:tr h="416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5 jaar en </a:t>
                      </a:r>
                      <a:r>
                        <a:rPr lang="nl-BE" sz="1400" baseline="0" noProof="0" dirty="0">
                          <a:latin typeface="+mj-lt"/>
                          <a:cs typeface="Calibri" pitchFamily="34" charset="0"/>
                        </a:rPr>
                        <a:t>&lt; 6 jaar</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9</a:t>
                      </a:r>
                      <a:r>
                        <a:rPr lang="nl-BE" sz="1400" baseline="0" noProof="0" dirty="0">
                          <a:latin typeface="+mj-lt"/>
                          <a:cs typeface="Calibri" pitchFamily="34" charset="0"/>
                        </a:rPr>
                        <a:t> </a:t>
                      </a:r>
                      <a:r>
                        <a:rPr lang="nl-BE" sz="1400" noProof="0" dirty="0">
                          <a:latin typeface="+mj-lt"/>
                          <a:cs typeface="Calibri" pitchFamily="34" charset="0"/>
                        </a:rPr>
                        <a:t>weken</a:t>
                      </a:r>
                    </a:p>
                  </a:txBody>
                  <a:tcPr anchor="ctr">
                    <a:solidFill>
                      <a:schemeClr val="bg2">
                        <a:lumMod val="20000"/>
                        <a:lumOff val="80000"/>
                      </a:schemeClr>
                    </a:solidFill>
                  </a:tcPr>
                </a:tc>
                <a:extLst>
                  <a:ext uri="{0D108BD9-81ED-4DB2-BD59-A6C34878D82A}">
                    <a16:rowId xmlns="" xmlns:a16="http://schemas.microsoft.com/office/drawing/2014/main" val="10008"/>
                  </a:ext>
                </a:extLst>
              </a:tr>
              <a:tr h="416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6 jaar en </a:t>
                      </a:r>
                      <a:r>
                        <a:rPr lang="nl-BE" sz="1400" baseline="0" noProof="0" dirty="0">
                          <a:latin typeface="+mj-lt"/>
                          <a:cs typeface="Calibri" pitchFamily="34" charset="0"/>
                        </a:rPr>
                        <a:t>&lt; 7 jaar</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10 weken</a:t>
                      </a:r>
                    </a:p>
                  </a:txBody>
                  <a:tcPr anchor="ctr">
                    <a:solidFill>
                      <a:schemeClr val="bg2">
                        <a:lumMod val="60000"/>
                        <a:lumOff val="40000"/>
                      </a:schemeClr>
                    </a:solidFill>
                  </a:tcPr>
                </a:tc>
                <a:extLst>
                  <a:ext uri="{0D108BD9-81ED-4DB2-BD59-A6C34878D82A}">
                    <a16:rowId xmlns="" xmlns:a16="http://schemas.microsoft.com/office/drawing/2014/main" val="10009"/>
                  </a:ext>
                </a:extLst>
              </a:tr>
              <a:tr h="416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noProof="0" dirty="0">
                          <a:latin typeface="+mj-lt"/>
                          <a:cs typeface="Calibri" pitchFamily="34" charset="0"/>
                        </a:rPr>
                        <a:t>tussen 7 jaar en </a:t>
                      </a:r>
                      <a:r>
                        <a:rPr lang="nl-BE" sz="1400" baseline="0" noProof="0" dirty="0">
                          <a:latin typeface="+mj-lt"/>
                          <a:cs typeface="Calibri" pitchFamily="34" charset="0"/>
                        </a:rPr>
                        <a:t>&lt; 8 jaar</a:t>
                      </a:r>
                      <a:endParaRPr lang="nl-BE" sz="1400" noProof="0" dirty="0">
                        <a:latin typeface="+mj-lt"/>
                        <a:cs typeface="Calibri" pitchFamily="34" charset="0"/>
                      </a:endParaRPr>
                    </a:p>
                  </a:txBody>
                  <a:tcPr anchor="ctr">
                    <a:solidFill>
                      <a:schemeClr val="bg2">
                        <a:lumMod val="20000"/>
                        <a:lumOff val="80000"/>
                      </a:schemeClr>
                    </a:solidFill>
                  </a:tcPr>
                </a:tc>
                <a:tc>
                  <a:txBody>
                    <a:bodyPr/>
                    <a:lstStyle/>
                    <a:p>
                      <a:pPr algn="ctr"/>
                      <a:r>
                        <a:rPr lang="nl-BE" sz="1400" noProof="0" dirty="0">
                          <a:latin typeface="+mj-lt"/>
                          <a:cs typeface="Calibri" pitchFamily="34" charset="0"/>
                        </a:rPr>
                        <a:t>12 weken</a:t>
                      </a:r>
                    </a:p>
                  </a:txBody>
                  <a:tcPr anchor="ctr">
                    <a:solidFill>
                      <a:schemeClr val="bg2">
                        <a:lumMod val="20000"/>
                        <a:lumOff val="80000"/>
                      </a:schemeClr>
                    </a:solidFill>
                  </a:tcPr>
                </a:tc>
                <a:extLst>
                  <a:ext uri="{0D108BD9-81ED-4DB2-BD59-A6C34878D82A}">
                    <a16:rowId xmlns="" xmlns:a16="http://schemas.microsoft.com/office/drawing/2014/main" val="10010"/>
                  </a:ext>
                </a:extLst>
              </a:tr>
              <a:tr h="416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aseline="0" noProof="0" dirty="0">
                          <a:latin typeface="+mj-lt"/>
                          <a:cs typeface="Calibri" pitchFamily="34" charset="0"/>
                        </a:rPr>
                        <a:t>vanaf 8 jaar</a:t>
                      </a:r>
                      <a:endParaRPr lang="nl-BE" sz="1400" noProof="0" dirty="0">
                        <a:latin typeface="+mj-lt"/>
                        <a:cs typeface="Calibri" pitchFamily="34" charset="0"/>
                      </a:endParaRPr>
                    </a:p>
                  </a:txBody>
                  <a:tcPr anchor="ctr">
                    <a:solidFill>
                      <a:schemeClr val="bg2">
                        <a:lumMod val="60000"/>
                        <a:lumOff val="40000"/>
                      </a:schemeClr>
                    </a:solidFill>
                  </a:tcPr>
                </a:tc>
                <a:tc>
                  <a:txBody>
                    <a:bodyPr/>
                    <a:lstStyle/>
                    <a:p>
                      <a:pPr algn="ctr"/>
                      <a:r>
                        <a:rPr lang="nl-BE" sz="1400" noProof="0" dirty="0">
                          <a:latin typeface="+mj-lt"/>
                          <a:cs typeface="Calibri" pitchFamily="34" charset="0"/>
                        </a:rPr>
                        <a:t>13 weken</a:t>
                      </a:r>
                    </a:p>
                  </a:txBody>
                  <a:tcPr anchor="ctr">
                    <a:solidFill>
                      <a:schemeClr val="bg2">
                        <a:lumMod val="60000"/>
                        <a:lumOff val="40000"/>
                      </a:schemeClr>
                    </a:solidFill>
                  </a:tcPr>
                </a:tc>
                <a:extLst>
                  <a:ext uri="{0D108BD9-81ED-4DB2-BD59-A6C34878D82A}">
                    <a16:rowId xmlns="" xmlns:a16="http://schemas.microsoft.com/office/drawing/2014/main" val="10011"/>
                  </a:ext>
                </a:extLst>
              </a:tr>
            </a:tbl>
          </a:graphicData>
        </a:graphic>
      </p:graphicFrame>
      <p:sp>
        <p:nvSpPr>
          <p:cNvPr id="2" name="Slide Number Placeholder 1">
            <a:extLst>
              <a:ext uri="{FF2B5EF4-FFF2-40B4-BE49-F238E27FC236}">
                <a16:creationId xmlns="" xmlns:a16="http://schemas.microsoft.com/office/drawing/2014/main" id="{6ADC6F0C-2C2A-4E08-829F-FA244082F331}"/>
              </a:ext>
            </a:extLst>
          </p:cNvPr>
          <p:cNvSpPr>
            <a:spLocks noGrp="1"/>
          </p:cNvSpPr>
          <p:nvPr>
            <p:ph type="sldNum" sz="quarter" idx="10"/>
          </p:nvPr>
        </p:nvSpPr>
        <p:spPr/>
        <p:txBody>
          <a:bodyPr/>
          <a:lstStyle/>
          <a:p>
            <a:fld id="{A03FAF12-7725-4B65-8689-067CA4F24F25}" type="slidenum">
              <a:rPr lang="nl-NL" smtClean="0"/>
              <a:pPr/>
              <a:t>9</a:t>
            </a:fld>
            <a:endParaRPr lang="nl-NL"/>
          </a:p>
        </p:txBody>
      </p:sp>
    </p:spTree>
    <p:extLst>
      <p:ext uri="{BB962C8B-B14F-4D97-AF65-F5344CB8AC3E}">
        <p14:creationId xmlns:p14="http://schemas.microsoft.com/office/powerpoint/2010/main" val="590170955"/>
      </p:ext>
    </p:extLst>
  </p:cSld>
  <p:clrMapOvr>
    <a:masterClrMapping/>
  </p:clrMapOvr>
</p:sld>
</file>

<file path=ppt/theme/theme1.xml><?xml version="1.0" encoding="utf-8"?>
<a:theme xmlns:a="http://schemas.openxmlformats.org/drawingml/2006/main" name="CE_Office Theme w visuals">
  <a:themeElements>
    <a:clrScheme name="CE">
      <a:dk1>
        <a:srgbClr val="4A4A49"/>
      </a:dk1>
      <a:lt1>
        <a:srgbClr val="FFFFFF"/>
      </a:lt1>
      <a:dk2>
        <a:srgbClr val="FF0000"/>
      </a:dk2>
      <a:lt2>
        <a:srgbClr val="EDEDED"/>
      </a:lt2>
      <a:accent1>
        <a:srgbClr val="A62107"/>
      </a:accent1>
      <a:accent2>
        <a:srgbClr val="929497"/>
      </a:accent2>
      <a:accent3>
        <a:srgbClr val="FF0000"/>
      </a:accent3>
      <a:accent4>
        <a:srgbClr val="EDEDED"/>
      </a:accent4>
      <a:accent5>
        <a:srgbClr val="4A4A49"/>
      </a:accent5>
      <a:accent6>
        <a:srgbClr val="FFFFFF"/>
      </a:accent6>
      <a:hlink>
        <a:srgbClr val="FF0000"/>
      </a:hlink>
      <a:folHlink>
        <a:srgbClr val="FF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477F0D3-9384-4107-BD76-93CCB45CED1C}" vid="{56E4C5DD-AC40-431A-9B3B-DAA6BF6478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4839</Words>
  <Application>Microsoft Office PowerPoint</Application>
  <PresentationFormat>On-screen Show (4:3)</PresentationFormat>
  <Paragraphs>837</Paragraphs>
  <Slides>74</Slides>
  <Notes>2</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CE_Office Theme w visuals</vt:lpstr>
      <vt:lpstr>Randstad Webinar  Ontslag anno 2021  In 2014 werden nieuwe ontslagregels van toepassing. Waar staan we nu? </vt:lpstr>
      <vt:lpstr>Overzicht</vt:lpstr>
      <vt:lpstr>1. Wat zijn de ontslagregels die op 1 januari 2014 van toepassing zijn geworden? </vt:lpstr>
      <vt:lpstr>Deel 1: Opzeggingstermijnen</vt:lpstr>
      <vt:lpstr>De wet van 26 december 2013 betreffende de invoering van een eenheidsstatuut tussen arbeiders en bedienden (« WES ») </vt:lpstr>
      <vt:lpstr>Wat met arbeidsovereenkomsten die een aanvang hebben genomen op of na 1 januari 2014? </vt:lpstr>
      <vt:lpstr>PowerPoint Presentation</vt:lpstr>
      <vt:lpstr>Wat met arbeidsovereenkomsten die een aanvang hebben genomen op of na 1 januari 2014?</vt:lpstr>
      <vt:lpstr>PowerPoint Presentation</vt:lpstr>
      <vt:lpstr>Wat met arbeidsovereenkomsten die een aanvang hebben genomen op of na 1 januari 2014?</vt:lpstr>
      <vt:lpstr>Wat met arbeidsovereenkomsten die een aanvang hebben genomen op of na 1 januari 2014? </vt:lpstr>
      <vt:lpstr>Wat met arbeidsovereenkomsten die een aanvang hebben genomen op of na 1 januari 2014? </vt:lpstr>
      <vt:lpstr>Wat met arbeidsovereenkomsten voor bepaalde tijd / duidelijk omschreven werk?</vt:lpstr>
      <vt:lpstr>PowerPoint Presentation</vt:lpstr>
      <vt:lpstr>Wat met arbeidsovereenkomsten die een aanvang hebben genomen vóór 1 januari 2014?</vt:lpstr>
      <vt:lpstr>Wat met arbeidsovereenkomsten die een aanvang hebben genomen vóór 1 januari 2014?  – Stap 1</vt:lpstr>
      <vt:lpstr>Wat met arbeidsovereenkomsten die een aanvang hebben genomen vóór 1 januari 2014?  – Stap 1</vt:lpstr>
      <vt:lpstr>Wat met arbeidsovereenkomsten die een aanvang hebben genomen vóór 1 januari 2014?  – Stap 1</vt:lpstr>
      <vt:lpstr>Wat met arbeidsovereenkomsten die een aanvang hebben genomen vóór 1 januari 2014?  – Stap 2</vt:lpstr>
      <vt:lpstr>Voorbeelden (1)</vt:lpstr>
      <vt:lpstr>Voorbeelden (2)</vt:lpstr>
      <vt:lpstr>Voorbeelden (3)</vt:lpstr>
      <vt:lpstr>Deel 2: Rechtspraak</vt:lpstr>
      <vt:lpstr>Bijzondere gevallen Is de overgangsregeling van toepassing of niet? </vt:lpstr>
      <vt:lpstr>Bijzondere gevallen Is de overgangsregeling van toepassing of niet? </vt:lpstr>
      <vt:lpstr>Bijzondere gevallen Is de overgangsregeling van toepassing of niet? </vt:lpstr>
      <vt:lpstr>Bijzondere gevallen Is de overgangsregeling van toepassing of niet? </vt:lpstr>
      <vt:lpstr>Kan een opzeggingsclausule worden toegepast in het kader van de overgangsregeling?</vt:lpstr>
      <vt:lpstr>Kan een opzeggingsclausule worden toegepast in het kader van de overgangsregeling?</vt:lpstr>
      <vt:lpstr>Kan een opzeggingsclausule worden toegepast in het kader van de overgangsregeling?</vt:lpstr>
      <vt:lpstr>Kan een opzeggingsclausule worden toegepast in het kader van de overgangsregeling?</vt:lpstr>
      <vt:lpstr>Kan een opzeggingsclausule worden toegepast in het kader van de overgangsregeling?</vt:lpstr>
      <vt:lpstr>Kan een opzeggingsclausule worden toegepast in het kader van de overgangsregeling?</vt:lpstr>
      <vt:lpstr>Wat als de proefperiode nog niet verstreken was op 31 december 2013? </vt:lpstr>
      <vt:lpstr>Kan rekening gehouden worden met gelijkgestelde anciënniteit als uitzendkracht opgebouwd vóór 1 januari 2014? </vt:lpstr>
      <vt:lpstr>Kan rekening gehouden worden met gelijkgestelde anciënniteit als uitzendkracht opgebouwd vóór 1 januari 2014? </vt:lpstr>
      <vt:lpstr>Deel 3: Hoe moet de opzeggingsvergoeding berekend worden? </vt:lpstr>
      <vt:lpstr>Waaruit bestaat het jaarlijks brutoreferentieloon? </vt:lpstr>
      <vt:lpstr>Waaruit bestaat het jaarlijks brutoreferentieloon? </vt:lpstr>
      <vt:lpstr>PowerPoint Presentation</vt:lpstr>
      <vt:lpstr>PowerPoint Presentation</vt:lpstr>
      <vt:lpstr>     Voorbeeld: jaarlijks bruto bezoldiging </vt:lpstr>
      <vt:lpstr>PowerPoint Presentation</vt:lpstr>
      <vt:lpstr>Quid met een deeltijdse werknemer?</vt:lpstr>
      <vt:lpstr>2. Moet ik elk ontslag motiveren? Wanneer  is het ontslag “kennelijk onredelijk”?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GDPR topics</dc:title>
  <dc:creator>Leen Peeters | Claeys &amp; Engels</dc:creator>
  <cp:lastModifiedBy>jvballa</cp:lastModifiedBy>
  <cp:revision>149</cp:revision>
  <dcterms:created xsi:type="dcterms:W3CDTF">2020-11-13T11:43:16Z</dcterms:created>
  <dcterms:modified xsi:type="dcterms:W3CDTF">2021-11-24T14:54:25Z</dcterms:modified>
</cp:coreProperties>
</file>