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317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2" r:id="rId10"/>
    <p:sldId id="334" r:id="rId11"/>
    <p:sldId id="335" r:id="rId12"/>
    <p:sldId id="336" r:id="rId13"/>
    <p:sldId id="337" r:id="rId14"/>
    <p:sldId id="338" r:id="rId15"/>
    <p:sldId id="339" r:id="rId16"/>
    <p:sldId id="341" r:id="rId17"/>
    <p:sldId id="342" r:id="rId18"/>
    <p:sldId id="343" r:id="rId19"/>
    <p:sldId id="344" r:id="rId20"/>
    <p:sldId id="345" r:id="rId21"/>
    <p:sldId id="346" r:id="rId22"/>
    <p:sldId id="347" r:id="rId23"/>
    <p:sldId id="348" r:id="rId24"/>
    <p:sldId id="349" r:id="rId25"/>
    <p:sldId id="350" r:id="rId26"/>
    <p:sldId id="351" r:id="rId27"/>
    <p:sldId id="352" r:id="rId28"/>
    <p:sldId id="353" r:id="rId29"/>
    <p:sldId id="354" r:id="rId30"/>
    <p:sldId id="355" r:id="rId31"/>
    <p:sldId id="356" r:id="rId32"/>
    <p:sldId id="357" r:id="rId33"/>
    <p:sldId id="358" r:id="rId34"/>
    <p:sldId id="359" r:id="rId35"/>
    <p:sldId id="360" r:id="rId36"/>
    <p:sldId id="361" r:id="rId37"/>
    <p:sldId id="362" r:id="rId38"/>
    <p:sldId id="364" r:id="rId39"/>
    <p:sldId id="323" r:id="rId40"/>
    <p:sldId id="318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C4C4"/>
    <a:srgbClr val="5F5F5F"/>
    <a:srgbClr val="C6C6C6"/>
    <a:srgbClr val="929497"/>
    <a:srgbClr val="4A4A49"/>
    <a:srgbClr val="A62107"/>
    <a:srgbClr val="FFFFFF"/>
    <a:srgbClr val="EDEDED"/>
    <a:srgbClr val="F3F3F3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17" autoAdjust="0"/>
    <p:restoredTop sz="94698" autoAdjust="0"/>
  </p:normalViewPr>
  <p:slideViewPr>
    <p:cSldViewPr snapToGrid="0" showGuides="1">
      <p:cViewPr varScale="1">
        <p:scale>
          <a:sx n="66" d="100"/>
          <a:sy n="66" d="100"/>
        </p:scale>
        <p:origin x="-118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90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05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23A197-BFFF-4A87-BC8D-6B54FD4E589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1B9F5387-A20C-4B48-9ADA-5B6F00F78184}">
      <dgm:prSet phldrT="[Text]"/>
      <dgm:spPr/>
      <dgm:t>
        <a:bodyPr/>
        <a:lstStyle/>
        <a:p>
          <a:r>
            <a:rPr lang="nl-BE" dirty="0"/>
            <a:t>1</a:t>
          </a:r>
        </a:p>
      </dgm:t>
    </dgm:pt>
    <dgm:pt modelId="{262B6528-3791-4B6C-B773-4913C45C054C}" type="parTrans" cxnId="{BC027A62-8BE8-4C6B-8BFC-6851DD162884}">
      <dgm:prSet/>
      <dgm:spPr/>
      <dgm:t>
        <a:bodyPr/>
        <a:lstStyle/>
        <a:p>
          <a:endParaRPr lang="nl-BE"/>
        </a:p>
      </dgm:t>
    </dgm:pt>
    <dgm:pt modelId="{E6680995-EFCF-49AB-A01F-7D3F856C1364}" type="sibTrans" cxnId="{BC027A62-8BE8-4C6B-8BFC-6851DD162884}">
      <dgm:prSet/>
      <dgm:spPr/>
      <dgm:t>
        <a:bodyPr/>
        <a:lstStyle/>
        <a:p>
          <a:endParaRPr lang="nl-BE"/>
        </a:p>
      </dgm:t>
    </dgm:pt>
    <dgm:pt modelId="{86B81B8B-5249-4D18-90F8-BD063CE3EF9B}">
      <dgm:prSet phldrT="[Text]" custT="1"/>
      <dgm:spPr/>
      <dgm:t>
        <a:bodyPr/>
        <a:lstStyle/>
        <a:p>
          <a:pPr algn="just"/>
          <a:r>
            <a:rPr lang="nl-BE" sz="1200" dirty="0"/>
            <a:t>Niveau 1 (</a:t>
          </a:r>
          <a:r>
            <a:rPr lang="nl-BE" sz="1200" dirty="0" err="1"/>
            <a:t>infractions</a:t>
          </a:r>
          <a:r>
            <a:rPr lang="nl-BE" sz="1200" dirty="0"/>
            <a:t> </a:t>
          </a:r>
          <a:r>
            <a:rPr lang="nl-BE" sz="1200" dirty="0" err="1"/>
            <a:t>mineures</a:t>
          </a:r>
          <a:r>
            <a:rPr lang="nl-BE" sz="1200" dirty="0"/>
            <a:t>) : </a:t>
          </a:r>
          <a:r>
            <a:rPr lang="nl-BE" sz="1200" dirty="0" err="1"/>
            <a:t>principalement</a:t>
          </a:r>
          <a:r>
            <a:rPr lang="nl-BE" sz="1200" dirty="0"/>
            <a:t> le non-respect </a:t>
          </a:r>
          <a:r>
            <a:rPr lang="nl-BE" sz="1200" dirty="0" err="1"/>
            <a:t>d’obligations</a:t>
          </a:r>
          <a:r>
            <a:rPr lang="nl-BE" sz="1200" dirty="0"/>
            <a:t> de nature </a:t>
          </a:r>
          <a:r>
            <a:rPr lang="nl-BE" sz="1200" dirty="0" err="1"/>
            <a:t>purement</a:t>
          </a:r>
          <a:r>
            <a:rPr lang="nl-BE" sz="1200" dirty="0"/>
            <a:t> </a:t>
          </a:r>
          <a:r>
            <a:rPr lang="nl-BE" sz="1200" dirty="0" err="1"/>
            <a:t>administrative</a:t>
          </a:r>
          <a:r>
            <a:rPr lang="nl-BE" sz="1200" dirty="0"/>
            <a:t> (par </a:t>
          </a:r>
          <a:r>
            <a:rPr lang="nl-BE" sz="1200" dirty="0" err="1"/>
            <a:t>exemple</a:t>
          </a:r>
          <a:r>
            <a:rPr lang="nl-BE" sz="1200" dirty="0"/>
            <a:t>, </a:t>
          </a:r>
          <a:r>
            <a:rPr lang="nl-BE" sz="1200" dirty="0" err="1"/>
            <a:t>notification</a:t>
          </a:r>
          <a:r>
            <a:rPr lang="nl-BE" sz="1200" dirty="0"/>
            <a:t> de </a:t>
          </a:r>
          <a:r>
            <a:rPr lang="nl-BE" sz="1200" dirty="0" err="1"/>
            <a:t>l’ONEM</a:t>
          </a:r>
          <a:r>
            <a:rPr lang="nl-BE" sz="1200" dirty="0"/>
            <a:t> en </a:t>
          </a:r>
          <a:r>
            <a:rPr lang="nl-BE" sz="1200" dirty="0" err="1"/>
            <a:t>cas</a:t>
          </a:r>
          <a:r>
            <a:rPr lang="nl-BE" sz="1200" dirty="0"/>
            <a:t> de crédit-</a:t>
          </a:r>
          <a:r>
            <a:rPr lang="nl-BE" sz="1200" dirty="0" err="1"/>
            <a:t>temps</a:t>
          </a:r>
          <a:r>
            <a:rPr lang="nl-BE" sz="1200" dirty="0"/>
            <a:t>, </a:t>
          </a:r>
          <a:r>
            <a:rPr lang="nl-BE" sz="1200" dirty="0" err="1"/>
            <a:t>notification</a:t>
          </a:r>
          <a:r>
            <a:rPr lang="nl-BE" sz="1200" dirty="0"/>
            <a:t> du directeur du service </a:t>
          </a:r>
          <a:r>
            <a:rPr lang="nl-BE" sz="1200" dirty="0" err="1"/>
            <a:t>subrégional</a:t>
          </a:r>
          <a:r>
            <a:rPr lang="nl-BE" sz="1200" dirty="0"/>
            <a:t> de </a:t>
          </a:r>
          <a:r>
            <a:rPr lang="nl-BE" sz="1200" dirty="0" err="1"/>
            <a:t>l’emploi</a:t>
          </a:r>
          <a:r>
            <a:rPr lang="nl-BE" sz="1200" dirty="0"/>
            <a:t> en </a:t>
          </a:r>
          <a:r>
            <a:rPr lang="nl-BE" sz="1200" dirty="0" err="1"/>
            <a:t>cas</a:t>
          </a:r>
          <a:r>
            <a:rPr lang="nl-BE" sz="1200" dirty="0"/>
            <a:t> de </a:t>
          </a:r>
          <a:r>
            <a:rPr lang="nl-BE" sz="1200" dirty="0" err="1"/>
            <a:t>licenciement</a:t>
          </a:r>
          <a:r>
            <a:rPr lang="nl-BE" sz="1200" dirty="0"/>
            <a:t> collectif)</a:t>
          </a:r>
        </a:p>
      </dgm:t>
    </dgm:pt>
    <dgm:pt modelId="{AA053D55-0A9F-47F4-B85B-B27433338C8A}" type="parTrans" cxnId="{2E7F87D3-1F78-436F-8D32-4F85198985DD}">
      <dgm:prSet/>
      <dgm:spPr/>
      <dgm:t>
        <a:bodyPr/>
        <a:lstStyle/>
        <a:p>
          <a:endParaRPr lang="nl-BE"/>
        </a:p>
      </dgm:t>
    </dgm:pt>
    <dgm:pt modelId="{DB5EFD28-FA1B-49D4-BB1B-6734C92F6926}" type="sibTrans" cxnId="{2E7F87D3-1F78-436F-8D32-4F85198985DD}">
      <dgm:prSet/>
      <dgm:spPr/>
      <dgm:t>
        <a:bodyPr/>
        <a:lstStyle/>
        <a:p>
          <a:endParaRPr lang="nl-BE"/>
        </a:p>
      </dgm:t>
    </dgm:pt>
    <dgm:pt modelId="{EEA19C8A-6CE8-4154-BDBB-456B10077FCE}">
      <dgm:prSet phldrT="[Text]"/>
      <dgm:spPr/>
      <dgm:t>
        <a:bodyPr/>
        <a:lstStyle/>
        <a:p>
          <a:r>
            <a:rPr lang="nl-BE" dirty="0"/>
            <a:t>2</a:t>
          </a:r>
        </a:p>
      </dgm:t>
    </dgm:pt>
    <dgm:pt modelId="{B9CAEA13-F82D-48D9-8CB2-50B3307C6023}" type="parTrans" cxnId="{663CE27E-0FA2-4D52-A0EA-C46CA38B0996}">
      <dgm:prSet/>
      <dgm:spPr/>
      <dgm:t>
        <a:bodyPr/>
        <a:lstStyle/>
        <a:p>
          <a:endParaRPr lang="nl-BE"/>
        </a:p>
      </dgm:t>
    </dgm:pt>
    <dgm:pt modelId="{BAE7DA0F-9F92-4FAA-8217-13505CE33DE6}" type="sibTrans" cxnId="{663CE27E-0FA2-4D52-A0EA-C46CA38B0996}">
      <dgm:prSet/>
      <dgm:spPr/>
      <dgm:t>
        <a:bodyPr/>
        <a:lstStyle/>
        <a:p>
          <a:endParaRPr lang="nl-BE"/>
        </a:p>
      </dgm:t>
    </dgm:pt>
    <dgm:pt modelId="{30F562A8-6803-48DE-AAD4-0D25E7231D44}">
      <dgm:prSet phldrT="[Text]" custT="1"/>
      <dgm:spPr/>
      <dgm:t>
        <a:bodyPr/>
        <a:lstStyle/>
        <a:p>
          <a:pPr algn="just"/>
          <a:r>
            <a:rPr lang="nl-BE" sz="1200" dirty="0"/>
            <a:t>Niveau 2 (</a:t>
          </a:r>
          <a:r>
            <a:rPr lang="nl-BE" sz="1200" dirty="0" err="1"/>
            <a:t>infractions</a:t>
          </a:r>
          <a:r>
            <a:rPr lang="nl-BE" sz="1200" dirty="0"/>
            <a:t> de </a:t>
          </a:r>
          <a:r>
            <a:rPr lang="nl-BE" sz="1200" dirty="0" err="1"/>
            <a:t>gravité</a:t>
          </a:r>
          <a:r>
            <a:rPr lang="nl-BE" sz="1200" dirty="0"/>
            <a:t> moyenne) : </a:t>
          </a:r>
          <a:r>
            <a:rPr lang="nl-BE" sz="1200" dirty="0" err="1"/>
            <a:t>durée</a:t>
          </a:r>
          <a:r>
            <a:rPr lang="nl-BE" sz="1200" dirty="0"/>
            <a:t> du </a:t>
          </a:r>
          <a:r>
            <a:rPr lang="nl-BE" sz="1200" dirty="0" err="1"/>
            <a:t>travail</a:t>
          </a:r>
          <a:r>
            <a:rPr lang="nl-BE" sz="1200" dirty="0"/>
            <a:t>, </a:t>
          </a:r>
          <a:r>
            <a:rPr lang="nl-BE" sz="1200" dirty="0" err="1"/>
            <a:t>travail</a:t>
          </a:r>
          <a:r>
            <a:rPr lang="nl-BE" sz="1200" dirty="0"/>
            <a:t> de nuit, </a:t>
          </a:r>
          <a:r>
            <a:rPr lang="nl-BE" sz="1200" dirty="0" err="1"/>
            <a:t>travail</a:t>
          </a:r>
          <a:r>
            <a:rPr lang="nl-BE" sz="1200" dirty="0"/>
            <a:t> temporaire en </a:t>
          </a:r>
          <a:r>
            <a:rPr lang="nl-BE" sz="1200" dirty="0" err="1"/>
            <a:t>dehors</a:t>
          </a:r>
          <a:r>
            <a:rPr lang="nl-BE" sz="1200" dirty="0"/>
            <a:t> des </a:t>
          </a:r>
          <a:r>
            <a:rPr lang="nl-BE" sz="1200" dirty="0" err="1"/>
            <a:t>cas</a:t>
          </a:r>
          <a:r>
            <a:rPr lang="nl-BE" sz="1200" dirty="0"/>
            <a:t> </a:t>
          </a:r>
          <a:r>
            <a:rPr lang="nl-BE" sz="1200" dirty="0" err="1"/>
            <a:t>autorisés</a:t>
          </a:r>
          <a:r>
            <a:rPr lang="nl-BE" sz="1200" dirty="0"/>
            <a:t> </a:t>
          </a:r>
          <a:r>
            <a:rPr lang="nl-BE" sz="1200" dirty="0" err="1"/>
            <a:t>ou</a:t>
          </a:r>
          <a:r>
            <a:rPr lang="nl-BE" sz="1200" dirty="0"/>
            <a:t> sans </a:t>
          </a:r>
          <a:r>
            <a:rPr lang="nl-BE" sz="1200" dirty="0" err="1"/>
            <a:t>respecter</a:t>
          </a:r>
          <a:r>
            <a:rPr lang="nl-BE" sz="1200" dirty="0"/>
            <a:t> la procédure, </a:t>
          </a:r>
          <a:r>
            <a:rPr lang="nl-BE" sz="1200" dirty="0" err="1"/>
            <a:t>compte</a:t>
          </a:r>
          <a:r>
            <a:rPr lang="nl-BE" sz="1200" dirty="0"/>
            <a:t> </a:t>
          </a:r>
          <a:r>
            <a:rPr lang="nl-BE" sz="1200" dirty="0" err="1"/>
            <a:t>individuel</a:t>
          </a:r>
          <a:endParaRPr lang="nl-BE" sz="1200" dirty="0"/>
        </a:p>
      </dgm:t>
    </dgm:pt>
    <dgm:pt modelId="{FA7F1ED7-FDC0-472C-88CB-E1D297767F40}" type="parTrans" cxnId="{218DD991-C15F-4D17-99BC-9FF0FE0B6D86}">
      <dgm:prSet/>
      <dgm:spPr/>
      <dgm:t>
        <a:bodyPr/>
        <a:lstStyle/>
        <a:p>
          <a:endParaRPr lang="nl-BE"/>
        </a:p>
      </dgm:t>
    </dgm:pt>
    <dgm:pt modelId="{26AF74F3-146C-4630-8733-251391AF30CB}" type="sibTrans" cxnId="{218DD991-C15F-4D17-99BC-9FF0FE0B6D86}">
      <dgm:prSet/>
      <dgm:spPr/>
      <dgm:t>
        <a:bodyPr/>
        <a:lstStyle/>
        <a:p>
          <a:endParaRPr lang="nl-BE"/>
        </a:p>
      </dgm:t>
    </dgm:pt>
    <dgm:pt modelId="{BE4A3957-286B-4474-87C7-A2DF44177B34}">
      <dgm:prSet phldrT="[Text]"/>
      <dgm:spPr/>
      <dgm:t>
        <a:bodyPr/>
        <a:lstStyle/>
        <a:p>
          <a:r>
            <a:rPr lang="nl-BE" dirty="0"/>
            <a:t>3</a:t>
          </a:r>
        </a:p>
      </dgm:t>
    </dgm:pt>
    <dgm:pt modelId="{A0DFFDC6-9CFB-40B2-BD33-7F0A9884B459}" type="parTrans" cxnId="{815A3FE0-A49E-44D9-9B67-B9B3A25E9DA9}">
      <dgm:prSet/>
      <dgm:spPr/>
      <dgm:t>
        <a:bodyPr/>
        <a:lstStyle/>
        <a:p>
          <a:endParaRPr lang="nl-BE"/>
        </a:p>
      </dgm:t>
    </dgm:pt>
    <dgm:pt modelId="{4CF2D3A3-A09B-4C6E-B47F-27EA0118FEF0}" type="sibTrans" cxnId="{815A3FE0-A49E-44D9-9B67-B9B3A25E9DA9}">
      <dgm:prSet/>
      <dgm:spPr/>
      <dgm:t>
        <a:bodyPr/>
        <a:lstStyle/>
        <a:p>
          <a:endParaRPr lang="nl-BE"/>
        </a:p>
      </dgm:t>
    </dgm:pt>
    <dgm:pt modelId="{A678E926-D52C-485F-9E1B-0C5304B3927C}">
      <dgm:prSet phldrT="[Text]" custT="1"/>
      <dgm:spPr/>
      <dgm:t>
        <a:bodyPr/>
        <a:lstStyle/>
        <a:p>
          <a:pPr algn="just"/>
          <a:r>
            <a:rPr lang="nl-BE" sz="1200" dirty="0"/>
            <a:t>Niveau 3 (</a:t>
          </a:r>
          <a:r>
            <a:rPr lang="nl-BE" sz="1200" dirty="0" err="1"/>
            <a:t>infractions</a:t>
          </a:r>
          <a:r>
            <a:rPr lang="nl-BE" sz="1200" dirty="0"/>
            <a:t> graves) : </a:t>
          </a:r>
          <a:r>
            <a:rPr lang="nl-BE" sz="1200" dirty="0" err="1"/>
            <a:t>travailleuses</a:t>
          </a:r>
          <a:r>
            <a:rPr lang="nl-BE" sz="1200" dirty="0"/>
            <a:t> </a:t>
          </a:r>
          <a:r>
            <a:rPr lang="nl-BE" sz="1200" dirty="0" err="1"/>
            <a:t>enceintes</a:t>
          </a:r>
          <a:r>
            <a:rPr lang="nl-BE" sz="1200" dirty="0"/>
            <a:t>, </a:t>
          </a:r>
          <a:r>
            <a:rPr lang="nl-BE" sz="1200" dirty="0" err="1"/>
            <a:t>infractions</a:t>
          </a:r>
          <a:r>
            <a:rPr lang="nl-BE" sz="1200" dirty="0"/>
            <a:t> à la </a:t>
          </a:r>
          <a:r>
            <a:rPr lang="nl-BE" sz="1200" dirty="0" err="1"/>
            <a:t>loi</a:t>
          </a:r>
          <a:r>
            <a:rPr lang="nl-BE" sz="1200" dirty="0"/>
            <a:t> </a:t>
          </a:r>
          <a:r>
            <a:rPr lang="nl-BE" sz="1200" dirty="0" err="1"/>
            <a:t>sur</a:t>
          </a:r>
          <a:r>
            <a:rPr lang="nl-BE" sz="1200" dirty="0"/>
            <a:t> </a:t>
          </a:r>
          <a:r>
            <a:rPr lang="nl-BE" sz="1200" dirty="0" err="1"/>
            <a:t>le</a:t>
          </a:r>
          <a:r>
            <a:rPr lang="nl-BE" sz="1200" dirty="0"/>
            <a:t> </a:t>
          </a:r>
          <a:r>
            <a:rPr lang="nl-BE" sz="1200" dirty="0" err="1"/>
            <a:t>bien-être</a:t>
          </a:r>
          <a:r>
            <a:rPr lang="nl-BE" sz="1200" dirty="0"/>
            <a:t>, bilan </a:t>
          </a:r>
          <a:r>
            <a:rPr lang="nl-BE" sz="1200" dirty="0" err="1"/>
            <a:t>social</a:t>
          </a:r>
          <a:r>
            <a:rPr lang="nl-BE" sz="1200" dirty="0"/>
            <a:t>, </a:t>
          </a:r>
          <a:r>
            <a:rPr lang="nl-BE" sz="1200" dirty="0" err="1"/>
            <a:t>assurance</a:t>
          </a:r>
          <a:r>
            <a:rPr lang="nl-BE" sz="1200" dirty="0"/>
            <a:t> </a:t>
          </a:r>
          <a:r>
            <a:rPr lang="nl-BE" sz="1200" dirty="0" err="1"/>
            <a:t>contre</a:t>
          </a:r>
          <a:r>
            <a:rPr lang="nl-BE" sz="1200" dirty="0"/>
            <a:t> les </a:t>
          </a:r>
          <a:r>
            <a:rPr lang="nl-BE" sz="1200" dirty="0" err="1"/>
            <a:t>accidents</a:t>
          </a:r>
          <a:r>
            <a:rPr lang="nl-BE" sz="1200" dirty="0"/>
            <a:t> du </a:t>
          </a:r>
          <a:r>
            <a:rPr lang="nl-BE" sz="1200" dirty="0" err="1"/>
            <a:t>travail</a:t>
          </a:r>
          <a:r>
            <a:rPr lang="nl-BE" sz="1200" dirty="0"/>
            <a:t>, etc. </a:t>
          </a:r>
        </a:p>
      </dgm:t>
    </dgm:pt>
    <dgm:pt modelId="{D33A924A-6DF0-4097-BDBF-C433737B1AF9}" type="parTrans" cxnId="{5A800A84-5F01-4907-9C43-C6D80370251C}">
      <dgm:prSet/>
      <dgm:spPr/>
      <dgm:t>
        <a:bodyPr/>
        <a:lstStyle/>
        <a:p>
          <a:endParaRPr lang="nl-BE"/>
        </a:p>
      </dgm:t>
    </dgm:pt>
    <dgm:pt modelId="{FF331707-C359-4A90-B45A-B41F76A13D8A}" type="sibTrans" cxnId="{5A800A84-5F01-4907-9C43-C6D80370251C}">
      <dgm:prSet/>
      <dgm:spPr/>
      <dgm:t>
        <a:bodyPr/>
        <a:lstStyle/>
        <a:p>
          <a:endParaRPr lang="nl-BE"/>
        </a:p>
      </dgm:t>
    </dgm:pt>
    <dgm:pt modelId="{BEB8616E-E2E4-4D4C-8802-880D4E15633E}">
      <dgm:prSet phldrT="[Text]"/>
      <dgm:spPr/>
      <dgm:t>
        <a:bodyPr/>
        <a:lstStyle/>
        <a:p>
          <a:r>
            <a:rPr lang="nl-BE" dirty="0"/>
            <a:t>4</a:t>
          </a:r>
        </a:p>
      </dgm:t>
    </dgm:pt>
    <dgm:pt modelId="{9D8DDFFC-AE0A-4C56-8974-C2F52C8D3FBD}" type="parTrans" cxnId="{1456E88D-0EC1-45EB-954F-0F9F67C7E144}">
      <dgm:prSet/>
      <dgm:spPr/>
      <dgm:t>
        <a:bodyPr/>
        <a:lstStyle/>
        <a:p>
          <a:endParaRPr lang="nl-BE"/>
        </a:p>
      </dgm:t>
    </dgm:pt>
    <dgm:pt modelId="{43500708-5458-4780-AAC0-F67EDD0B8FAA}" type="sibTrans" cxnId="{1456E88D-0EC1-45EB-954F-0F9F67C7E144}">
      <dgm:prSet/>
      <dgm:spPr/>
      <dgm:t>
        <a:bodyPr/>
        <a:lstStyle/>
        <a:p>
          <a:endParaRPr lang="nl-BE"/>
        </a:p>
      </dgm:t>
    </dgm:pt>
    <dgm:pt modelId="{74B7A51E-27A7-4383-9755-3ECBF6A6B2F4}">
      <dgm:prSet custT="1"/>
      <dgm:spPr/>
      <dgm:t>
        <a:bodyPr/>
        <a:lstStyle/>
        <a:p>
          <a:pPr algn="just"/>
          <a:r>
            <a:rPr lang="nl-BE" sz="1100" dirty="0"/>
            <a:t> Niveau 4 (</a:t>
          </a:r>
          <a:r>
            <a:rPr lang="nl-BE" sz="1100" dirty="0" err="1"/>
            <a:t>infractions</a:t>
          </a:r>
          <a:r>
            <a:rPr lang="nl-BE" sz="1100" dirty="0"/>
            <a:t> </a:t>
          </a:r>
          <a:r>
            <a:rPr lang="nl-BE" sz="1100" dirty="0" err="1"/>
            <a:t>très</a:t>
          </a:r>
          <a:r>
            <a:rPr lang="nl-BE" sz="1100" dirty="0"/>
            <a:t> graves) : </a:t>
          </a:r>
          <a:r>
            <a:rPr lang="nl-BE" sz="1100" dirty="0" err="1"/>
            <a:t>Dimona</a:t>
          </a:r>
          <a:r>
            <a:rPr lang="nl-BE" sz="1100" dirty="0"/>
            <a:t>, </a:t>
          </a:r>
          <a:r>
            <a:rPr lang="nl-BE" sz="1100" dirty="0" err="1"/>
            <a:t>occupation</a:t>
          </a:r>
          <a:r>
            <a:rPr lang="nl-BE" sz="1100" dirty="0"/>
            <a:t> de </a:t>
          </a:r>
          <a:r>
            <a:rPr lang="nl-BE" sz="1100" dirty="0" err="1"/>
            <a:t>travailleurs</a:t>
          </a:r>
          <a:r>
            <a:rPr lang="nl-BE" sz="1100" dirty="0"/>
            <a:t> </a:t>
          </a:r>
          <a:r>
            <a:rPr lang="nl-BE" sz="1100" dirty="0" err="1"/>
            <a:t>étrangers</a:t>
          </a:r>
          <a:r>
            <a:rPr lang="nl-BE" sz="1100" dirty="0"/>
            <a:t> sans permis de </a:t>
          </a:r>
          <a:r>
            <a:rPr lang="nl-BE" sz="1200" dirty="0" err="1"/>
            <a:t>séjour</a:t>
          </a:r>
          <a:r>
            <a:rPr lang="nl-BE" sz="1100" dirty="0"/>
            <a:t>, </a:t>
          </a:r>
          <a:r>
            <a:rPr lang="nl-BE" sz="1100" dirty="0" err="1"/>
            <a:t>infraction</a:t>
          </a:r>
          <a:r>
            <a:rPr lang="nl-BE" sz="1100" dirty="0"/>
            <a:t> à la </a:t>
          </a:r>
          <a:r>
            <a:rPr lang="nl-BE" sz="1100" dirty="0" err="1"/>
            <a:t>législation</a:t>
          </a:r>
          <a:r>
            <a:rPr lang="nl-BE" sz="1100" dirty="0"/>
            <a:t> sur le </a:t>
          </a:r>
          <a:r>
            <a:rPr lang="nl-BE" sz="1100" dirty="0" err="1"/>
            <a:t>bien-être</a:t>
          </a:r>
          <a:r>
            <a:rPr lang="nl-BE" sz="1100" dirty="0"/>
            <a:t> si </a:t>
          </a:r>
          <a:r>
            <a:rPr lang="nl-BE" sz="1100" dirty="0" err="1"/>
            <a:t>cela</a:t>
          </a:r>
          <a:r>
            <a:rPr lang="nl-BE" sz="1100" dirty="0"/>
            <a:t> </a:t>
          </a:r>
          <a:r>
            <a:rPr lang="nl-BE" sz="1100" dirty="0" err="1"/>
            <a:t>entraîne</a:t>
          </a:r>
          <a:r>
            <a:rPr lang="nl-BE" sz="1100" dirty="0"/>
            <a:t> </a:t>
          </a:r>
          <a:r>
            <a:rPr lang="nl-BE" sz="1100" dirty="0" err="1"/>
            <a:t>un</a:t>
          </a:r>
          <a:r>
            <a:rPr lang="nl-BE" sz="1100" dirty="0"/>
            <a:t> </a:t>
          </a:r>
          <a:r>
            <a:rPr lang="nl-BE" sz="1100" dirty="0" err="1"/>
            <a:t>préjudice</a:t>
          </a:r>
          <a:r>
            <a:rPr lang="nl-BE" sz="1100" dirty="0"/>
            <a:t> pour la santé </a:t>
          </a:r>
          <a:r>
            <a:rPr lang="nl-BE" sz="1100" dirty="0" err="1"/>
            <a:t>ou</a:t>
          </a:r>
          <a:r>
            <a:rPr lang="nl-BE" sz="1100" dirty="0"/>
            <a:t> </a:t>
          </a:r>
          <a:r>
            <a:rPr lang="nl-BE" sz="1100" dirty="0" err="1"/>
            <a:t>un</a:t>
          </a:r>
          <a:r>
            <a:rPr lang="nl-BE" sz="1100" dirty="0"/>
            <a:t> accident du travail, travail des </a:t>
          </a:r>
          <a:r>
            <a:rPr lang="nl-BE" sz="1100" dirty="0" err="1"/>
            <a:t>enfants</a:t>
          </a:r>
          <a:r>
            <a:rPr lang="nl-BE" sz="1100" dirty="0"/>
            <a:t>, </a:t>
          </a:r>
          <a:r>
            <a:rPr lang="nl-BE" sz="1100" dirty="0" err="1"/>
            <a:t>obstacle</a:t>
          </a:r>
          <a:r>
            <a:rPr lang="nl-BE" sz="1100" dirty="0"/>
            <a:t> à la surveillance, </a:t>
          </a:r>
          <a:r>
            <a:rPr lang="nl-BE" sz="1100" dirty="0" err="1"/>
            <a:t>assujettissement</a:t>
          </a:r>
          <a:r>
            <a:rPr lang="nl-BE" sz="1100" dirty="0"/>
            <a:t> </a:t>
          </a:r>
          <a:r>
            <a:rPr lang="nl-BE" sz="1100" dirty="0" err="1"/>
            <a:t>frauduleux</a:t>
          </a:r>
          <a:r>
            <a:rPr lang="nl-BE" sz="1100" dirty="0"/>
            <a:t>, faux, etc. </a:t>
          </a:r>
        </a:p>
      </dgm:t>
    </dgm:pt>
    <dgm:pt modelId="{734FB206-6EA2-4188-85BA-421ED3716947}" type="parTrans" cxnId="{4D610F39-3C0C-4B0E-BBD8-F3EDC4C3870E}">
      <dgm:prSet/>
      <dgm:spPr/>
      <dgm:t>
        <a:bodyPr/>
        <a:lstStyle/>
        <a:p>
          <a:endParaRPr lang="nl-BE"/>
        </a:p>
      </dgm:t>
    </dgm:pt>
    <dgm:pt modelId="{DD2C91CC-E869-4C88-A1D6-ABD8024F1A9F}" type="sibTrans" cxnId="{4D610F39-3C0C-4B0E-BBD8-F3EDC4C3870E}">
      <dgm:prSet/>
      <dgm:spPr/>
      <dgm:t>
        <a:bodyPr/>
        <a:lstStyle/>
        <a:p>
          <a:endParaRPr lang="nl-BE"/>
        </a:p>
      </dgm:t>
    </dgm:pt>
    <dgm:pt modelId="{69CD410F-EE38-432A-A82E-F6B6D114AE6D}">
      <dgm:prSet phldrT="[Text]" custT="1"/>
      <dgm:spPr/>
      <dgm:t>
        <a:bodyPr/>
        <a:lstStyle/>
        <a:p>
          <a:pPr algn="just"/>
          <a:r>
            <a:rPr lang="nl-BE" sz="1200" dirty="0"/>
            <a:t>Corona</a:t>
          </a:r>
        </a:p>
      </dgm:t>
    </dgm:pt>
    <dgm:pt modelId="{8B5DC856-185C-452F-A62D-8706904BE5B3}" type="parTrans" cxnId="{750CEEA7-48D3-4D37-B202-B072974BD81D}">
      <dgm:prSet/>
      <dgm:spPr/>
      <dgm:t>
        <a:bodyPr/>
        <a:lstStyle/>
        <a:p>
          <a:endParaRPr lang="en-US"/>
        </a:p>
      </dgm:t>
    </dgm:pt>
    <dgm:pt modelId="{7B36D9AF-E52D-448A-9423-5767F706A470}" type="sibTrans" cxnId="{750CEEA7-48D3-4D37-B202-B072974BD81D}">
      <dgm:prSet/>
      <dgm:spPr/>
      <dgm:t>
        <a:bodyPr/>
        <a:lstStyle/>
        <a:p>
          <a:endParaRPr lang="en-US"/>
        </a:p>
      </dgm:t>
    </dgm:pt>
    <dgm:pt modelId="{A013F95F-EB1D-4D26-92D9-489DE8C5B090}" type="pres">
      <dgm:prSet presAssocID="{6123A197-BFFF-4A87-BC8D-6B54FD4E589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E38828B2-06E0-4B2C-96A0-9CA893BF4395}" type="pres">
      <dgm:prSet presAssocID="{1B9F5387-A20C-4B48-9ADA-5B6F00F78184}" presName="composite" presStyleCnt="0"/>
      <dgm:spPr/>
    </dgm:pt>
    <dgm:pt modelId="{708A8379-49E2-411E-9BEC-6AC501C1783F}" type="pres">
      <dgm:prSet presAssocID="{1B9F5387-A20C-4B48-9ADA-5B6F00F78184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0ACC0ED8-CCC3-4F73-BAB5-6AF715641846}" type="pres">
      <dgm:prSet presAssocID="{1B9F5387-A20C-4B48-9ADA-5B6F00F78184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78BF32F7-7C99-4FE6-9885-EC752EA33937}" type="pres">
      <dgm:prSet presAssocID="{E6680995-EFCF-49AB-A01F-7D3F856C1364}" presName="sp" presStyleCnt="0"/>
      <dgm:spPr/>
    </dgm:pt>
    <dgm:pt modelId="{ECF9AD50-63A5-4E1F-B5D2-15845E4B53DE}" type="pres">
      <dgm:prSet presAssocID="{EEA19C8A-6CE8-4154-BDBB-456B10077FCE}" presName="composite" presStyleCnt="0"/>
      <dgm:spPr/>
    </dgm:pt>
    <dgm:pt modelId="{185820FE-6E3B-495F-9DA6-78B4462FE006}" type="pres">
      <dgm:prSet presAssocID="{EEA19C8A-6CE8-4154-BDBB-456B10077FCE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0DDE4CAA-0708-4170-AD5F-DBF4EC2BCD60}" type="pres">
      <dgm:prSet presAssocID="{EEA19C8A-6CE8-4154-BDBB-456B10077FCE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89EEC9C4-F34D-4EED-BAB1-C16A5F257266}" type="pres">
      <dgm:prSet presAssocID="{BAE7DA0F-9F92-4FAA-8217-13505CE33DE6}" presName="sp" presStyleCnt="0"/>
      <dgm:spPr/>
    </dgm:pt>
    <dgm:pt modelId="{AEA35DFF-A88D-4DE2-8600-90581A3D47E9}" type="pres">
      <dgm:prSet presAssocID="{BE4A3957-286B-4474-87C7-A2DF44177B34}" presName="composite" presStyleCnt="0"/>
      <dgm:spPr/>
    </dgm:pt>
    <dgm:pt modelId="{FC304C19-2BA0-44FF-98FD-265AD72EE852}" type="pres">
      <dgm:prSet presAssocID="{BE4A3957-286B-4474-87C7-A2DF44177B34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99E36B7D-F83D-4489-A176-63EF958469AC}" type="pres">
      <dgm:prSet presAssocID="{BE4A3957-286B-4474-87C7-A2DF44177B34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058BFA01-FB16-461C-BD9E-1A3E92DD32CA}" type="pres">
      <dgm:prSet presAssocID="{4CF2D3A3-A09B-4C6E-B47F-27EA0118FEF0}" presName="sp" presStyleCnt="0"/>
      <dgm:spPr/>
    </dgm:pt>
    <dgm:pt modelId="{C2AD2EF2-83E2-4B9E-B9A3-4F16EC5A3CE4}" type="pres">
      <dgm:prSet presAssocID="{BEB8616E-E2E4-4D4C-8802-880D4E15633E}" presName="composite" presStyleCnt="0"/>
      <dgm:spPr/>
    </dgm:pt>
    <dgm:pt modelId="{0F7E11A8-6EDC-4AE7-8F3B-FAA9B78D3FD3}" type="pres">
      <dgm:prSet presAssocID="{BEB8616E-E2E4-4D4C-8802-880D4E15633E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652428C4-E582-4B29-B40C-8CEAC6B85F0C}" type="pres">
      <dgm:prSet presAssocID="{BEB8616E-E2E4-4D4C-8802-880D4E15633E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663CE27E-0FA2-4D52-A0EA-C46CA38B0996}" srcId="{6123A197-BFFF-4A87-BC8D-6B54FD4E5891}" destId="{EEA19C8A-6CE8-4154-BDBB-456B10077FCE}" srcOrd="1" destOrd="0" parTransId="{B9CAEA13-F82D-48D9-8CB2-50B3307C6023}" sibTransId="{BAE7DA0F-9F92-4FAA-8217-13505CE33DE6}"/>
    <dgm:cxn modelId="{A6B9A9C7-BFB8-4CBC-B74D-388F7DCD8B76}" type="presOf" srcId="{BEB8616E-E2E4-4D4C-8802-880D4E15633E}" destId="{0F7E11A8-6EDC-4AE7-8F3B-FAA9B78D3FD3}" srcOrd="0" destOrd="0" presId="urn:microsoft.com/office/officeart/2005/8/layout/chevron2"/>
    <dgm:cxn modelId="{EB31E7D9-8E55-49CC-BEFA-8A8F83E6CCF0}" type="presOf" srcId="{BE4A3957-286B-4474-87C7-A2DF44177B34}" destId="{FC304C19-2BA0-44FF-98FD-265AD72EE852}" srcOrd="0" destOrd="0" presId="urn:microsoft.com/office/officeart/2005/8/layout/chevron2"/>
    <dgm:cxn modelId="{750CEEA7-48D3-4D37-B202-B072974BD81D}" srcId="{EEA19C8A-6CE8-4154-BDBB-456B10077FCE}" destId="{69CD410F-EE38-432A-A82E-F6B6D114AE6D}" srcOrd="1" destOrd="0" parTransId="{8B5DC856-185C-452F-A62D-8706904BE5B3}" sibTransId="{7B36D9AF-E52D-448A-9423-5767F706A470}"/>
    <dgm:cxn modelId="{7D16013E-166F-457E-9F56-8DD716AEF649}" type="presOf" srcId="{1B9F5387-A20C-4B48-9ADA-5B6F00F78184}" destId="{708A8379-49E2-411E-9BEC-6AC501C1783F}" srcOrd="0" destOrd="0" presId="urn:microsoft.com/office/officeart/2005/8/layout/chevron2"/>
    <dgm:cxn modelId="{218DD991-C15F-4D17-99BC-9FF0FE0B6D86}" srcId="{EEA19C8A-6CE8-4154-BDBB-456B10077FCE}" destId="{30F562A8-6803-48DE-AAD4-0D25E7231D44}" srcOrd="0" destOrd="0" parTransId="{FA7F1ED7-FDC0-472C-88CB-E1D297767F40}" sibTransId="{26AF74F3-146C-4630-8733-251391AF30CB}"/>
    <dgm:cxn modelId="{4D610F39-3C0C-4B0E-BBD8-F3EDC4C3870E}" srcId="{BEB8616E-E2E4-4D4C-8802-880D4E15633E}" destId="{74B7A51E-27A7-4383-9755-3ECBF6A6B2F4}" srcOrd="0" destOrd="0" parTransId="{734FB206-6EA2-4188-85BA-421ED3716947}" sibTransId="{DD2C91CC-E869-4C88-A1D6-ABD8024F1A9F}"/>
    <dgm:cxn modelId="{0241E5B9-C3E1-4CBF-820A-1D6E43816EE8}" type="presOf" srcId="{6123A197-BFFF-4A87-BC8D-6B54FD4E5891}" destId="{A013F95F-EB1D-4D26-92D9-489DE8C5B090}" srcOrd="0" destOrd="0" presId="urn:microsoft.com/office/officeart/2005/8/layout/chevron2"/>
    <dgm:cxn modelId="{A55B2F23-BF1F-48A8-822F-1791179ECA55}" type="presOf" srcId="{74B7A51E-27A7-4383-9755-3ECBF6A6B2F4}" destId="{652428C4-E582-4B29-B40C-8CEAC6B85F0C}" srcOrd="0" destOrd="0" presId="urn:microsoft.com/office/officeart/2005/8/layout/chevron2"/>
    <dgm:cxn modelId="{171C69B0-C035-40EE-BEC5-93FA23366BCC}" type="presOf" srcId="{69CD410F-EE38-432A-A82E-F6B6D114AE6D}" destId="{0DDE4CAA-0708-4170-AD5F-DBF4EC2BCD60}" srcOrd="0" destOrd="1" presId="urn:microsoft.com/office/officeart/2005/8/layout/chevron2"/>
    <dgm:cxn modelId="{2204194A-8D6B-4D85-B8FA-1F2AB275A806}" type="presOf" srcId="{EEA19C8A-6CE8-4154-BDBB-456B10077FCE}" destId="{185820FE-6E3B-495F-9DA6-78B4462FE006}" srcOrd="0" destOrd="0" presId="urn:microsoft.com/office/officeart/2005/8/layout/chevron2"/>
    <dgm:cxn modelId="{89EABB03-E86C-4FCA-A41D-91901A90E6C1}" type="presOf" srcId="{86B81B8B-5249-4D18-90F8-BD063CE3EF9B}" destId="{0ACC0ED8-CCC3-4F73-BAB5-6AF715641846}" srcOrd="0" destOrd="0" presId="urn:microsoft.com/office/officeart/2005/8/layout/chevron2"/>
    <dgm:cxn modelId="{815A3FE0-A49E-44D9-9B67-B9B3A25E9DA9}" srcId="{6123A197-BFFF-4A87-BC8D-6B54FD4E5891}" destId="{BE4A3957-286B-4474-87C7-A2DF44177B34}" srcOrd="2" destOrd="0" parTransId="{A0DFFDC6-9CFB-40B2-BD33-7F0A9884B459}" sibTransId="{4CF2D3A3-A09B-4C6E-B47F-27EA0118FEF0}"/>
    <dgm:cxn modelId="{5A800A84-5F01-4907-9C43-C6D80370251C}" srcId="{BE4A3957-286B-4474-87C7-A2DF44177B34}" destId="{A678E926-D52C-485F-9E1B-0C5304B3927C}" srcOrd="0" destOrd="0" parTransId="{D33A924A-6DF0-4097-BDBF-C433737B1AF9}" sibTransId="{FF331707-C359-4A90-B45A-B41F76A13D8A}"/>
    <dgm:cxn modelId="{1456E88D-0EC1-45EB-954F-0F9F67C7E144}" srcId="{6123A197-BFFF-4A87-BC8D-6B54FD4E5891}" destId="{BEB8616E-E2E4-4D4C-8802-880D4E15633E}" srcOrd="3" destOrd="0" parTransId="{9D8DDFFC-AE0A-4C56-8974-C2F52C8D3FBD}" sibTransId="{43500708-5458-4780-AAC0-F67EDD0B8FAA}"/>
    <dgm:cxn modelId="{BC027A62-8BE8-4C6B-8BFC-6851DD162884}" srcId="{6123A197-BFFF-4A87-BC8D-6B54FD4E5891}" destId="{1B9F5387-A20C-4B48-9ADA-5B6F00F78184}" srcOrd="0" destOrd="0" parTransId="{262B6528-3791-4B6C-B773-4913C45C054C}" sibTransId="{E6680995-EFCF-49AB-A01F-7D3F856C1364}"/>
    <dgm:cxn modelId="{2E7F87D3-1F78-436F-8D32-4F85198985DD}" srcId="{1B9F5387-A20C-4B48-9ADA-5B6F00F78184}" destId="{86B81B8B-5249-4D18-90F8-BD063CE3EF9B}" srcOrd="0" destOrd="0" parTransId="{AA053D55-0A9F-47F4-B85B-B27433338C8A}" sibTransId="{DB5EFD28-FA1B-49D4-BB1B-6734C92F6926}"/>
    <dgm:cxn modelId="{C2A00FF9-5489-475D-873E-95465E49ED1B}" type="presOf" srcId="{30F562A8-6803-48DE-AAD4-0D25E7231D44}" destId="{0DDE4CAA-0708-4170-AD5F-DBF4EC2BCD60}" srcOrd="0" destOrd="0" presId="urn:microsoft.com/office/officeart/2005/8/layout/chevron2"/>
    <dgm:cxn modelId="{FF691B7D-4B92-45FF-A5B7-458412629359}" type="presOf" srcId="{A678E926-D52C-485F-9E1B-0C5304B3927C}" destId="{99E36B7D-F83D-4489-A176-63EF958469AC}" srcOrd="0" destOrd="0" presId="urn:microsoft.com/office/officeart/2005/8/layout/chevron2"/>
    <dgm:cxn modelId="{7546C650-753B-44EB-98D0-5873379B60F4}" type="presParOf" srcId="{A013F95F-EB1D-4D26-92D9-489DE8C5B090}" destId="{E38828B2-06E0-4B2C-96A0-9CA893BF4395}" srcOrd="0" destOrd="0" presId="urn:microsoft.com/office/officeart/2005/8/layout/chevron2"/>
    <dgm:cxn modelId="{594FEDB9-082C-4E85-8789-F154B00C2910}" type="presParOf" srcId="{E38828B2-06E0-4B2C-96A0-9CA893BF4395}" destId="{708A8379-49E2-411E-9BEC-6AC501C1783F}" srcOrd="0" destOrd="0" presId="urn:microsoft.com/office/officeart/2005/8/layout/chevron2"/>
    <dgm:cxn modelId="{C68B59C9-4989-46CA-B805-EB4DD0D41C86}" type="presParOf" srcId="{E38828B2-06E0-4B2C-96A0-9CA893BF4395}" destId="{0ACC0ED8-CCC3-4F73-BAB5-6AF715641846}" srcOrd="1" destOrd="0" presId="urn:microsoft.com/office/officeart/2005/8/layout/chevron2"/>
    <dgm:cxn modelId="{05EE4ADC-827B-4986-A807-313D5A6865A3}" type="presParOf" srcId="{A013F95F-EB1D-4D26-92D9-489DE8C5B090}" destId="{78BF32F7-7C99-4FE6-9885-EC752EA33937}" srcOrd="1" destOrd="0" presId="urn:microsoft.com/office/officeart/2005/8/layout/chevron2"/>
    <dgm:cxn modelId="{72CEC199-FE3F-48DA-946F-10F3D1AC292D}" type="presParOf" srcId="{A013F95F-EB1D-4D26-92D9-489DE8C5B090}" destId="{ECF9AD50-63A5-4E1F-B5D2-15845E4B53DE}" srcOrd="2" destOrd="0" presId="urn:microsoft.com/office/officeart/2005/8/layout/chevron2"/>
    <dgm:cxn modelId="{55D2ED1F-ED0D-4BC7-9F41-184CBB9A9EDE}" type="presParOf" srcId="{ECF9AD50-63A5-4E1F-B5D2-15845E4B53DE}" destId="{185820FE-6E3B-495F-9DA6-78B4462FE006}" srcOrd="0" destOrd="0" presId="urn:microsoft.com/office/officeart/2005/8/layout/chevron2"/>
    <dgm:cxn modelId="{2DC05B22-5693-4E7D-856D-5F55901428C4}" type="presParOf" srcId="{ECF9AD50-63A5-4E1F-B5D2-15845E4B53DE}" destId="{0DDE4CAA-0708-4170-AD5F-DBF4EC2BCD60}" srcOrd="1" destOrd="0" presId="urn:microsoft.com/office/officeart/2005/8/layout/chevron2"/>
    <dgm:cxn modelId="{CBD55ED3-3CC5-4FC5-BA92-14230906E014}" type="presParOf" srcId="{A013F95F-EB1D-4D26-92D9-489DE8C5B090}" destId="{89EEC9C4-F34D-4EED-BAB1-C16A5F257266}" srcOrd="3" destOrd="0" presId="urn:microsoft.com/office/officeart/2005/8/layout/chevron2"/>
    <dgm:cxn modelId="{154B5FBC-19BF-4FDE-A818-1DA18630F447}" type="presParOf" srcId="{A013F95F-EB1D-4D26-92D9-489DE8C5B090}" destId="{AEA35DFF-A88D-4DE2-8600-90581A3D47E9}" srcOrd="4" destOrd="0" presId="urn:microsoft.com/office/officeart/2005/8/layout/chevron2"/>
    <dgm:cxn modelId="{7D95D14C-E0D9-4288-96A9-E7081931989D}" type="presParOf" srcId="{AEA35DFF-A88D-4DE2-8600-90581A3D47E9}" destId="{FC304C19-2BA0-44FF-98FD-265AD72EE852}" srcOrd="0" destOrd="0" presId="urn:microsoft.com/office/officeart/2005/8/layout/chevron2"/>
    <dgm:cxn modelId="{A1B22999-FA8E-4005-BFD1-93263496E086}" type="presParOf" srcId="{AEA35DFF-A88D-4DE2-8600-90581A3D47E9}" destId="{99E36B7D-F83D-4489-A176-63EF958469AC}" srcOrd="1" destOrd="0" presId="urn:microsoft.com/office/officeart/2005/8/layout/chevron2"/>
    <dgm:cxn modelId="{CC5637CE-78DD-49D8-B373-C88E42E332F4}" type="presParOf" srcId="{A013F95F-EB1D-4D26-92D9-489DE8C5B090}" destId="{058BFA01-FB16-461C-BD9E-1A3E92DD32CA}" srcOrd="5" destOrd="0" presId="urn:microsoft.com/office/officeart/2005/8/layout/chevron2"/>
    <dgm:cxn modelId="{6E4497BD-79C1-4308-8D60-EED12844E4C1}" type="presParOf" srcId="{A013F95F-EB1D-4D26-92D9-489DE8C5B090}" destId="{C2AD2EF2-83E2-4B9E-B9A3-4F16EC5A3CE4}" srcOrd="6" destOrd="0" presId="urn:microsoft.com/office/officeart/2005/8/layout/chevron2"/>
    <dgm:cxn modelId="{EC32391A-3E6C-4982-B48C-473FC5B988D5}" type="presParOf" srcId="{C2AD2EF2-83E2-4B9E-B9A3-4F16EC5A3CE4}" destId="{0F7E11A8-6EDC-4AE7-8F3B-FAA9B78D3FD3}" srcOrd="0" destOrd="0" presId="urn:microsoft.com/office/officeart/2005/8/layout/chevron2"/>
    <dgm:cxn modelId="{ADFDD53A-07AB-4919-8CBF-DF967EBA78E6}" type="presParOf" srcId="{C2AD2EF2-83E2-4B9E-B9A3-4F16EC5A3CE4}" destId="{652428C4-E582-4B29-B40C-8CEAC6B85F0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6DFE90-63C1-41F6-8E1A-B587683DCA75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7551EF57-8483-4CAB-87C6-56FEDAE57065}">
      <dgm:prSet phldrT="[Text]" custT="1"/>
      <dgm:spPr/>
      <dgm:t>
        <a:bodyPr/>
        <a:lstStyle/>
        <a:p>
          <a:r>
            <a:rPr lang="fr-FR" sz="2000" dirty="0"/>
            <a:t>Transaction pénale</a:t>
          </a:r>
          <a:endParaRPr lang="nl-BE" sz="2000" dirty="0"/>
        </a:p>
      </dgm:t>
    </dgm:pt>
    <dgm:pt modelId="{3D5F478F-21A4-427B-9C1E-BA45EACDF635}" type="parTrans" cxnId="{94ADE301-531E-4A4E-92D3-1CE16B90572E}">
      <dgm:prSet/>
      <dgm:spPr/>
      <dgm:t>
        <a:bodyPr/>
        <a:lstStyle/>
        <a:p>
          <a:endParaRPr lang="nl-BE"/>
        </a:p>
      </dgm:t>
    </dgm:pt>
    <dgm:pt modelId="{8339E098-29F8-4328-9AE9-6C7235BAE204}" type="sibTrans" cxnId="{94ADE301-531E-4A4E-92D3-1CE16B90572E}">
      <dgm:prSet/>
      <dgm:spPr/>
      <dgm:t>
        <a:bodyPr/>
        <a:lstStyle/>
        <a:p>
          <a:endParaRPr lang="nl-BE"/>
        </a:p>
      </dgm:t>
    </dgm:pt>
    <dgm:pt modelId="{9020E79C-640B-4F28-BE1D-81AD91173EB2}">
      <dgm:prSet phldrT="[Text]" custT="1"/>
      <dgm:spPr/>
      <dgm:t>
        <a:bodyPr/>
        <a:lstStyle/>
        <a:p>
          <a:r>
            <a:rPr lang="nl-BE" sz="1600" dirty="0" err="1"/>
            <a:t>Conséquences</a:t>
          </a:r>
          <a:r>
            <a:rPr lang="nl-BE" sz="1600" dirty="0"/>
            <a:t> </a:t>
          </a:r>
          <a:r>
            <a:rPr lang="nl-BE" sz="1600" dirty="0" err="1"/>
            <a:t>civiles</a:t>
          </a:r>
          <a:endParaRPr lang="nl-BE" sz="1600" dirty="0"/>
        </a:p>
      </dgm:t>
    </dgm:pt>
    <dgm:pt modelId="{95757D41-FCAE-45B4-84B8-834995F10F0E}" type="parTrans" cxnId="{0EAC9868-5955-452E-93FA-8D02C4B82BF8}">
      <dgm:prSet/>
      <dgm:spPr/>
      <dgm:t>
        <a:bodyPr/>
        <a:lstStyle/>
        <a:p>
          <a:endParaRPr lang="nl-BE"/>
        </a:p>
      </dgm:t>
    </dgm:pt>
    <dgm:pt modelId="{5967C4E5-F2B8-407A-95E9-075B5D033DFA}" type="sibTrans" cxnId="{0EAC9868-5955-452E-93FA-8D02C4B82BF8}">
      <dgm:prSet/>
      <dgm:spPr/>
      <dgm:t>
        <a:bodyPr/>
        <a:lstStyle/>
        <a:p>
          <a:endParaRPr lang="nl-BE"/>
        </a:p>
      </dgm:t>
    </dgm:pt>
    <dgm:pt modelId="{E9740A16-D824-4765-812D-DA95ED0DF231}">
      <dgm:prSet phldrT="[Text]" custT="1"/>
      <dgm:spPr/>
      <dgm:t>
        <a:bodyPr/>
        <a:lstStyle/>
        <a:p>
          <a:r>
            <a:rPr lang="nl-BE" sz="2400" dirty="0"/>
            <a:t>Poursuites</a:t>
          </a:r>
        </a:p>
      </dgm:t>
    </dgm:pt>
    <dgm:pt modelId="{1DB91241-3FAF-48D3-A86B-7B856D6D5FDF}" type="parTrans" cxnId="{4D54495A-3D2F-444B-A3A3-1DE7B7116C93}">
      <dgm:prSet/>
      <dgm:spPr/>
      <dgm:t>
        <a:bodyPr/>
        <a:lstStyle/>
        <a:p>
          <a:endParaRPr lang="nl-BE"/>
        </a:p>
      </dgm:t>
    </dgm:pt>
    <dgm:pt modelId="{F3C39DBB-4AF2-4D96-B82D-5F92D97AB4E1}" type="sibTrans" cxnId="{4D54495A-3D2F-444B-A3A3-1DE7B7116C93}">
      <dgm:prSet/>
      <dgm:spPr/>
      <dgm:t>
        <a:bodyPr/>
        <a:lstStyle/>
        <a:p>
          <a:endParaRPr lang="nl-BE"/>
        </a:p>
      </dgm:t>
    </dgm:pt>
    <dgm:pt modelId="{3B0C28F1-B8AD-472F-B14B-398EA6FACD72}">
      <dgm:prSet phldrT="[Text]" custT="1"/>
      <dgm:spPr/>
      <dgm:t>
        <a:bodyPr/>
        <a:lstStyle/>
        <a:p>
          <a:r>
            <a:rPr lang="nl-BE" sz="1600" dirty="0" err="1"/>
            <a:t>Audience</a:t>
          </a:r>
          <a:r>
            <a:rPr lang="nl-BE" sz="1600" dirty="0"/>
            <a:t> </a:t>
          </a:r>
          <a:r>
            <a:rPr lang="nl-BE" sz="1600" dirty="0" err="1"/>
            <a:t>publique</a:t>
          </a:r>
          <a:endParaRPr lang="nl-BE" sz="1600" dirty="0"/>
        </a:p>
      </dgm:t>
    </dgm:pt>
    <dgm:pt modelId="{68655C7A-7AEA-4D58-B4C7-03567168C958}" type="parTrans" cxnId="{B6339986-CA5F-431C-9608-08BDE104E03F}">
      <dgm:prSet/>
      <dgm:spPr/>
      <dgm:t>
        <a:bodyPr/>
        <a:lstStyle/>
        <a:p>
          <a:endParaRPr lang="nl-BE"/>
        </a:p>
      </dgm:t>
    </dgm:pt>
    <dgm:pt modelId="{2E652DA3-0213-4C7E-8A73-56A880B89DFF}" type="sibTrans" cxnId="{B6339986-CA5F-431C-9608-08BDE104E03F}">
      <dgm:prSet/>
      <dgm:spPr/>
      <dgm:t>
        <a:bodyPr/>
        <a:lstStyle/>
        <a:p>
          <a:endParaRPr lang="nl-BE"/>
        </a:p>
      </dgm:t>
    </dgm:pt>
    <dgm:pt modelId="{B62AED94-A73B-42FD-BE0D-97CEEE383BDE}">
      <dgm:prSet phldrT="[Text]" custT="1"/>
      <dgm:spPr/>
      <dgm:t>
        <a:bodyPr/>
        <a:lstStyle/>
        <a:p>
          <a:r>
            <a:rPr lang="nl-BE" sz="1600" dirty="0" err="1"/>
            <a:t>Casier</a:t>
          </a:r>
          <a:r>
            <a:rPr lang="nl-BE" sz="1600" dirty="0"/>
            <a:t> </a:t>
          </a:r>
        </a:p>
        <a:p>
          <a:r>
            <a:rPr lang="nl-BE" sz="1600" dirty="0" err="1"/>
            <a:t>judiciaire</a:t>
          </a:r>
          <a:endParaRPr lang="nl-BE" sz="1600" dirty="0"/>
        </a:p>
      </dgm:t>
    </dgm:pt>
    <dgm:pt modelId="{326D36FD-4801-4116-BD2A-A96CC77EFA30}" type="parTrans" cxnId="{5315DB0B-64C2-46E7-B45C-8B454230BA6D}">
      <dgm:prSet/>
      <dgm:spPr/>
      <dgm:t>
        <a:bodyPr/>
        <a:lstStyle/>
        <a:p>
          <a:endParaRPr lang="nl-BE"/>
        </a:p>
      </dgm:t>
    </dgm:pt>
    <dgm:pt modelId="{2AA1E367-D897-4AFD-A2D9-5C52753A0F09}" type="sibTrans" cxnId="{5315DB0B-64C2-46E7-B45C-8B454230BA6D}">
      <dgm:prSet/>
      <dgm:spPr/>
      <dgm:t>
        <a:bodyPr/>
        <a:lstStyle/>
        <a:p>
          <a:endParaRPr lang="nl-BE"/>
        </a:p>
      </dgm:t>
    </dgm:pt>
    <dgm:pt modelId="{935023CE-F678-481A-9E3B-F1C9CA905945}" type="pres">
      <dgm:prSet presAssocID="{156DFE90-63C1-41F6-8E1A-B587683DCA75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nl-BE"/>
        </a:p>
      </dgm:t>
    </dgm:pt>
    <dgm:pt modelId="{43330841-9550-48B7-883F-44665ED2B9CF}" type="pres">
      <dgm:prSet presAssocID="{7551EF57-8483-4CAB-87C6-56FEDAE57065}" presName="horFlow" presStyleCnt="0"/>
      <dgm:spPr/>
    </dgm:pt>
    <dgm:pt modelId="{B09B8187-7DCA-4D7D-AA5C-1EBA98B20757}" type="pres">
      <dgm:prSet presAssocID="{7551EF57-8483-4CAB-87C6-56FEDAE57065}" presName="bigChev" presStyleLbl="node1" presStyleIdx="0" presStyleCnt="2"/>
      <dgm:spPr/>
      <dgm:t>
        <a:bodyPr/>
        <a:lstStyle/>
        <a:p>
          <a:endParaRPr lang="nl-BE"/>
        </a:p>
      </dgm:t>
    </dgm:pt>
    <dgm:pt modelId="{43ECC379-3770-4D37-A147-AAF82D568411}" type="pres">
      <dgm:prSet presAssocID="{95757D41-FCAE-45B4-84B8-834995F10F0E}" presName="parTrans" presStyleCnt="0"/>
      <dgm:spPr/>
    </dgm:pt>
    <dgm:pt modelId="{6BD3BB76-59CD-402A-BDE2-C9EA1C5FC57A}" type="pres">
      <dgm:prSet presAssocID="{9020E79C-640B-4F28-BE1D-81AD91173EB2}" presName="node" presStyleLbl="alignAccFollowNode1" presStyleIdx="0" presStyleCnt="3" custScaleX="135351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A5D4BCA2-03B7-4997-BB70-C861316525E2}" type="pres">
      <dgm:prSet presAssocID="{7551EF57-8483-4CAB-87C6-56FEDAE57065}" presName="vSp" presStyleCnt="0"/>
      <dgm:spPr/>
    </dgm:pt>
    <dgm:pt modelId="{5D93F4F2-3376-4BAB-B234-EEEC6CF20592}" type="pres">
      <dgm:prSet presAssocID="{E9740A16-D824-4765-812D-DA95ED0DF231}" presName="horFlow" presStyleCnt="0"/>
      <dgm:spPr/>
    </dgm:pt>
    <dgm:pt modelId="{9138EF32-77D7-4207-AC51-5BC5376CB595}" type="pres">
      <dgm:prSet presAssocID="{E9740A16-D824-4765-812D-DA95ED0DF231}" presName="bigChev" presStyleLbl="node1" presStyleIdx="1" presStyleCnt="2"/>
      <dgm:spPr/>
      <dgm:t>
        <a:bodyPr/>
        <a:lstStyle/>
        <a:p>
          <a:endParaRPr lang="nl-BE"/>
        </a:p>
      </dgm:t>
    </dgm:pt>
    <dgm:pt modelId="{61570253-248E-4A42-8FDA-8E9185527C35}" type="pres">
      <dgm:prSet presAssocID="{68655C7A-7AEA-4D58-B4C7-03567168C958}" presName="parTrans" presStyleCnt="0"/>
      <dgm:spPr/>
    </dgm:pt>
    <dgm:pt modelId="{329BA528-46E8-4E9B-B65B-539078D3397C}" type="pres">
      <dgm:prSet presAssocID="{3B0C28F1-B8AD-472F-B14B-398EA6FACD72}" presName="node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84D4094C-EDFC-4748-963F-429B28EB9A3B}" type="pres">
      <dgm:prSet presAssocID="{2E652DA3-0213-4C7E-8A73-56A880B89DFF}" presName="sibTrans" presStyleCnt="0"/>
      <dgm:spPr/>
    </dgm:pt>
    <dgm:pt modelId="{E5E7FAD4-99B6-4D9E-BD59-7510B5A8F61A}" type="pres">
      <dgm:prSet presAssocID="{B62AED94-A73B-42FD-BE0D-97CEEE383BDE}" presName="node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94ADE301-531E-4A4E-92D3-1CE16B90572E}" srcId="{156DFE90-63C1-41F6-8E1A-B587683DCA75}" destId="{7551EF57-8483-4CAB-87C6-56FEDAE57065}" srcOrd="0" destOrd="0" parTransId="{3D5F478F-21A4-427B-9C1E-BA45EACDF635}" sibTransId="{8339E098-29F8-4328-9AE9-6C7235BAE204}"/>
    <dgm:cxn modelId="{810C1CE3-C966-4B2F-8B4E-206935C59B7A}" type="presOf" srcId="{156DFE90-63C1-41F6-8E1A-B587683DCA75}" destId="{935023CE-F678-481A-9E3B-F1C9CA905945}" srcOrd="0" destOrd="0" presId="urn:microsoft.com/office/officeart/2005/8/layout/lProcess3"/>
    <dgm:cxn modelId="{4D54495A-3D2F-444B-A3A3-1DE7B7116C93}" srcId="{156DFE90-63C1-41F6-8E1A-B587683DCA75}" destId="{E9740A16-D824-4765-812D-DA95ED0DF231}" srcOrd="1" destOrd="0" parTransId="{1DB91241-3FAF-48D3-A86B-7B856D6D5FDF}" sibTransId="{F3C39DBB-4AF2-4D96-B82D-5F92D97AB4E1}"/>
    <dgm:cxn modelId="{DC044225-0323-4814-8920-9EFE6FB7DA37}" type="presOf" srcId="{9020E79C-640B-4F28-BE1D-81AD91173EB2}" destId="{6BD3BB76-59CD-402A-BDE2-C9EA1C5FC57A}" srcOrd="0" destOrd="0" presId="urn:microsoft.com/office/officeart/2005/8/layout/lProcess3"/>
    <dgm:cxn modelId="{7997DFBB-A41F-437F-B90B-1BC2AFBFCDBA}" type="presOf" srcId="{3B0C28F1-B8AD-472F-B14B-398EA6FACD72}" destId="{329BA528-46E8-4E9B-B65B-539078D3397C}" srcOrd="0" destOrd="0" presId="urn:microsoft.com/office/officeart/2005/8/layout/lProcess3"/>
    <dgm:cxn modelId="{BAE426CA-59AD-4373-810A-77714B4A2FED}" type="presOf" srcId="{7551EF57-8483-4CAB-87C6-56FEDAE57065}" destId="{B09B8187-7DCA-4D7D-AA5C-1EBA98B20757}" srcOrd="0" destOrd="0" presId="urn:microsoft.com/office/officeart/2005/8/layout/lProcess3"/>
    <dgm:cxn modelId="{52054F83-25A1-4BF8-BEE5-9B0635A6D359}" type="presOf" srcId="{E9740A16-D824-4765-812D-DA95ED0DF231}" destId="{9138EF32-77D7-4207-AC51-5BC5376CB595}" srcOrd="0" destOrd="0" presId="urn:microsoft.com/office/officeart/2005/8/layout/lProcess3"/>
    <dgm:cxn modelId="{5315DB0B-64C2-46E7-B45C-8B454230BA6D}" srcId="{E9740A16-D824-4765-812D-DA95ED0DF231}" destId="{B62AED94-A73B-42FD-BE0D-97CEEE383BDE}" srcOrd="1" destOrd="0" parTransId="{326D36FD-4801-4116-BD2A-A96CC77EFA30}" sibTransId="{2AA1E367-D897-4AFD-A2D9-5C52753A0F09}"/>
    <dgm:cxn modelId="{0EAC9868-5955-452E-93FA-8D02C4B82BF8}" srcId="{7551EF57-8483-4CAB-87C6-56FEDAE57065}" destId="{9020E79C-640B-4F28-BE1D-81AD91173EB2}" srcOrd="0" destOrd="0" parTransId="{95757D41-FCAE-45B4-84B8-834995F10F0E}" sibTransId="{5967C4E5-F2B8-407A-95E9-075B5D033DFA}"/>
    <dgm:cxn modelId="{B6339986-CA5F-431C-9608-08BDE104E03F}" srcId="{E9740A16-D824-4765-812D-DA95ED0DF231}" destId="{3B0C28F1-B8AD-472F-B14B-398EA6FACD72}" srcOrd="0" destOrd="0" parTransId="{68655C7A-7AEA-4D58-B4C7-03567168C958}" sibTransId="{2E652DA3-0213-4C7E-8A73-56A880B89DFF}"/>
    <dgm:cxn modelId="{B9AE820B-96A0-4424-AE8D-76A36A6C0AE3}" type="presOf" srcId="{B62AED94-A73B-42FD-BE0D-97CEEE383BDE}" destId="{E5E7FAD4-99B6-4D9E-BD59-7510B5A8F61A}" srcOrd="0" destOrd="0" presId="urn:microsoft.com/office/officeart/2005/8/layout/lProcess3"/>
    <dgm:cxn modelId="{CF10D729-A0EA-43C5-BAEE-A385433A14B8}" type="presParOf" srcId="{935023CE-F678-481A-9E3B-F1C9CA905945}" destId="{43330841-9550-48B7-883F-44665ED2B9CF}" srcOrd="0" destOrd="0" presId="urn:microsoft.com/office/officeart/2005/8/layout/lProcess3"/>
    <dgm:cxn modelId="{9F36DE10-3980-4636-A36D-39ACCBD2ECD2}" type="presParOf" srcId="{43330841-9550-48B7-883F-44665ED2B9CF}" destId="{B09B8187-7DCA-4D7D-AA5C-1EBA98B20757}" srcOrd="0" destOrd="0" presId="urn:microsoft.com/office/officeart/2005/8/layout/lProcess3"/>
    <dgm:cxn modelId="{21F47F98-2C5B-4F5E-8A7E-57C90AC1CF7C}" type="presParOf" srcId="{43330841-9550-48B7-883F-44665ED2B9CF}" destId="{43ECC379-3770-4D37-A147-AAF82D568411}" srcOrd="1" destOrd="0" presId="urn:microsoft.com/office/officeart/2005/8/layout/lProcess3"/>
    <dgm:cxn modelId="{D38100B7-2C42-4A6F-9853-E4E2316954AD}" type="presParOf" srcId="{43330841-9550-48B7-883F-44665ED2B9CF}" destId="{6BD3BB76-59CD-402A-BDE2-C9EA1C5FC57A}" srcOrd="2" destOrd="0" presId="urn:microsoft.com/office/officeart/2005/8/layout/lProcess3"/>
    <dgm:cxn modelId="{B6AF0A9A-1569-4E5C-868C-8156BFD2DDCD}" type="presParOf" srcId="{935023CE-F678-481A-9E3B-F1C9CA905945}" destId="{A5D4BCA2-03B7-4997-BB70-C861316525E2}" srcOrd="1" destOrd="0" presId="urn:microsoft.com/office/officeart/2005/8/layout/lProcess3"/>
    <dgm:cxn modelId="{D390080E-54C5-4985-8723-5B536E374CD5}" type="presParOf" srcId="{935023CE-F678-481A-9E3B-F1C9CA905945}" destId="{5D93F4F2-3376-4BAB-B234-EEEC6CF20592}" srcOrd="2" destOrd="0" presId="urn:microsoft.com/office/officeart/2005/8/layout/lProcess3"/>
    <dgm:cxn modelId="{AF8386C5-9323-45B5-B1A1-4C324E51901C}" type="presParOf" srcId="{5D93F4F2-3376-4BAB-B234-EEEC6CF20592}" destId="{9138EF32-77D7-4207-AC51-5BC5376CB595}" srcOrd="0" destOrd="0" presId="urn:microsoft.com/office/officeart/2005/8/layout/lProcess3"/>
    <dgm:cxn modelId="{F88FF7A1-3FB8-4582-9152-CFBE2AA8677D}" type="presParOf" srcId="{5D93F4F2-3376-4BAB-B234-EEEC6CF20592}" destId="{61570253-248E-4A42-8FDA-8E9185527C35}" srcOrd="1" destOrd="0" presId="urn:microsoft.com/office/officeart/2005/8/layout/lProcess3"/>
    <dgm:cxn modelId="{85D36BFA-E5B4-46FE-A3B0-BA7A48F6B6D6}" type="presParOf" srcId="{5D93F4F2-3376-4BAB-B234-EEEC6CF20592}" destId="{329BA528-46E8-4E9B-B65B-539078D3397C}" srcOrd="2" destOrd="0" presId="urn:microsoft.com/office/officeart/2005/8/layout/lProcess3"/>
    <dgm:cxn modelId="{C00FEEC9-9598-41E5-90F0-D1C9B1719D9A}" type="presParOf" srcId="{5D93F4F2-3376-4BAB-B234-EEEC6CF20592}" destId="{84D4094C-EDFC-4748-963F-429B28EB9A3B}" srcOrd="3" destOrd="0" presId="urn:microsoft.com/office/officeart/2005/8/layout/lProcess3"/>
    <dgm:cxn modelId="{3D936E4C-F2FF-494E-81AB-E77D045A9D3C}" type="presParOf" srcId="{5D93F4F2-3376-4BAB-B234-EEEC6CF20592}" destId="{E5E7FAD4-99B6-4D9E-BD59-7510B5A8F61A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86E868-CF31-4F74-857C-F0A6225368AF}" type="doc">
      <dgm:prSet loTypeId="urn:microsoft.com/office/officeart/2005/8/layout/pList2" loCatId="list" qsTypeId="urn:microsoft.com/office/officeart/2005/8/quickstyle/simple4" qsCatId="simple" csTypeId="urn:microsoft.com/office/officeart/2005/8/colors/accent1_2" csCatId="accent1" phldr="1"/>
      <dgm:spPr/>
    </dgm:pt>
    <dgm:pt modelId="{119338CC-DA91-4D73-858F-FBF62F68C13A}">
      <dgm:prSet phldrT="[Text]" custT="1"/>
      <dgm:spPr/>
      <dgm:t>
        <a:bodyPr/>
        <a:lstStyle/>
        <a:p>
          <a:endParaRPr lang="nl-BE" sz="1800" dirty="0"/>
        </a:p>
        <a:p>
          <a:r>
            <a:rPr lang="nl-BE" sz="1800" dirty="0" err="1"/>
            <a:t>Savoir</a:t>
          </a:r>
          <a:r>
            <a:rPr lang="nl-BE" sz="1800" dirty="0"/>
            <a:t> </a:t>
          </a:r>
          <a:r>
            <a:rPr lang="nl-BE" sz="1800" dirty="0" err="1"/>
            <a:t>qui</a:t>
          </a:r>
          <a:r>
            <a:rPr lang="nl-BE" sz="1800" dirty="0"/>
            <a:t> </a:t>
          </a:r>
          <a:r>
            <a:rPr lang="nl-BE" sz="1800" dirty="0" err="1"/>
            <a:t>contrôle</a:t>
          </a:r>
          <a:endParaRPr lang="nl-BE" sz="2000" dirty="0"/>
        </a:p>
      </dgm:t>
    </dgm:pt>
    <dgm:pt modelId="{8E7BA896-8D42-4AB0-AAF5-F4B2F335B5E9}" type="parTrans" cxnId="{AE56ADF0-68B2-44F3-BF86-D7AAB0B33E24}">
      <dgm:prSet/>
      <dgm:spPr/>
      <dgm:t>
        <a:bodyPr/>
        <a:lstStyle/>
        <a:p>
          <a:endParaRPr lang="nl-BE"/>
        </a:p>
      </dgm:t>
    </dgm:pt>
    <dgm:pt modelId="{7EF7A49E-B94D-4591-807B-1395733B22EE}" type="sibTrans" cxnId="{AE56ADF0-68B2-44F3-BF86-D7AAB0B33E24}">
      <dgm:prSet/>
      <dgm:spPr/>
      <dgm:t>
        <a:bodyPr/>
        <a:lstStyle/>
        <a:p>
          <a:endParaRPr lang="nl-BE"/>
        </a:p>
      </dgm:t>
    </dgm:pt>
    <dgm:pt modelId="{9CBF99B2-0A24-471B-8694-3B2EAB09B36F}">
      <dgm:prSet phldrT="[Text]" custT="1"/>
      <dgm:spPr/>
      <dgm:t>
        <a:bodyPr/>
        <a:lstStyle/>
        <a:p>
          <a:pPr algn="ctr"/>
          <a:endParaRPr lang="nl-BE" sz="1800" dirty="0"/>
        </a:p>
        <a:p>
          <a:pPr algn="ctr"/>
          <a:r>
            <a:rPr lang="nl-BE" sz="1800" dirty="0" err="1"/>
            <a:t>Chercher</a:t>
          </a:r>
          <a:r>
            <a:rPr lang="nl-BE" sz="1800" dirty="0"/>
            <a:t>  </a:t>
          </a:r>
          <a:r>
            <a:rPr lang="nl-BE" sz="1800" dirty="0" err="1"/>
            <a:t>une</a:t>
          </a:r>
          <a:r>
            <a:rPr lang="nl-BE" sz="1800" dirty="0"/>
            <a:t> </a:t>
          </a:r>
          <a:r>
            <a:rPr lang="nl-BE" sz="1800" dirty="0" err="1"/>
            <a:t>personne</a:t>
          </a:r>
          <a:r>
            <a:rPr lang="nl-BE" sz="1800" dirty="0"/>
            <a:t> de contact</a:t>
          </a:r>
          <a:r>
            <a:rPr lang="nl-BE" sz="2400" dirty="0"/>
            <a:t>	</a:t>
          </a:r>
        </a:p>
      </dgm:t>
    </dgm:pt>
    <dgm:pt modelId="{1DE8596A-5D4C-4EC5-8030-4CEB174B84E2}" type="parTrans" cxnId="{889BCEBE-F4EE-4C9B-932F-EAB2C600A14A}">
      <dgm:prSet/>
      <dgm:spPr/>
      <dgm:t>
        <a:bodyPr/>
        <a:lstStyle/>
        <a:p>
          <a:endParaRPr lang="nl-BE"/>
        </a:p>
      </dgm:t>
    </dgm:pt>
    <dgm:pt modelId="{8ED8D7CD-3264-4A30-83EB-279DCC8E1BE6}" type="sibTrans" cxnId="{889BCEBE-F4EE-4C9B-932F-EAB2C600A14A}">
      <dgm:prSet/>
      <dgm:spPr/>
      <dgm:t>
        <a:bodyPr/>
        <a:lstStyle/>
        <a:p>
          <a:endParaRPr lang="nl-BE"/>
        </a:p>
      </dgm:t>
    </dgm:pt>
    <dgm:pt modelId="{9C7BD28F-76BA-4F49-82B7-34C3FDDB18A1}">
      <dgm:prSet phldrT="[Text]" custT="1"/>
      <dgm:spPr/>
      <dgm:t>
        <a:bodyPr/>
        <a:lstStyle/>
        <a:p>
          <a:endParaRPr lang="en-US" sz="1800" dirty="0"/>
        </a:p>
        <a:p>
          <a:r>
            <a:rPr lang="nl-BE" sz="1800" dirty="0" err="1"/>
            <a:t>Etre</a:t>
          </a:r>
          <a:r>
            <a:rPr lang="nl-BE" sz="1800" dirty="0"/>
            <a:t> </a:t>
          </a:r>
          <a:r>
            <a:rPr lang="nl-BE" sz="1800" dirty="0" err="1"/>
            <a:t>assisté</a:t>
          </a:r>
          <a:r>
            <a:rPr lang="nl-BE" sz="1800" dirty="0"/>
            <a:t> en </a:t>
          </a:r>
          <a:r>
            <a:rPr lang="nl-BE" sz="1800" dirty="0" err="1"/>
            <a:t>temps</a:t>
          </a:r>
          <a:r>
            <a:rPr lang="nl-BE" sz="1800" dirty="0"/>
            <a:t> </a:t>
          </a:r>
          <a:r>
            <a:rPr lang="nl-BE" sz="1800" dirty="0" err="1"/>
            <a:t>utile</a:t>
          </a:r>
          <a:endParaRPr lang="nl-BE" sz="1800" dirty="0"/>
        </a:p>
      </dgm:t>
    </dgm:pt>
    <dgm:pt modelId="{989F421F-FB5F-4A9D-AA2C-CE8C2E7C64B6}" type="parTrans" cxnId="{456983BA-3AE5-4D1C-8B0B-9672167992E2}">
      <dgm:prSet/>
      <dgm:spPr/>
      <dgm:t>
        <a:bodyPr/>
        <a:lstStyle/>
        <a:p>
          <a:endParaRPr lang="nl-BE"/>
        </a:p>
      </dgm:t>
    </dgm:pt>
    <dgm:pt modelId="{C2CF2DDC-EA14-4E4C-9992-3984BD56859A}" type="sibTrans" cxnId="{456983BA-3AE5-4D1C-8B0B-9672167992E2}">
      <dgm:prSet/>
      <dgm:spPr/>
      <dgm:t>
        <a:bodyPr/>
        <a:lstStyle/>
        <a:p>
          <a:endParaRPr lang="nl-BE"/>
        </a:p>
      </dgm:t>
    </dgm:pt>
    <dgm:pt modelId="{9FDD71C4-F9D1-4E72-816B-B50F109E2C1C}" type="pres">
      <dgm:prSet presAssocID="{6D86E868-CF31-4F74-857C-F0A6225368AF}" presName="Name0" presStyleCnt="0">
        <dgm:presLayoutVars>
          <dgm:dir/>
          <dgm:resizeHandles val="exact"/>
        </dgm:presLayoutVars>
      </dgm:prSet>
      <dgm:spPr/>
    </dgm:pt>
    <dgm:pt modelId="{23B7DFED-7FA2-4539-9785-3448523C2103}" type="pres">
      <dgm:prSet presAssocID="{6D86E868-CF31-4F74-857C-F0A6225368AF}" presName="bkgdShp" presStyleLbl="alignAccFollowNode1" presStyleIdx="0" presStyleCnt="1" custLinFactNeighborY="-476"/>
      <dgm:spPr/>
    </dgm:pt>
    <dgm:pt modelId="{F69E0466-C5AA-4B4F-A826-3FDDD68C8E14}" type="pres">
      <dgm:prSet presAssocID="{6D86E868-CF31-4F74-857C-F0A6225368AF}" presName="linComp" presStyleCnt="0"/>
      <dgm:spPr/>
    </dgm:pt>
    <dgm:pt modelId="{A00D941A-D981-46B6-9CBC-553C0E20997F}" type="pres">
      <dgm:prSet presAssocID="{119338CC-DA91-4D73-858F-FBF62F68C13A}" presName="compNode" presStyleCnt="0"/>
      <dgm:spPr/>
    </dgm:pt>
    <dgm:pt modelId="{6F85D056-83C1-42BD-8E11-CCAEA423FA53}" type="pres">
      <dgm:prSet presAssocID="{119338CC-DA91-4D73-858F-FBF62F68C13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06302238-C6A5-4F9B-A714-F6B27E0E3F6B}" type="pres">
      <dgm:prSet presAssocID="{119338CC-DA91-4D73-858F-FBF62F68C13A}" presName="invisiNode" presStyleLbl="node1" presStyleIdx="0" presStyleCnt="3"/>
      <dgm:spPr/>
    </dgm:pt>
    <dgm:pt modelId="{C1567ACA-0E59-4EB5-BCA0-65DA5F8B54FB}" type="pres">
      <dgm:prSet presAssocID="{119338CC-DA91-4D73-858F-FBF62F68C13A}" presName="imagNode" presStyleLbl="fgImgPlace1" presStyleIdx="0" presStyleCnt="3" custLinFactNeighborX="15076" custLinFactNeighborY="12772"/>
      <dgm:spPr>
        <a:noFill/>
        <a:ln>
          <a:noFill/>
        </a:ln>
      </dgm:spPr>
    </dgm:pt>
    <dgm:pt modelId="{06AA8BAE-9CA1-48BC-9B0B-F1BFD9A1CAF0}" type="pres">
      <dgm:prSet presAssocID="{7EF7A49E-B94D-4591-807B-1395733B22EE}" presName="sibTrans" presStyleLbl="sibTrans2D1" presStyleIdx="0" presStyleCnt="0"/>
      <dgm:spPr/>
      <dgm:t>
        <a:bodyPr/>
        <a:lstStyle/>
        <a:p>
          <a:endParaRPr lang="nl-BE"/>
        </a:p>
      </dgm:t>
    </dgm:pt>
    <dgm:pt modelId="{176F1545-423A-46DB-AD67-EEBDF2DB2CD2}" type="pres">
      <dgm:prSet presAssocID="{9CBF99B2-0A24-471B-8694-3B2EAB09B36F}" presName="compNode" presStyleCnt="0"/>
      <dgm:spPr/>
    </dgm:pt>
    <dgm:pt modelId="{853E8D20-6E88-4136-BD8F-13F1262C11B4}" type="pres">
      <dgm:prSet presAssocID="{9CBF99B2-0A24-471B-8694-3B2EAB09B36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DBCD4CD4-27C5-4590-AC80-95236171E54F}" type="pres">
      <dgm:prSet presAssocID="{9CBF99B2-0A24-471B-8694-3B2EAB09B36F}" presName="invisiNode" presStyleLbl="node1" presStyleIdx="1" presStyleCnt="3"/>
      <dgm:spPr/>
    </dgm:pt>
    <dgm:pt modelId="{6AAE54EE-C139-4D45-B881-726EE8375BCB}" type="pres">
      <dgm:prSet presAssocID="{9CBF99B2-0A24-471B-8694-3B2EAB09B36F}" presName="imagNode" presStyleLbl="fgImgPlace1" presStyleIdx="1" presStyleCnt="3"/>
      <dgm:spPr>
        <a:noFill/>
      </dgm:spPr>
    </dgm:pt>
    <dgm:pt modelId="{2CFD6B8B-2E84-4833-B682-C60B91B4CF4E}" type="pres">
      <dgm:prSet presAssocID="{8ED8D7CD-3264-4A30-83EB-279DCC8E1BE6}" presName="sibTrans" presStyleLbl="sibTrans2D1" presStyleIdx="0" presStyleCnt="0"/>
      <dgm:spPr/>
      <dgm:t>
        <a:bodyPr/>
        <a:lstStyle/>
        <a:p>
          <a:endParaRPr lang="nl-BE"/>
        </a:p>
      </dgm:t>
    </dgm:pt>
    <dgm:pt modelId="{34FB99BE-83B1-4165-A6E7-1C993B09ED49}" type="pres">
      <dgm:prSet presAssocID="{9C7BD28F-76BA-4F49-82B7-34C3FDDB18A1}" presName="compNode" presStyleCnt="0"/>
      <dgm:spPr/>
    </dgm:pt>
    <dgm:pt modelId="{A94DBEFB-6C60-433D-94AF-DD171CDFDFCE}" type="pres">
      <dgm:prSet presAssocID="{9C7BD28F-76BA-4F49-82B7-34C3FDDB18A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174DE273-6D6F-4070-A166-280E00D211F6}" type="pres">
      <dgm:prSet presAssocID="{9C7BD28F-76BA-4F49-82B7-34C3FDDB18A1}" presName="invisiNode" presStyleLbl="node1" presStyleIdx="2" presStyleCnt="3"/>
      <dgm:spPr/>
    </dgm:pt>
    <dgm:pt modelId="{39C941DF-E6E3-46C9-9EAF-D5EFFC793A5C}" type="pres">
      <dgm:prSet presAssocID="{9C7BD28F-76BA-4F49-82B7-34C3FDDB18A1}" presName="imagNode" presStyleLbl="fgImgPlace1" presStyleIdx="2" presStyleCnt="3" custFlipVert="1" custFlipHor="1" custScaleX="37295" custScaleY="69468" custLinFactNeighborY="649"/>
      <dgm:spPr>
        <a:noFill/>
      </dgm:spPr>
    </dgm:pt>
  </dgm:ptLst>
  <dgm:cxnLst>
    <dgm:cxn modelId="{30CD0577-D772-47D4-A6C8-0F0991C3501F}" type="presOf" srcId="{6D86E868-CF31-4F74-857C-F0A6225368AF}" destId="{9FDD71C4-F9D1-4E72-816B-B50F109E2C1C}" srcOrd="0" destOrd="0" presId="urn:microsoft.com/office/officeart/2005/8/layout/pList2"/>
    <dgm:cxn modelId="{B2F9636F-70B6-4A70-9D56-CFFD31338439}" type="presOf" srcId="{9C7BD28F-76BA-4F49-82B7-34C3FDDB18A1}" destId="{A94DBEFB-6C60-433D-94AF-DD171CDFDFCE}" srcOrd="0" destOrd="0" presId="urn:microsoft.com/office/officeart/2005/8/layout/pList2"/>
    <dgm:cxn modelId="{663C213B-2D29-47FC-9D71-EADF07A59B30}" type="presOf" srcId="{8ED8D7CD-3264-4A30-83EB-279DCC8E1BE6}" destId="{2CFD6B8B-2E84-4833-B682-C60B91B4CF4E}" srcOrd="0" destOrd="0" presId="urn:microsoft.com/office/officeart/2005/8/layout/pList2"/>
    <dgm:cxn modelId="{9D0663CC-25CF-4197-9B46-380228845291}" type="presOf" srcId="{9CBF99B2-0A24-471B-8694-3B2EAB09B36F}" destId="{853E8D20-6E88-4136-BD8F-13F1262C11B4}" srcOrd="0" destOrd="0" presId="urn:microsoft.com/office/officeart/2005/8/layout/pList2"/>
    <dgm:cxn modelId="{E36EE1C6-CEAF-4C2F-8CB2-0AB4AEFDD700}" type="presOf" srcId="{7EF7A49E-B94D-4591-807B-1395733B22EE}" destId="{06AA8BAE-9CA1-48BC-9B0B-F1BFD9A1CAF0}" srcOrd="0" destOrd="0" presId="urn:microsoft.com/office/officeart/2005/8/layout/pList2"/>
    <dgm:cxn modelId="{889BCEBE-F4EE-4C9B-932F-EAB2C600A14A}" srcId="{6D86E868-CF31-4F74-857C-F0A6225368AF}" destId="{9CBF99B2-0A24-471B-8694-3B2EAB09B36F}" srcOrd="1" destOrd="0" parTransId="{1DE8596A-5D4C-4EC5-8030-4CEB174B84E2}" sibTransId="{8ED8D7CD-3264-4A30-83EB-279DCC8E1BE6}"/>
    <dgm:cxn modelId="{0E15A09A-F62B-43F4-AA86-F96E41E33EE4}" type="presOf" srcId="{119338CC-DA91-4D73-858F-FBF62F68C13A}" destId="{6F85D056-83C1-42BD-8E11-CCAEA423FA53}" srcOrd="0" destOrd="0" presId="urn:microsoft.com/office/officeart/2005/8/layout/pList2"/>
    <dgm:cxn modelId="{AE56ADF0-68B2-44F3-BF86-D7AAB0B33E24}" srcId="{6D86E868-CF31-4F74-857C-F0A6225368AF}" destId="{119338CC-DA91-4D73-858F-FBF62F68C13A}" srcOrd="0" destOrd="0" parTransId="{8E7BA896-8D42-4AB0-AAF5-F4B2F335B5E9}" sibTransId="{7EF7A49E-B94D-4591-807B-1395733B22EE}"/>
    <dgm:cxn modelId="{456983BA-3AE5-4D1C-8B0B-9672167992E2}" srcId="{6D86E868-CF31-4F74-857C-F0A6225368AF}" destId="{9C7BD28F-76BA-4F49-82B7-34C3FDDB18A1}" srcOrd="2" destOrd="0" parTransId="{989F421F-FB5F-4A9D-AA2C-CE8C2E7C64B6}" sibTransId="{C2CF2DDC-EA14-4E4C-9992-3984BD56859A}"/>
    <dgm:cxn modelId="{636FC544-14A7-4641-8A90-9EAA16C41F82}" type="presParOf" srcId="{9FDD71C4-F9D1-4E72-816B-B50F109E2C1C}" destId="{23B7DFED-7FA2-4539-9785-3448523C2103}" srcOrd="0" destOrd="0" presId="urn:microsoft.com/office/officeart/2005/8/layout/pList2"/>
    <dgm:cxn modelId="{0105E441-3909-4619-9DE8-DEEE7A5E1E76}" type="presParOf" srcId="{9FDD71C4-F9D1-4E72-816B-B50F109E2C1C}" destId="{F69E0466-C5AA-4B4F-A826-3FDDD68C8E14}" srcOrd="1" destOrd="0" presId="urn:microsoft.com/office/officeart/2005/8/layout/pList2"/>
    <dgm:cxn modelId="{27718B34-7F90-437C-A1AA-3379AC227F51}" type="presParOf" srcId="{F69E0466-C5AA-4B4F-A826-3FDDD68C8E14}" destId="{A00D941A-D981-46B6-9CBC-553C0E20997F}" srcOrd="0" destOrd="0" presId="urn:microsoft.com/office/officeart/2005/8/layout/pList2"/>
    <dgm:cxn modelId="{958F5167-B524-40AF-B3F3-4E56225F6A4B}" type="presParOf" srcId="{A00D941A-D981-46B6-9CBC-553C0E20997F}" destId="{6F85D056-83C1-42BD-8E11-CCAEA423FA53}" srcOrd="0" destOrd="0" presId="urn:microsoft.com/office/officeart/2005/8/layout/pList2"/>
    <dgm:cxn modelId="{5A181039-6501-4B6E-939D-D021DFB95212}" type="presParOf" srcId="{A00D941A-D981-46B6-9CBC-553C0E20997F}" destId="{06302238-C6A5-4F9B-A714-F6B27E0E3F6B}" srcOrd="1" destOrd="0" presId="urn:microsoft.com/office/officeart/2005/8/layout/pList2"/>
    <dgm:cxn modelId="{16DA7B72-93F1-4470-AF04-56A52303CEAB}" type="presParOf" srcId="{A00D941A-D981-46B6-9CBC-553C0E20997F}" destId="{C1567ACA-0E59-4EB5-BCA0-65DA5F8B54FB}" srcOrd="2" destOrd="0" presId="urn:microsoft.com/office/officeart/2005/8/layout/pList2"/>
    <dgm:cxn modelId="{198BDFC0-01C8-4AC1-A51F-F8F6B55360C5}" type="presParOf" srcId="{F69E0466-C5AA-4B4F-A826-3FDDD68C8E14}" destId="{06AA8BAE-9CA1-48BC-9B0B-F1BFD9A1CAF0}" srcOrd="1" destOrd="0" presId="urn:microsoft.com/office/officeart/2005/8/layout/pList2"/>
    <dgm:cxn modelId="{1DF68530-F77C-4CFE-B781-EA37DE00DA63}" type="presParOf" srcId="{F69E0466-C5AA-4B4F-A826-3FDDD68C8E14}" destId="{176F1545-423A-46DB-AD67-EEBDF2DB2CD2}" srcOrd="2" destOrd="0" presId="urn:microsoft.com/office/officeart/2005/8/layout/pList2"/>
    <dgm:cxn modelId="{0A9993F5-37F7-4ED0-BD5F-83154490CFFB}" type="presParOf" srcId="{176F1545-423A-46DB-AD67-EEBDF2DB2CD2}" destId="{853E8D20-6E88-4136-BD8F-13F1262C11B4}" srcOrd="0" destOrd="0" presId="urn:microsoft.com/office/officeart/2005/8/layout/pList2"/>
    <dgm:cxn modelId="{7691B02A-6135-409B-B4FE-98AA78F7A5E3}" type="presParOf" srcId="{176F1545-423A-46DB-AD67-EEBDF2DB2CD2}" destId="{DBCD4CD4-27C5-4590-AC80-95236171E54F}" srcOrd="1" destOrd="0" presId="urn:microsoft.com/office/officeart/2005/8/layout/pList2"/>
    <dgm:cxn modelId="{AEE8CAAC-FD77-439F-B5F4-A4964FBD4265}" type="presParOf" srcId="{176F1545-423A-46DB-AD67-EEBDF2DB2CD2}" destId="{6AAE54EE-C139-4D45-B881-726EE8375BCB}" srcOrd="2" destOrd="0" presId="urn:microsoft.com/office/officeart/2005/8/layout/pList2"/>
    <dgm:cxn modelId="{F25FFBDB-1A22-49CC-9FAA-C482D4187D1C}" type="presParOf" srcId="{F69E0466-C5AA-4B4F-A826-3FDDD68C8E14}" destId="{2CFD6B8B-2E84-4833-B682-C60B91B4CF4E}" srcOrd="3" destOrd="0" presId="urn:microsoft.com/office/officeart/2005/8/layout/pList2"/>
    <dgm:cxn modelId="{B9865971-3AAC-4015-BB4F-49E458230BDC}" type="presParOf" srcId="{F69E0466-C5AA-4B4F-A826-3FDDD68C8E14}" destId="{34FB99BE-83B1-4165-A6E7-1C993B09ED49}" srcOrd="4" destOrd="0" presId="urn:microsoft.com/office/officeart/2005/8/layout/pList2"/>
    <dgm:cxn modelId="{0F6EC659-3A01-48C9-AF2B-EBA2BEB9B8D4}" type="presParOf" srcId="{34FB99BE-83B1-4165-A6E7-1C993B09ED49}" destId="{A94DBEFB-6C60-433D-94AF-DD171CDFDFCE}" srcOrd="0" destOrd="0" presId="urn:microsoft.com/office/officeart/2005/8/layout/pList2"/>
    <dgm:cxn modelId="{0380807F-D380-4921-8A25-44CAAA9E4352}" type="presParOf" srcId="{34FB99BE-83B1-4165-A6E7-1C993B09ED49}" destId="{174DE273-6D6F-4070-A166-280E00D211F6}" srcOrd="1" destOrd="0" presId="urn:microsoft.com/office/officeart/2005/8/layout/pList2"/>
    <dgm:cxn modelId="{046B25FA-C7A1-49AD-AB0B-AB842C117D77}" type="presParOf" srcId="{34FB99BE-83B1-4165-A6E7-1C993B09ED49}" destId="{39C941DF-E6E3-46C9-9EAF-D5EFFC793A5C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D86E868-CF31-4F74-857C-F0A6225368AF}" type="doc">
      <dgm:prSet loTypeId="urn:microsoft.com/office/officeart/2005/8/layout/pList2" loCatId="list" qsTypeId="urn:microsoft.com/office/officeart/2005/8/quickstyle/simple4" qsCatId="simple" csTypeId="urn:microsoft.com/office/officeart/2005/8/colors/accent1_2" csCatId="accent1" phldr="1"/>
      <dgm:spPr/>
    </dgm:pt>
    <dgm:pt modelId="{119338CC-DA91-4D73-858F-FBF62F68C13A}">
      <dgm:prSet phldrT="[Text]" custT="1"/>
      <dgm:spPr/>
      <dgm:t>
        <a:bodyPr/>
        <a:lstStyle/>
        <a:p>
          <a:endParaRPr lang="fr-FR" sz="1800" dirty="0"/>
        </a:p>
        <a:p>
          <a:r>
            <a:rPr lang="fr-FR" sz="1600" dirty="0"/>
            <a:t>Ne pas répondre immédiatement à une éventuelle régularisation</a:t>
          </a:r>
          <a:endParaRPr lang="en-US" sz="1600" dirty="0"/>
        </a:p>
        <a:p>
          <a:endParaRPr lang="nl-BE" sz="2000" dirty="0"/>
        </a:p>
      </dgm:t>
    </dgm:pt>
    <dgm:pt modelId="{8E7BA896-8D42-4AB0-AAF5-F4B2F335B5E9}" type="parTrans" cxnId="{AE56ADF0-68B2-44F3-BF86-D7AAB0B33E24}">
      <dgm:prSet/>
      <dgm:spPr/>
      <dgm:t>
        <a:bodyPr/>
        <a:lstStyle/>
        <a:p>
          <a:endParaRPr lang="nl-BE"/>
        </a:p>
      </dgm:t>
    </dgm:pt>
    <dgm:pt modelId="{7EF7A49E-B94D-4591-807B-1395733B22EE}" type="sibTrans" cxnId="{AE56ADF0-68B2-44F3-BF86-D7AAB0B33E24}">
      <dgm:prSet/>
      <dgm:spPr/>
      <dgm:t>
        <a:bodyPr/>
        <a:lstStyle/>
        <a:p>
          <a:endParaRPr lang="nl-BE"/>
        </a:p>
      </dgm:t>
    </dgm:pt>
    <dgm:pt modelId="{9CBF99B2-0A24-471B-8694-3B2EAB09B36F}">
      <dgm:prSet phldrT="[Text]" custT="1"/>
      <dgm:spPr/>
      <dgm:t>
        <a:bodyPr/>
        <a:lstStyle/>
        <a:p>
          <a:pPr algn="ctr"/>
          <a:endParaRPr lang="fr-FR" sz="1800" dirty="0"/>
        </a:p>
        <a:p>
          <a:pPr algn="ctr"/>
          <a:r>
            <a:rPr lang="fr-FR" sz="1600" dirty="0"/>
            <a:t>Pro </a:t>
          </a:r>
          <a:r>
            <a:rPr lang="fr-FR" sz="1600" dirty="0" err="1"/>
            <a:t>justitia</a:t>
          </a:r>
          <a:r>
            <a:rPr lang="fr-FR" sz="1600" dirty="0"/>
            <a:t> n’est pas toujours une mauvaise chose</a:t>
          </a:r>
          <a:endParaRPr lang="en-US" sz="1600" dirty="0"/>
        </a:p>
        <a:p>
          <a:pPr algn="ctr"/>
          <a:r>
            <a:rPr lang="nl-BE" sz="2400" dirty="0"/>
            <a:t>	</a:t>
          </a:r>
        </a:p>
      </dgm:t>
    </dgm:pt>
    <dgm:pt modelId="{1DE8596A-5D4C-4EC5-8030-4CEB174B84E2}" type="parTrans" cxnId="{889BCEBE-F4EE-4C9B-932F-EAB2C600A14A}">
      <dgm:prSet/>
      <dgm:spPr/>
      <dgm:t>
        <a:bodyPr/>
        <a:lstStyle/>
        <a:p>
          <a:endParaRPr lang="nl-BE"/>
        </a:p>
      </dgm:t>
    </dgm:pt>
    <dgm:pt modelId="{8ED8D7CD-3264-4A30-83EB-279DCC8E1BE6}" type="sibTrans" cxnId="{889BCEBE-F4EE-4C9B-932F-EAB2C600A14A}">
      <dgm:prSet/>
      <dgm:spPr/>
      <dgm:t>
        <a:bodyPr/>
        <a:lstStyle/>
        <a:p>
          <a:endParaRPr lang="nl-BE"/>
        </a:p>
      </dgm:t>
    </dgm:pt>
    <dgm:pt modelId="{9C7BD28F-76BA-4F49-82B7-34C3FDDB18A1}">
      <dgm:prSet phldrT="[Text]" custT="1"/>
      <dgm:spPr/>
      <dgm:t>
        <a:bodyPr/>
        <a:lstStyle/>
        <a:p>
          <a:endParaRPr lang="fr-FR" sz="1800" dirty="0"/>
        </a:p>
        <a:p>
          <a:r>
            <a:rPr lang="fr-FR" sz="1600" dirty="0"/>
            <a:t>L’inspection sociale a la charge de la preuve</a:t>
          </a:r>
          <a:endParaRPr lang="en-US" sz="1600" dirty="0"/>
        </a:p>
        <a:p>
          <a:endParaRPr lang="nl-BE" sz="1800" dirty="0"/>
        </a:p>
      </dgm:t>
    </dgm:pt>
    <dgm:pt modelId="{989F421F-FB5F-4A9D-AA2C-CE8C2E7C64B6}" type="parTrans" cxnId="{456983BA-3AE5-4D1C-8B0B-9672167992E2}">
      <dgm:prSet/>
      <dgm:spPr/>
      <dgm:t>
        <a:bodyPr/>
        <a:lstStyle/>
        <a:p>
          <a:endParaRPr lang="nl-BE"/>
        </a:p>
      </dgm:t>
    </dgm:pt>
    <dgm:pt modelId="{C2CF2DDC-EA14-4E4C-9992-3984BD56859A}" type="sibTrans" cxnId="{456983BA-3AE5-4D1C-8B0B-9672167992E2}">
      <dgm:prSet/>
      <dgm:spPr/>
      <dgm:t>
        <a:bodyPr/>
        <a:lstStyle/>
        <a:p>
          <a:endParaRPr lang="nl-BE"/>
        </a:p>
      </dgm:t>
    </dgm:pt>
    <dgm:pt modelId="{9FDD71C4-F9D1-4E72-816B-B50F109E2C1C}" type="pres">
      <dgm:prSet presAssocID="{6D86E868-CF31-4F74-857C-F0A6225368AF}" presName="Name0" presStyleCnt="0">
        <dgm:presLayoutVars>
          <dgm:dir/>
          <dgm:resizeHandles val="exact"/>
        </dgm:presLayoutVars>
      </dgm:prSet>
      <dgm:spPr/>
    </dgm:pt>
    <dgm:pt modelId="{23B7DFED-7FA2-4539-9785-3448523C2103}" type="pres">
      <dgm:prSet presAssocID="{6D86E868-CF31-4F74-857C-F0A6225368AF}" presName="bkgdShp" presStyleLbl="alignAccFollowNode1" presStyleIdx="0" presStyleCnt="1" custLinFactNeighborY="-476"/>
      <dgm:spPr/>
    </dgm:pt>
    <dgm:pt modelId="{F69E0466-C5AA-4B4F-A826-3FDDD68C8E14}" type="pres">
      <dgm:prSet presAssocID="{6D86E868-CF31-4F74-857C-F0A6225368AF}" presName="linComp" presStyleCnt="0"/>
      <dgm:spPr/>
    </dgm:pt>
    <dgm:pt modelId="{A00D941A-D981-46B6-9CBC-553C0E20997F}" type="pres">
      <dgm:prSet presAssocID="{119338CC-DA91-4D73-858F-FBF62F68C13A}" presName="compNode" presStyleCnt="0"/>
      <dgm:spPr/>
    </dgm:pt>
    <dgm:pt modelId="{6F85D056-83C1-42BD-8E11-CCAEA423FA53}" type="pres">
      <dgm:prSet presAssocID="{119338CC-DA91-4D73-858F-FBF62F68C13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06302238-C6A5-4F9B-A714-F6B27E0E3F6B}" type="pres">
      <dgm:prSet presAssocID="{119338CC-DA91-4D73-858F-FBF62F68C13A}" presName="invisiNode" presStyleLbl="node1" presStyleIdx="0" presStyleCnt="3"/>
      <dgm:spPr/>
    </dgm:pt>
    <dgm:pt modelId="{C1567ACA-0E59-4EB5-BCA0-65DA5F8B54FB}" type="pres">
      <dgm:prSet presAssocID="{119338CC-DA91-4D73-858F-FBF62F68C13A}" presName="imagNode" presStyleLbl="fgImgPlace1" presStyleIdx="0" presStyleCnt="3" custLinFactNeighborX="15076" custLinFactNeighborY="12772"/>
      <dgm:spPr>
        <a:noFill/>
        <a:ln>
          <a:noFill/>
        </a:ln>
      </dgm:spPr>
    </dgm:pt>
    <dgm:pt modelId="{06AA8BAE-9CA1-48BC-9B0B-F1BFD9A1CAF0}" type="pres">
      <dgm:prSet presAssocID="{7EF7A49E-B94D-4591-807B-1395733B22EE}" presName="sibTrans" presStyleLbl="sibTrans2D1" presStyleIdx="0" presStyleCnt="0"/>
      <dgm:spPr/>
      <dgm:t>
        <a:bodyPr/>
        <a:lstStyle/>
        <a:p>
          <a:endParaRPr lang="nl-BE"/>
        </a:p>
      </dgm:t>
    </dgm:pt>
    <dgm:pt modelId="{176F1545-423A-46DB-AD67-EEBDF2DB2CD2}" type="pres">
      <dgm:prSet presAssocID="{9CBF99B2-0A24-471B-8694-3B2EAB09B36F}" presName="compNode" presStyleCnt="0"/>
      <dgm:spPr/>
    </dgm:pt>
    <dgm:pt modelId="{853E8D20-6E88-4136-BD8F-13F1262C11B4}" type="pres">
      <dgm:prSet presAssocID="{9CBF99B2-0A24-471B-8694-3B2EAB09B36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DBCD4CD4-27C5-4590-AC80-95236171E54F}" type="pres">
      <dgm:prSet presAssocID="{9CBF99B2-0A24-471B-8694-3B2EAB09B36F}" presName="invisiNode" presStyleLbl="node1" presStyleIdx="1" presStyleCnt="3"/>
      <dgm:spPr/>
    </dgm:pt>
    <dgm:pt modelId="{6AAE54EE-C139-4D45-B881-726EE8375BCB}" type="pres">
      <dgm:prSet presAssocID="{9CBF99B2-0A24-471B-8694-3B2EAB09B36F}" presName="imagNode" presStyleLbl="fgImgPlace1" presStyleIdx="1" presStyleCnt="3"/>
      <dgm:spPr>
        <a:noFill/>
      </dgm:spPr>
    </dgm:pt>
    <dgm:pt modelId="{2CFD6B8B-2E84-4833-B682-C60B91B4CF4E}" type="pres">
      <dgm:prSet presAssocID="{8ED8D7CD-3264-4A30-83EB-279DCC8E1BE6}" presName="sibTrans" presStyleLbl="sibTrans2D1" presStyleIdx="0" presStyleCnt="0"/>
      <dgm:spPr/>
      <dgm:t>
        <a:bodyPr/>
        <a:lstStyle/>
        <a:p>
          <a:endParaRPr lang="nl-BE"/>
        </a:p>
      </dgm:t>
    </dgm:pt>
    <dgm:pt modelId="{34FB99BE-83B1-4165-A6E7-1C993B09ED49}" type="pres">
      <dgm:prSet presAssocID="{9C7BD28F-76BA-4F49-82B7-34C3FDDB18A1}" presName="compNode" presStyleCnt="0"/>
      <dgm:spPr/>
    </dgm:pt>
    <dgm:pt modelId="{A94DBEFB-6C60-433D-94AF-DD171CDFDFCE}" type="pres">
      <dgm:prSet presAssocID="{9C7BD28F-76BA-4F49-82B7-34C3FDDB18A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174DE273-6D6F-4070-A166-280E00D211F6}" type="pres">
      <dgm:prSet presAssocID="{9C7BD28F-76BA-4F49-82B7-34C3FDDB18A1}" presName="invisiNode" presStyleLbl="node1" presStyleIdx="2" presStyleCnt="3"/>
      <dgm:spPr/>
    </dgm:pt>
    <dgm:pt modelId="{39C941DF-E6E3-46C9-9EAF-D5EFFC793A5C}" type="pres">
      <dgm:prSet presAssocID="{9C7BD28F-76BA-4F49-82B7-34C3FDDB18A1}" presName="imagNode" presStyleLbl="fgImgPlace1" presStyleIdx="2" presStyleCnt="3" custFlipVert="1" custFlipHor="1" custScaleX="37295" custScaleY="69468" custLinFactNeighborY="649"/>
      <dgm:spPr>
        <a:noFill/>
      </dgm:spPr>
    </dgm:pt>
  </dgm:ptLst>
  <dgm:cxnLst>
    <dgm:cxn modelId="{30CD0577-D772-47D4-A6C8-0F0991C3501F}" type="presOf" srcId="{6D86E868-CF31-4F74-857C-F0A6225368AF}" destId="{9FDD71C4-F9D1-4E72-816B-B50F109E2C1C}" srcOrd="0" destOrd="0" presId="urn:microsoft.com/office/officeart/2005/8/layout/pList2"/>
    <dgm:cxn modelId="{B2F9636F-70B6-4A70-9D56-CFFD31338439}" type="presOf" srcId="{9C7BD28F-76BA-4F49-82B7-34C3FDDB18A1}" destId="{A94DBEFB-6C60-433D-94AF-DD171CDFDFCE}" srcOrd="0" destOrd="0" presId="urn:microsoft.com/office/officeart/2005/8/layout/pList2"/>
    <dgm:cxn modelId="{663C213B-2D29-47FC-9D71-EADF07A59B30}" type="presOf" srcId="{8ED8D7CD-3264-4A30-83EB-279DCC8E1BE6}" destId="{2CFD6B8B-2E84-4833-B682-C60B91B4CF4E}" srcOrd="0" destOrd="0" presId="urn:microsoft.com/office/officeart/2005/8/layout/pList2"/>
    <dgm:cxn modelId="{9D0663CC-25CF-4197-9B46-380228845291}" type="presOf" srcId="{9CBF99B2-0A24-471B-8694-3B2EAB09B36F}" destId="{853E8D20-6E88-4136-BD8F-13F1262C11B4}" srcOrd="0" destOrd="0" presId="urn:microsoft.com/office/officeart/2005/8/layout/pList2"/>
    <dgm:cxn modelId="{E36EE1C6-CEAF-4C2F-8CB2-0AB4AEFDD700}" type="presOf" srcId="{7EF7A49E-B94D-4591-807B-1395733B22EE}" destId="{06AA8BAE-9CA1-48BC-9B0B-F1BFD9A1CAF0}" srcOrd="0" destOrd="0" presId="urn:microsoft.com/office/officeart/2005/8/layout/pList2"/>
    <dgm:cxn modelId="{889BCEBE-F4EE-4C9B-932F-EAB2C600A14A}" srcId="{6D86E868-CF31-4F74-857C-F0A6225368AF}" destId="{9CBF99B2-0A24-471B-8694-3B2EAB09B36F}" srcOrd="1" destOrd="0" parTransId="{1DE8596A-5D4C-4EC5-8030-4CEB174B84E2}" sibTransId="{8ED8D7CD-3264-4A30-83EB-279DCC8E1BE6}"/>
    <dgm:cxn modelId="{0E15A09A-F62B-43F4-AA86-F96E41E33EE4}" type="presOf" srcId="{119338CC-DA91-4D73-858F-FBF62F68C13A}" destId="{6F85D056-83C1-42BD-8E11-CCAEA423FA53}" srcOrd="0" destOrd="0" presId="urn:microsoft.com/office/officeart/2005/8/layout/pList2"/>
    <dgm:cxn modelId="{AE56ADF0-68B2-44F3-BF86-D7AAB0B33E24}" srcId="{6D86E868-CF31-4F74-857C-F0A6225368AF}" destId="{119338CC-DA91-4D73-858F-FBF62F68C13A}" srcOrd="0" destOrd="0" parTransId="{8E7BA896-8D42-4AB0-AAF5-F4B2F335B5E9}" sibTransId="{7EF7A49E-B94D-4591-807B-1395733B22EE}"/>
    <dgm:cxn modelId="{456983BA-3AE5-4D1C-8B0B-9672167992E2}" srcId="{6D86E868-CF31-4F74-857C-F0A6225368AF}" destId="{9C7BD28F-76BA-4F49-82B7-34C3FDDB18A1}" srcOrd="2" destOrd="0" parTransId="{989F421F-FB5F-4A9D-AA2C-CE8C2E7C64B6}" sibTransId="{C2CF2DDC-EA14-4E4C-9992-3984BD56859A}"/>
    <dgm:cxn modelId="{636FC544-14A7-4641-8A90-9EAA16C41F82}" type="presParOf" srcId="{9FDD71C4-F9D1-4E72-816B-B50F109E2C1C}" destId="{23B7DFED-7FA2-4539-9785-3448523C2103}" srcOrd="0" destOrd="0" presId="urn:microsoft.com/office/officeart/2005/8/layout/pList2"/>
    <dgm:cxn modelId="{0105E441-3909-4619-9DE8-DEEE7A5E1E76}" type="presParOf" srcId="{9FDD71C4-F9D1-4E72-816B-B50F109E2C1C}" destId="{F69E0466-C5AA-4B4F-A826-3FDDD68C8E14}" srcOrd="1" destOrd="0" presId="urn:microsoft.com/office/officeart/2005/8/layout/pList2"/>
    <dgm:cxn modelId="{27718B34-7F90-437C-A1AA-3379AC227F51}" type="presParOf" srcId="{F69E0466-C5AA-4B4F-A826-3FDDD68C8E14}" destId="{A00D941A-D981-46B6-9CBC-553C0E20997F}" srcOrd="0" destOrd="0" presId="urn:microsoft.com/office/officeart/2005/8/layout/pList2"/>
    <dgm:cxn modelId="{958F5167-B524-40AF-B3F3-4E56225F6A4B}" type="presParOf" srcId="{A00D941A-D981-46B6-9CBC-553C0E20997F}" destId="{6F85D056-83C1-42BD-8E11-CCAEA423FA53}" srcOrd="0" destOrd="0" presId="urn:microsoft.com/office/officeart/2005/8/layout/pList2"/>
    <dgm:cxn modelId="{5A181039-6501-4B6E-939D-D021DFB95212}" type="presParOf" srcId="{A00D941A-D981-46B6-9CBC-553C0E20997F}" destId="{06302238-C6A5-4F9B-A714-F6B27E0E3F6B}" srcOrd="1" destOrd="0" presId="urn:microsoft.com/office/officeart/2005/8/layout/pList2"/>
    <dgm:cxn modelId="{16DA7B72-93F1-4470-AF04-56A52303CEAB}" type="presParOf" srcId="{A00D941A-D981-46B6-9CBC-553C0E20997F}" destId="{C1567ACA-0E59-4EB5-BCA0-65DA5F8B54FB}" srcOrd="2" destOrd="0" presId="urn:microsoft.com/office/officeart/2005/8/layout/pList2"/>
    <dgm:cxn modelId="{198BDFC0-01C8-4AC1-A51F-F8F6B55360C5}" type="presParOf" srcId="{F69E0466-C5AA-4B4F-A826-3FDDD68C8E14}" destId="{06AA8BAE-9CA1-48BC-9B0B-F1BFD9A1CAF0}" srcOrd="1" destOrd="0" presId="urn:microsoft.com/office/officeart/2005/8/layout/pList2"/>
    <dgm:cxn modelId="{1DF68530-F77C-4CFE-B781-EA37DE00DA63}" type="presParOf" srcId="{F69E0466-C5AA-4B4F-A826-3FDDD68C8E14}" destId="{176F1545-423A-46DB-AD67-EEBDF2DB2CD2}" srcOrd="2" destOrd="0" presId="urn:microsoft.com/office/officeart/2005/8/layout/pList2"/>
    <dgm:cxn modelId="{0A9993F5-37F7-4ED0-BD5F-83154490CFFB}" type="presParOf" srcId="{176F1545-423A-46DB-AD67-EEBDF2DB2CD2}" destId="{853E8D20-6E88-4136-BD8F-13F1262C11B4}" srcOrd="0" destOrd="0" presId="urn:microsoft.com/office/officeart/2005/8/layout/pList2"/>
    <dgm:cxn modelId="{7691B02A-6135-409B-B4FE-98AA78F7A5E3}" type="presParOf" srcId="{176F1545-423A-46DB-AD67-EEBDF2DB2CD2}" destId="{DBCD4CD4-27C5-4590-AC80-95236171E54F}" srcOrd="1" destOrd="0" presId="urn:microsoft.com/office/officeart/2005/8/layout/pList2"/>
    <dgm:cxn modelId="{AEE8CAAC-FD77-439F-B5F4-A4964FBD4265}" type="presParOf" srcId="{176F1545-423A-46DB-AD67-EEBDF2DB2CD2}" destId="{6AAE54EE-C139-4D45-B881-726EE8375BCB}" srcOrd="2" destOrd="0" presId="urn:microsoft.com/office/officeart/2005/8/layout/pList2"/>
    <dgm:cxn modelId="{F25FFBDB-1A22-49CC-9FAA-C482D4187D1C}" type="presParOf" srcId="{F69E0466-C5AA-4B4F-A826-3FDDD68C8E14}" destId="{2CFD6B8B-2E84-4833-B682-C60B91B4CF4E}" srcOrd="3" destOrd="0" presId="urn:microsoft.com/office/officeart/2005/8/layout/pList2"/>
    <dgm:cxn modelId="{B9865971-3AAC-4015-BB4F-49E458230BDC}" type="presParOf" srcId="{F69E0466-C5AA-4B4F-A826-3FDDD68C8E14}" destId="{34FB99BE-83B1-4165-A6E7-1C993B09ED49}" srcOrd="4" destOrd="0" presId="urn:microsoft.com/office/officeart/2005/8/layout/pList2"/>
    <dgm:cxn modelId="{0F6EC659-3A01-48C9-AF2B-EBA2BEB9B8D4}" type="presParOf" srcId="{34FB99BE-83B1-4165-A6E7-1C993B09ED49}" destId="{A94DBEFB-6C60-433D-94AF-DD171CDFDFCE}" srcOrd="0" destOrd="0" presId="urn:microsoft.com/office/officeart/2005/8/layout/pList2"/>
    <dgm:cxn modelId="{0380807F-D380-4921-8A25-44CAAA9E4352}" type="presParOf" srcId="{34FB99BE-83B1-4165-A6E7-1C993B09ED49}" destId="{174DE273-6D6F-4070-A166-280E00D211F6}" srcOrd="1" destOrd="0" presId="urn:microsoft.com/office/officeart/2005/8/layout/pList2"/>
    <dgm:cxn modelId="{046B25FA-C7A1-49AD-AB0B-AB842C117D77}" type="presParOf" srcId="{34FB99BE-83B1-4165-A6E7-1C993B09ED49}" destId="{39C941DF-E6E3-46C9-9EAF-D5EFFC793A5C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BCCE4-426A-4227-80A5-DD73206BBCA9}" type="slidenum">
              <a:rPr lang="nl-NL" sz="1000" smtClean="0">
                <a:solidFill>
                  <a:srgbClr val="4A4A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nl-NL" sz="1000">
              <a:solidFill>
                <a:srgbClr val="4A4A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sz="1000">
              <a:solidFill>
                <a:srgbClr val="4A4A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7019B-5539-4ABB-83E2-64992A31328D}" type="datetimeFigureOut">
              <a:rPr lang="nl-NL" sz="1000" smtClean="0">
                <a:solidFill>
                  <a:srgbClr val="4A4A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9-3-2021</a:t>
            </a:fld>
            <a:endParaRPr lang="nl-NL" sz="1000" dirty="0">
              <a:solidFill>
                <a:srgbClr val="4A4A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sz="1000" dirty="0">
              <a:solidFill>
                <a:srgbClr val="4A4A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964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solidFill>
                  <a:srgbClr val="4A4A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solidFill>
                  <a:srgbClr val="4A4A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EAB4472-A5BE-402B-826D-B72B957B7A3B}" type="datetimeFigureOut">
              <a:rPr lang="nl-BE" smtClean="0"/>
              <a:pPr/>
              <a:t>9/03/2021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49000" y="4400549"/>
            <a:ext cx="5760000" cy="416771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B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rgbClr val="4A4A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rgbClr val="4A4A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7F38670-F218-41B0-97D7-A0EFBDCDFAA5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4187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180975" indent="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361950" indent="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541338" indent="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722313" indent="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1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521494" y="1098000"/>
            <a:ext cx="4050506" cy="3160246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521494" y="368301"/>
            <a:ext cx="8101013" cy="576000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800" b="1">
                <a:solidFill>
                  <a:srgbClr val="929497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 bwMode="gray">
          <a:xfrm>
            <a:off x="521494" y="5060577"/>
            <a:ext cx="4050506" cy="914400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rgbClr val="4A4A49"/>
                </a:solidFill>
              </a:defRPr>
            </a:lvl1pPr>
            <a:lvl2pPr marL="0" indent="0">
              <a:buFontTx/>
              <a:buNone/>
              <a:defRPr sz="1400">
                <a:solidFill>
                  <a:srgbClr val="4A4A49"/>
                </a:solidFill>
              </a:defRPr>
            </a:lvl2pPr>
            <a:lvl3pPr marL="538149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868146" y="1557777"/>
            <a:ext cx="3960000" cy="3960000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2597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 xmlns="">
        <p15:guide id="1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FAF12-7725-4B65-8689-067CA4F24F25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521496" y="1854436"/>
            <a:ext cx="8154192" cy="428387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4A4A49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4A4A49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4A4A49"/>
                </a:solidFill>
              </a:defRPr>
            </a:lvl3pPr>
            <a:lvl4pPr marL="803275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A4A49"/>
              </a:buClr>
              <a:defRPr sz="1400">
                <a:solidFill>
                  <a:srgbClr val="4A4A49"/>
                </a:solidFill>
              </a:defRPr>
            </a:lvl4pPr>
            <a:lvl5pPr marL="982663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A4A49"/>
              </a:buClr>
              <a:buFont typeface="Arial" panose="020B0604020202020204" pitchFamily="34" charset="0"/>
              <a:buChar char="‒"/>
              <a:defRPr sz="1200">
                <a:solidFill>
                  <a:srgbClr val="4A4A49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21495" y="368305"/>
            <a:ext cx="8154192" cy="577097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1"/>
          </p:nvPr>
        </p:nvSpPr>
        <p:spPr bwMode="gray">
          <a:xfrm>
            <a:off x="521495" y="1129846"/>
            <a:ext cx="8154000" cy="576000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000" b="1">
                <a:solidFill>
                  <a:srgbClr val="A62107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615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FAF12-7725-4B65-8689-067CA4F24F25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521496" y="1278000"/>
            <a:ext cx="8154192" cy="4860000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>
                <a:solidFill>
                  <a:srgbClr val="4A4A49"/>
                </a:solidFill>
              </a:defRPr>
            </a:lvl1pPr>
            <a:lvl2pPr marL="179387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>
                <a:solidFill>
                  <a:srgbClr val="4A4A49"/>
                </a:solidFill>
              </a:defRPr>
            </a:lvl2pPr>
            <a:lvl3pPr marL="358775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>
                <a:solidFill>
                  <a:srgbClr val="4A4A49"/>
                </a:solidFill>
              </a:defRPr>
            </a:lvl3pPr>
            <a:lvl4pPr marL="538162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A4A49"/>
              </a:buClr>
              <a:buFontTx/>
              <a:buNone/>
              <a:defRPr sz="1400">
                <a:solidFill>
                  <a:srgbClr val="4A4A49"/>
                </a:solidFill>
              </a:defRPr>
            </a:lvl4pPr>
            <a:lvl5pPr marL="71755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A4A49"/>
              </a:buClr>
              <a:buFontTx/>
              <a:buNone/>
              <a:defRPr sz="1400">
                <a:solidFill>
                  <a:srgbClr val="4A4A49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9699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&amp;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FAF12-7725-4B65-8689-067CA4F24F25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4625689" y="1098000"/>
            <a:ext cx="4050000" cy="504031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4A4A49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4A4A49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4A4A49"/>
                </a:solidFill>
              </a:defRPr>
            </a:lvl3pPr>
            <a:lvl4pPr marL="803275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A4A49"/>
              </a:buClr>
              <a:defRPr sz="1400">
                <a:solidFill>
                  <a:srgbClr val="4A4A49"/>
                </a:solidFill>
              </a:defRPr>
            </a:lvl4pPr>
            <a:lvl5pPr marL="982663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A4A49"/>
              </a:buClr>
              <a:buFont typeface="Arial" panose="020B0604020202020204" pitchFamily="34" charset="0"/>
              <a:buChar char="‒"/>
              <a:defRPr sz="1200">
                <a:solidFill>
                  <a:srgbClr val="4A4A49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521494" y="1098000"/>
            <a:ext cx="4050506" cy="50403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4A4A49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4A4A49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4A4A49"/>
                </a:solidFill>
              </a:defRPr>
            </a:lvl3pPr>
            <a:lvl4pPr marL="803275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A4A49"/>
              </a:buClr>
              <a:defRPr sz="1400">
                <a:solidFill>
                  <a:srgbClr val="4A4A49"/>
                </a:solidFill>
              </a:defRPr>
            </a:lvl4pPr>
            <a:lvl5pPr marL="982663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A4A49"/>
              </a:buClr>
              <a:buFont typeface="Arial" panose="020B0604020202020204" pitchFamily="34" charset="0"/>
              <a:buChar char="‒"/>
              <a:defRPr sz="1200">
                <a:solidFill>
                  <a:srgbClr val="4A4A49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21497" y="368305"/>
            <a:ext cx="8154192" cy="5770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8452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wo Content - 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FAF12-7725-4B65-8689-067CA4F24F25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572000" y="1098550"/>
            <a:ext cx="4564063" cy="5040313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521494" y="1098000"/>
            <a:ext cx="4050506" cy="50403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4A4A49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4A4A49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4A4A49"/>
                </a:solidFill>
              </a:defRPr>
            </a:lvl3pPr>
            <a:lvl4pPr marL="803275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A4A49"/>
              </a:buClr>
              <a:defRPr sz="1400">
                <a:solidFill>
                  <a:srgbClr val="4A4A49"/>
                </a:solidFill>
              </a:defRPr>
            </a:lvl4pPr>
            <a:lvl5pPr marL="982663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A4A49"/>
              </a:buClr>
              <a:buFont typeface="Arial" panose="020B0604020202020204" pitchFamily="34" charset="0"/>
              <a:buChar char="‒"/>
              <a:defRPr sz="1200">
                <a:solidFill>
                  <a:srgbClr val="4A4A49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21497" y="368305"/>
            <a:ext cx="8154192" cy="577097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4174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wo Content -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FAF12-7725-4B65-8689-067CA4F24F25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4624431" y="1098551"/>
            <a:ext cx="4050506" cy="50403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4A4A49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4A4A49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4A4A49"/>
                </a:solidFill>
              </a:defRPr>
            </a:lvl3pPr>
            <a:lvl4pPr marL="803275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A4A49"/>
              </a:buClr>
              <a:defRPr sz="1400">
                <a:solidFill>
                  <a:srgbClr val="4A4A49"/>
                </a:solidFill>
              </a:defRPr>
            </a:lvl4pPr>
            <a:lvl5pPr marL="982663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A4A49"/>
              </a:buClr>
              <a:buFont typeface="Arial" panose="020B0604020202020204" pitchFamily="34" charset="0"/>
              <a:buChar char="‒"/>
              <a:defRPr sz="1200">
                <a:solidFill>
                  <a:srgbClr val="4A4A49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1098551"/>
            <a:ext cx="4564063" cy="5040313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21497" y="368305"/>
            <a:ext cx="8154192" cy="577097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49079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&amp; Two Content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FAF12-7725-4B65-8689-067CA4F24F25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521494" y="1278000"/>
            <a:ext cx="4050506" cy="4860000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>
                <a:solidFill>
                  <a:srgbClr val="4A4A49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4A4A49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4A4A49"/>
                </a:solidFill>
              </a:defRPr>
            </a:lvl3pPr>
            <a:lvl4pPr marL="717550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A4A49"/>
              </a:buClr>
              <a:defRPr>
                <a:solidFill>
                  <a:srgbClr val="4A4A49"/>
                </a:solidFill>
              </a:defRPr>
            </a:lvl4pPr>
            <a:lvl5pPr marL="896938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A4A49"/>
              </a:buClr>
              <a:buFont typeface="Arial" panose="020B0604020202020204" pitchFamily="34" charset="0"/>
              <a:buChar char="‒"/>
              <a:defRPr>
                <a:solidFill>
                  <a:srgbClr val="4A4A49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4625689" y="1278000"/>
            <a:ext cx="4050000" cy="4860000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>
                <a:solidFill>
                  <a:srgbClr val="4A4A49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4A4A49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4A4A49"/>
                </a:solidFill>
              </a:defRPr>
            </a:lvl3pPr>
            <a:lvl4pPr marL="717550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A4A49"/>
              </a:buClr>
              <a:defRPr>
                <a:solidFill>
                  <a:srgbClr val="4A4A49"/>
                </a:solidFill>
              </a:defRPr>
            </a:lvl4pPr>
            <a:lvl5pPr marL="896938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A4A49"/>
              </a:buClr>
              <a:buFont typeface="Arial" panose="020B0604020202020204" pitchFamily="34" charset="0"/>
              <a:buChar char="‒"/>
              <a:defRPr>
                <a:solidFill>
                  <a:srgbClr val="4A4A49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21497" y="368305"/>
            <a:ext cx="8154192" cy="5770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74198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w/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FAF12-7725-4B65-8689-067CA4F24F25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36" name="Content Placeholder 2"/>
          <p:cNvSpPr>
            <a:spLocks noGrp="1"/>
          </p:cNvSpPr>
          <p:nvPr>
            <p:ph sz="half" idx="11"/>
          </p:nvPr>
        </p:nvSpPr>
        <p:spPr bwMode="gray">
          <a:xfrm>
            <a:off x="6515688" y="4392370"/>
            <a:ext cx="2160000" cy="1620000"/>
          </a:xfrm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1600"/>
            </a:lvl1pPr>
            <a:lvl2pPr marL="219069" indent="0">
              <a:buFontTx/>
              <a:buNone/>
              <a:defRPr/>
            </a:lvl2pPr>
            <a:lvl3pPr marL="538149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Freeform 5"/>
          <p:cNvSpPr>
            <a:spLocks/>
          </p:cNvSpPr>
          <p:nvPr userDrawn="1"/>
        </p:nvSpPr>
        <p:spPr bwMode="gray">
          <a:xfrm>
            <a:off x="7454830" y="3923367"/>
            <a:ext cx="407194" cy="274638"/>
          </a:xfrm>
          <a:custGeom>
            <a:avLst/>
            <a:gdLst>
              <a:gd name="T0" fmla="*/ 0 w 147"/>
              <a:gd name="T1" fmla="*/ 0 h 74"/>
              <a:gd name="T2" fmla="*/ 73 w 147"/>
              <a:gd name="T3" fmla="*/ 74 h 74"/>
              <a:gd name="T4" fmla="*/ 147 w 147"/>
              <a:gd name="T5" fmla="*/ 0 h 74"/>
              <a:gd name="T6" fmla="*/ 0 w 147"/>
              <a:gd name="T7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7" h="74">
                <a:moveTo>
                  <a:pt x="0" y="0"/>
                </a:moveTo>
                <a:cubicBezTo>
                  <a:pt x="73" y="74"/>
                  <a:pt x="73" y="74"/>
                  <a:pt x="73" y="74"/>
                </a:cubicBezTo>
                <a:cubicBezTo>
                  <a:pt x="147" y="0"/>
                  <a:pt x="147" y="0"/>
                  <a:pt x="147" y="0"/>
                </a:cubicBezTo>
                <a:cubicBezTo>
                  <a:pt x="101" y="26"/>
                  <a:pt x="45" y="26"/>
                  <a:pt x="0" y="0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515688" y="1430215"/>
            <a:ext cx="2160000" cy="2160000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35" name="Content Placeholder 2"/>
          <p:cNvSpPr>
            <a:spLocks noGrp="1"/>
          </p:cNvSpPr>
          <p:nvPr>
            <p:ph sz="half" idx="10"/>
          </p:nvPr>
        </p:nvSpPr>
        <p:spPr bwMode="gray">
          <a:xfrm>
            <a:off x="3518592" y="4392370"/>
            <a:ext cx="2160000" cy="1620000"/>
          </a:xfrm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1600"/>
            </a:lvl1pPr>
            <a:lvl2pPr marL="219069" indent="0">
              <a:buFontTx/>
              <a:buNone/>
              <a:defRPr/>
            </a:lvl2pPr>
            <a:lvl3pPr marL="538149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Freeform 5"/>
          <p:cNvSpPr>
            <a:spLocks/>
          </p:cNvSpPr>
          <p:nvPr userDrawn="1"/>
        </p:nvSpPr>
        <p:spPr bwMode="gray">
          <a:xfrm>
            <a:off x="4394995" y="3923367"/>
            <a:ext cx="407194" cy="274638"/>
          </a:xfrm>
          <a:custGeom>
            <a:avLst/>
            <a:gdLst>
              <a:gd name="T0" fmla="*/ 0 w 147"/>
              <a:gd name="T1" fmla="*/ 0 h 74"/>
              <a:gd name="T2" fmla="*/ 73 w 147"/>
              <a:gd name="T3" fmla="*/ 74 h 74"/>
              <a:gd name="T4" fmla="*/ 147 w 147"/>
              <a:gd name="T5" fmla="*/ 0 h 74"/>
              <a:gd name="T6" fmla="*/ 0 w 147"/>
              <a:gd name="T7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7" h="74">
                <a:moveTo>
                  <a:pt x="0" y="0"/>
                </a:moveTo>
                <a:cubicBezTo>
                  <a:pt x="73" y="74"/>
                  <a:pt x="73" y="74"/>
                  <a:pt x="73" y="74"/>
                </a:cubicBezTo>
                <a:cubicBezTo>
                  <a:pt x="147" y="0"/>
                  <a:pt x="147" y="0"/>
                  <a:pt x="147" y="0"/>
                </a:cubicBezTo>
                <a:cubicBezTo>
                  <a:pt x="101" y="26"/>
                  <a:pt x="45" y="26"/>
                  <a:pt x="0" y="0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3518592" y="1430215"/>
            <a:ext cx="2160000" cy="2160000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521497" y="4392370"/>
            <a:ext cx="2160000" cy="1620000"/>
          </a:xfrm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1600"/>
            </a:lvl1pPr>
            <a:lvl2pPr marL="219069" indent="0">
              <a:buFontTx/>
              <a:buNone/>
              <a:defRPr/>
            </a:lvl2pPr>
            <a:lvl3pPr marL="538149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reeform 5"/>
          <p:cNvSpPr>
            <a:spLocks/>
          </p:cNvSpPr>
          <p:nvPr userDrawn="1"/>
        </p:nvSpPr>
        <p:spPr bwMode="gray">
          <a:xfrm>
            <a:off x="1335160" y="3923367"/>
            <a:ext cx="407194" cy="274638"/>
          </a:xfrm>
          <a:custGeom>
            <a:avLst/>
            <a:gdLst>
              <a:gd name="T0" fmla="*/ 0 w 147"/>
              <a:gd name="T1" fmla="*/ 0 h 74"/>
              <a:gd name="T2" fmla="*/ 73 w 147"/>
              <a:gd name="T3" fmla="*/ 74 h 74"/>
              <a:gd name="T4" fmla="*/ 147 w 147"/>
              <a:gd name="T5" fmla="*/ 0 h 74"/>
              <a:gd name="T6" fmla="*/ 0 w 147"/>
              <a:gd name="T7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7" h="74">
                <a:moveTo>
                  <a:pt x="0" y="0"/>
                </a:moveTo>
                <a:cubicBezTo>
                  <a:pt x="73" y="74"/>
                  <a:pt x="73" y="74"/>
                  <a:pt x="73" y="74"/>
                </a:cubicBezTo>
                <a:cubicBezTo>
                  <a:pt x="147" y="0"/>
                  <a:pt x="147" y="0"/>
                  <a:pt x="147" y="0"/>
                </a:cubicBezTo>
                <a:cubicBezTo>
                  <a:pt x="101" y="26"/>
                  <a:pt x="45" y="26"/>
                  <a:pt x="0" y="0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21497" y="1430215"/>
            <a:ext cx="2160000" cy="2160000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5890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w/circles &amp;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FAF12-7725-4B65-8689-067CA4F24F25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36" name="Content Placeholder 2"/>
          <p:cNvSpPr>
            <a:spLocks noGrp="1"/>
          </p:cNvSpPr>
          <p:nvPr>
            <p:ph sz="half" idx="11"/>
          </p:nvPr>
        </p:nvSpPr>
        <p:spPr bwMode="gray">
          <a:xfrm>
            <a:off x="6515688" y="4392370"/>
            <a:ext cx="2160000" cy="1620000"/>
          </a:xfrm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1600"/>
            </a:lvl1pPr>
            <a:lvl2pPr marL="219069" indent="0">
              <a:buFontTx/>
              <a:buNone/>
              <a:defRPr/>
            </a:lvl2pPr>
            <a:lvl3pPr marL="538149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Freeform 5"/>
          <p:cNvSpPr>
            <a:spLocks/>
          </p:cNvSpPr>
          <p:nvPr userDrawn="1"/>
        </p:nvSpPr>
        <p:spPr bwMode="gray">
          <a:xfrm>
            <a:off x="7454830" y="3923367"/>
            <a:ext cx="407194" cy="274638"/>
          </a:xfrm>
          <a:custGeom>
            <a:avLst/>
            <a:gdLst>
              <a:gd name="T0" fmla="*/ 0 w 147"/>
              <a:gd name="T1" fmla="*/ 0 h 74"/>
              <a:gd name="T2" fmla="*/ 73 w 147"/>
              <a:gd name="T3" fmla="*/ 74 h 74"/>
              <a:gd name="T4" fmla="*/ 147 w 147"/>
              <a:gd name="T5" fmla="*/ 0 h 74"/>
              <a:gd name="T6" fmla="*/ 0 w 147"/>
              <a:gd name="T7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7" h="74">
                <a:moveTo>
                  <a:pt x="0" y="0"/>
                </a:moveTo>
                <a:cubicBezTo>
                  <a:pt x="73" y="74"/>
                  <a:pt x="73" y="74"/>
                  <a:pt x="73" y="74"/>
                </a:cubicBezTo>
                <a:cubicBezTo>
                  <a:pt x="147" y="0"/>
                  <a:pt x="147" y="0"/>
                  <a:pt x="147" y="0"/>
                </a:cubicBezTo>
                <a:cubicBezTo>
                  <a:pt x="101" y="26"/>
                  <a:pt x="45" y="26"/>
                  <a:pt x="0" y="0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5" name="Oval 14"/>
          <p:cNvSpPr/>
          <p:nvPr userDrawn="1"/>
        </p:nvSpPr>
        <p:spPr>
          <a:xfrm>
            <a:off x="6515688" y="1430215"/>
            <a:ext cx="2160000" cy="2160000"/>
          </a:xfrm>
          <a:prstGeom prst="ellipse">
            <a:avLst/>
          </a:prstGeom>
          <a:solidFill>
            <a:srgbClr val="A62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875688" y="1790215"/>
            <a:ext cx="1440000" cy="1440000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35" name="Content Placeholder 2"/>
          <p:cNvSpPr>
            <a:spLocks noGrp="1"/>
          </p:cNvSpPr>
          <p:nvPr>
            <p:ph sz="half" idx="10"/>
          </p:nvPr>
        </p:nvSpPr>
        <p:spPr bwMode="gray">
          <a:xfrm>
            <a:off x="3518592" y="4392370"/>
            <a:ext cx="2160000" cy="1620000"/>
          </a:xfrm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1600"/>
            </a:lvl1pPr>
            <a:lvl2pPr marL="219069" indent="0">
              <a:buFontTx/>
              <a:buNone/>
              <a:defRPr/>
            </a:lvl2pPr>
            <a:lvl3pPr marL="538149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Freeform 5"/>
          <p:cNvSpPr>
            <a:spLocks/>
          </p:cNvSpPr>
          <p:nvPr userDrawn="1"/>
        </p:nvSpPr>
        <p:spPr bwMode="gray">
          <a:xfrm>
            <a:off x="4394995" y="3923367"/>
            <a:ext cx="407194" cy="274638"/>
          </a:xfrm>
          <a:custGeom>
            <a:avLst/>
            <a:gdLst>
              <a:gd name="T0" fmla="*/ 0 w 147"/>
              <a:gd name="T1" fmla="*/ 0 h 74"/>
              <a:gd name="T2" fmla="*/ 73 w 147"/>
              <a:gd name="T3" fmla="*/ 74 h 74"/>
              <a:gd name="T4" fmla="*/ 147 w 147"/>
              <a:gd name="T5" fmla="*/ 0 h 74"/>
              <a:gd name="T6" fmla="*/ 0 w 147"/>
              <a:gd name="T7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7" h="74">
                <a:moveTo>
                  <a:pt x="0" y="0"/>
                </a:moveTo>
                <a:cubicBezTo>
                  <a:pt x="73" y="74"/>
                  <a:pt x="73" y="74"/>
                  <a:pt x="73" y="74"/>
                </a:cubicBezTo>
                <a:cubicBezTo>
                  <a:pt x="147" y="0"/>
                  <a:pt x="147" y="0"/>
                  <a:pt x="147" y="0"/>
                </a:cubicBezTo>
                <a:cubicBezTo>
                  <a:pt x="101" y="26"/>
                  <a:pt x="45" y="26"/>
                  <a:pt x="0" y="0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4" name="Oval 13"/>
          <p:cNvSpPr/>
          <p:nvPr userDrawn="1"/>
        </p:nvSpPr>
        <p:spPr>
          <a:xfrm>
            <a:off x="3475269" y="1430215"/>
            <a:ext cx="2160000" cy="216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3835269" y="1790215"/>
            <a:ext cx="1440000" cy="1440000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521497" y="4392370"/>
            <a:ext cx="2160000" cy="1620000"/>
          </a:xfrm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1600"/>
            </a:lvl1pPr>
            <a:lvl2pPr marL="219069" indent="0">
              <a:buFontTx/>
              <a:buNone/>
              <a:defRPr/>
            </a:lvl2pPr>
            <a:lvl3pPr marL="538149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reeform 5"/>
          <p:cNvSpPr>
            <a:spLocks/>
          </p:cNvSpPr>
          <p:nvPr userDrawn="1"/>
        </p:nvSpPr>
        <p:spPr bwMode="gray">
          <a:xfrm>
            <a:off x="1335160" y="3923367"/>
            <a:ext cx="407194" cy="274638"/>
          </a:xfrm>
          <a:custGeom>
            <a:avLst/>
            <a:gdLst>
              <a:gd name="T0" fmla="*/ 0 w 147"/>
              <a:gd name="T1" fmla="*/ 0 h 74"/>
              <a:gd name="T2" fmla="*/ 73 w 147"/>
              <a:gd name="T3" fmla="*/ 74 h 74"/>
              <a:gd name="T4" fmla="*/ 147 w 147"/>
              <a:gd name="T5" fmla="*/ 0 h 74"/>
              <a:gd name="T6" fmla="*/ 0 w 147"/>
              <a:gd name="T7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7" h="74">
                <a:moveTo>
                  <a:pt x="0" y="0"/>
                </a:moveTo>
                <a:cubicBezTo>
                  <a:pt x="73" y="74"/>
                  <a:pt x="73" y="74"/>
                  <a:pt x="73" y="74"/>
                </a:cubicBezTo>
                <a:cubicBezTo>
                  <a:pt x="147" y="0"/>
                  <a:pt x="147" y="0"/>
                  <a:pt x="147" y="0"/>
                </a:cubicBezTo>
                <a:cubicBezTo>
                  <a:pt x="101" y="26"/>
                  <a:pt x="45" y="26"/>
                  <a:pt x="0" y="0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5" name="Oval 4"/>
          <p:cNvSpPr/>
          <p:nvPr userDrawn="1"/>
        </p:nvSpPr>
        <p:spPr>
          <a:xfrm>
            <a:off x="521497" y="1430215"/>
            <a:ext cx="2160000" cy="21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81497" y="1790215"/>
            <a:ext cx="1440000" cy="1440000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89782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FAF12-7725-4B65-8689-067CA4F24F25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36" name="Content Placeholder 2"/>
          <p:cNvSpPr>
            <a:spLocks noGrp="1"/>
          </p:cNvSpPr>
          <p:nvPr>
            <p:ph sz="half" idx="11"/>
          </p:nvPr>
        </p:nvSpPr>
        <p:spPr bwMode="gray">
          <a:xfrm>
            <a:off x="6641167" y="1963018"/>
            <a:ext cx="2034521" cy="4161971"/>
          </a:xfrm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1600"/>
            </a:lvl1pPr>
            <a:lvl2pPr marL="219069" indent="0">
              <a:buFontTx/>
              <a:buNone/>
              <a:defRPr/>
            </a:lvl2pPr>
            <a:lvl3pPr marL="538149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Freeform 5"/>
          <p:cNvSpPr>
            <a:spLocks/>
          </p:cNvSpPr>
          <p:nvPr userDrawn="1"/>
        </p:nvSpPr>
        <p:spPr bwMode="gray">
          <a:xfrm>
            <a:off x="7454830" y="1316891"/>
            <a:ext cx="407194" cy="274638"/>
          </a:xfrm>
          <a:custGeom>
            <a:avLst/>
            <a:gdLst>
              <a:gd name="T0" fmla="*/ 0 w 147"/>
              <a:gd name="T1" fmla="*/ 0 h 74"/>
              <a:gd name="T2" fmla="*/ 73 w 147"/>
              <a:gd name="T3" fmla="*/ 74 h 74"/>
              <a:gd name="T4" fmla="*/ 147 w 147"/>
              <a:gd name="T5" fmla="*/ 0 h 74"/>
              <a:gd name="T6" fmla="*/ 0 w 147"/>
              <a:gd name="T7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7" h="74">
                <a:moveTo>
                  <a:pt x="0" y="0"/>
                </a:moveTo>
                <a:cubicBezTo>
                  <a:pt x="73" y="74"/>
                  <a:pt x="73" y="74"/>
                  <a:pt x="73" y="74"/>
                </a:cubicBezTo>
                <a:cubicBezTo>
                  <a:pt x="147" y="0"/>
                  <a:pt x="147" y="0"/>
                  <a:pt x="147" y="0"/>
                </a:cubicBezTo>
                <a:cubicBezTo>
                  <a:pt x="101" y="26"/>
                  <a:pt x="45" y="26"/>
                  <a:pt x="0" y="0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35" name="Content Placeholder 2"/>
          <p:cNvSpPr>
            <a:spLocks noGrp="1"/>
          </p:cNvSpPr>
          <p:nvPr>
            <p:ph sz="half" idx="10"/>
          </p:nvPr>
        </p:nvSpPr>
        <p:spPr bwMode="gray">
          <a:xfrm>
            <a:off x="3581332" y="1963018"/>
            <a:ext cx="2034521" cy="4161971"/>
          </a:xfrm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1600"/>
            </a:lvl1pPr>
            <a:lvl2pPr marL="219069" indent="0">
              <a:buFontTx/>
              <a:buNone/>
              <a:defRPr/>
            </a:lvl2pPr>
            <a:lvl3pPr marL="538149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Freeform 5"/>
          <p:cNvSpPr>
            <a:spLocks/>
          </p:cNvSpPr>
          <p:nvPr userDrawn="1"/>
        </p:nvSpPr>
        <p:spPr bwMode="gray">
          <a:xfrm>
            <a:off x="4394995" y="1316891"/>
            <a:ext cx="407194" cy="274638"/>
          </a:xfrm>
          <a:custGeom>
            <a:avLst/>
            <a:gdLst>
              <a:gd name="T0" fmla="*/ 0 w 147"/>
              <a:gd name="T1" fmla="*/ 0 h 74"/>
              <a:gd name="T2" fmla="*/ 73 w 147"/>
              <a:gd name="T3" fmla="*/ 74 h 74"/>
              <a:gd name="T4" fmla="*/ 147 w 147"/>
              <a:gd name="T5" fmla="*/ 0 h 74"/>
              <a:gd name="T6" fmla="*/ 0 w 147"/>
              <a:gd name="T7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7" h="74">
                <a:moveTo>
                  <a:pt x="0" y="0"/>
                </a:moveTo>
                <a:cubicBezTo>
                  <a:pt x="73" y="74"/>
                  <a:pt x="73" y="74"/>
                  <a:pt x="73" y="74"/>
                </a:cubicBezTo>
                <a:cubicBezTo>
                  <a:pt x="147" y="0"/>
                  <a:pt x="147" y="0"/>
                  <a:pt x="147" y="0"/>
                </a:cubicBezTo>
                <a:cubicBezTo>
                  <a:pt x="101" y="26"/>
                  <a:pt x="45" y="26"/>
                  <a:pt x="0" y="0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521497" y="1963018"/>
            <a:ext cx="2034521" cy="4161971"/>
          </a:xfrm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1600"/>
            </a:lvl1pPr>
            <a:lvl2pPr marL="219069" indent="0">
              <a:buFontTx/>
              <a:buNone/>
              <a:defRPr/>
            </a:lvl2pPr>
            <a:lvl3pPr marL="538149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reeform 5"/>
          <p:cNvSpPr>
            <a:spLocks/>
          </p:cNvSpPr>
          <p:nvPr userDrawn="1"/>
        </p:nvSpPr>
        <p:spPr bwMode="gray">
          <a:xfrm>
            <a:off x="1335160" y="1316891"/>
            <a:ext cx="407194" cy="274638"/>
          </a:xfrm>
          <a:custGeom>
            <a:avLst/>
            <a:gdLst>
              <a:gd name="T0" fmla="*/ 0 w 147"/>
              <a:gd name="T1" fmla="*/ 0 h 74"/>
              <a:gd name="T2" fmla="*/ 73 w 147"/>
              <a:gd name="T3" fmla="*/ 74 h 74"/>
              <a:gd name="T4" fmla="*/ 147 w 147"/>
              <a:gd name="T5" fmla="*/ 0 h 74"/>
              <a:gd name="T6" fmla="*/ 0 w 147"/>
              <a:gd name="T7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7" h="74">
                <a:moveTo>
                  <a:pt x="0" y="0"/>
                </a:moveTo>
                <a:cubicBezTo>
                  <a:pt x="73" y="74"/>
                  <a:pt x="73" y="74"/>
                  <a:pt x="73" y="74"/>
                </a:cubicBezTo>
                <a:cubicBezTo>
                  <a:pt x="147" y="0"/>
                  <a:pt x="147" y="0"/>
                  <a:pt x="147" y="0"/>
                </a:cubicBezTo>
                <a:cubicBezTo>
                  <a:pt x="101" y="26"/>
                  <a:pt x="45" y="26"/>
                  <a:pt x="0" y="0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92150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03FAF12-7725-4B65-8689-067CA4F24F25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2" name="Rectangle 11"/>
          <p:cNvSpPr/>
          <p:nvPr userDrawn="1"/>
        </p:nvSpPr>
        <p:spPr bwMode="gray">
          <a:xfrm>
            <a:off x="6785688" y="1448388"/>
            <a:ext cx="1890000" cy="432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Content Placeholder 2"/>
          <p:cNvSpPr>
            <a:spLocks noGrp="1"/>
          </p:cNvSpPr>
          <p:nvPr>
            <p:ph sz="half" idx="12"/>
          </p:nvPr>
        </p:nvSpPr>
        <p:spPr bwMode="gray">
          <a:xfrm>
            <a:off x="6785688" y="2119358"/>
            <a:ext cx="1890000" cy="3649036"/>
          </a:xfrm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1400">
                <a:solidFill>
                  <a:srgbClr val="4A4A49"/>
                </a:solidFill>
              </a:defRPr>
            </a:lvl1pPr>
            <a:lvl2pPr marL="219069" indent="0">
              <a:buFontTx/>
              <a:buNone/>
              <a:defRPr/>
            </a:lvl2pPr>
            <a:lvl3pPr marL="538149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Freeform 5"/>
          <p:cNvSpPr>
            <a:spLocks/>
          </p:cNvSpPr>
          <p:nvPr userDrawn="1"/>
        </p:nvSpPr>
        <p:spPr bwMode="gray">
          <a:xfrm>
            <a:off x="7527091" y="1613972"/>
            <a:ext cx="407194" cy="274638"/>
          </a:xfrm>
          <a:custGeom>
            <a:avLst/>
            <a:gdLst>
              <a:gd name="T0" fmla="*/ 0 w 147"/>
              <a:gd name="T1" fmla="*/ 0 h 74"/>
              <a:gd name="T2" fmla="*/ 73 w 147"/>
              <a:gd name="T3" fmla="*/ 74 h 74"/>
              <a:gd name="T4" fmla="*/ 147 w 147"/>
              <a:gd name="T5" fmla="*/ 0 h 74"/>
              <a:gd name="T6" fmla="*/ 0 w 147"/>
              <a:gd name="T7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7" h="74">
                <a:moveTo>
                  <a:pt x="0" y="0"/>
                </a:moveTo>
                <a:cubicBezTo>
                  <a:pt x="73" y="74"/>
                  <a:pt x="73" y="74"/>
                  <a:pt x="73" y="74"/>
                </a:cubicBezTo>
                <a:cubicBezTo>
                  <a:pt x="147" y="0"/>
                  <a:pt x="147" y="0"/>
                  <a:pt x="147" y="0"/>
                </a:cubicBezTo>
                <a:cubicBezTo>
                  <a:pt x="101" y="26"/>
                  <a:pt x="45" y="26"/>
                  <a:pt x="0" y="0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1" name="Rectangle 10"/>
          <p:cNvSpPr/>
          <p:nvPr userDrawn="1"/>
        </p:nvSpPr>
        <p:spPr bwMode="gray">
          <a:xfrm>
            <a:off x="4710194" y="1448388"/>
            <a:ext cx="1890000" cy="432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Content Placeholder 2"/>
          <p:cNvSpPr>
            <a:spLocks noGrp="1"/>
          </p:cNvSpPr>
          <p:nvPr>
            <p:ph sz="half" idx="11"/>
          </p:nvPr>
        </p:nvSpPr>
        <p:spPr bwMode="gray">
          <a:xfrm>
            <a:off x="4710194" y="2119358"/>
            <a:ext cx="1890000" cy="3649036"/>
          </a:xfrm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1400">
                <a:solidFill>
                  <a:srgbClr val="4A4A49"/>
                </a:solidFill>
              </a:defRPr>
            </a:lvl1pPr>
            <a:lvl2pPr marL="219069" indent="0">
              <a:buFontTx/>
              <a:buNone/>
              <a:defRPr/>
            </a:lvl2pPr>
            <a:lvl3pPr marL="538149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Freeform 5"/>
          <p:cNvSpPr>
            <a:spLocks/>
          </p:cNvSpPr>
          <p:nvPr userDrawn="1"/>
        </p:nvSpPr>
        <p:spPr bwMode="gray">
          <a:xfrm>
            <a:off x="5451597" y="1613972"/>
            <a:ext cx="407194" cy="274638"/>
          </a:xfrm>
          <a:custGeom>
            <a:avLst/>
            <a:gdLst>
              <a:gd name="T0" fmla="*/ 0 w 147"/>
              <a:gd name="T1" fmla="*/ 0 h 74"/>
              <a:gd name="T2" fmla="*/ 73 w 147"/>
              <a:gd name="T3" fmla="*/ 74 h 74"/>
              <a:gd name="T4" fmla="*/ 147 w 147"/>
              <a:gd name="T5" fmla="*/ 0 h 74"/>
              <a:gd name="T6" fmla="*/ 0 w 147"/>
              <a:gd name="T7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7" h="74">
                <a:moveTo>
                  <a:pt x="0" y="0"/>
                </a:moveTo>
                <a:cubicBezTo>
                  <a:pt x="73" y="74"/>
                  <a:pt x="73" y="74"/>
                  <a:pt x="73" y="74"/>
                </a:cubicBezTo>
                <a:cubicBezTo>
                  <a:pt x="147" y="0"/>
                  <a:pt x="147" y="0"/>
                  <a:pt x="147" y="0"/>
                </a:cubicBezTo>
                <a:cubicBezTo>
                  <a:pt x="101" y="26"/>
                  <a:pt x="45" y="26"/>
                  <a:pt x="0" y="0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0" name="Rectangle 9"/>
          <p:cNvSpPr/>
          <p:nvPr userDrawn="1"/>
        </p:nvSpPr>
        <p:spPr bwMode="gray">
          <a:xfrm>
            <a:off x="2617741" y="1448388"/>
            <a:ext cx="1890000" cy="432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Content Placeholder 2"/>
          <p:cNvSpPr>
            <a:spLocks noGrp="1"/>
          </p:cNvSpPr>
          <p:nvPr>
            <p:ph sz="half" idx="10"/>
          </p:nvPr>
        </p:nvSpPr>
        <p:spPr bwMode="gray">
          <a:xfrm>
            <a:off x="2609262" y="2119358"/>
            <a:ext cx="1890000" cy="3649036"/>
          </a:xfrm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1400">
                <a:solidFill>
                  <a:srgbClr val="4A4A49"/>
                </a:solidFill>
              </a:defRPr>
            </a:lvl1pPr>
            <a:lvl2pPr marL="219069" indent="0">
              <a:buFontTx/>
              <a:buNone/>
              <a:defRPr/>
            </a:lvl2pPr>
            <a:lvl3pPr marL="538149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Freeform 5"/>
          <p:cNvSpPr>
            <a:spLocks/>
          </p:cNvSpPr>
          <p:nvPr userDrawn="1"/>
        </p:nvSpPr>
        <p:spPr bwMode="gray">
          <a:xfrm>
            <a:off x="3350665" y="1613972"/>
            <a:ext cx="407194" cy="274638"/>
          </a:xfrm>
          <a:custGeom>
            <a:avLst/>
            <a:gdLst>
              <a:gd name="T0" fmla="*/ 0 w 147"/>
              <a:gd name="T1" fmla="*/ 0 h 74"/>
              <a:gd name="T2" fmla="*/ 73 w 147"/>
              <a:gd name="T3" fmla="*/ 74 h 74"/>
              <a:gd name="T4" fmla="*/ 147 w 147"/>
              <a:gd name="T5" fmla="*/ 0 h 74"/>
              <a:gd name="T6" fmla="*/ 0 w 147"/>
              <a:gd name="T7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7" h="74">
                <a:moveTo>
                  <a:pt x="0" y="0"/>
                </a:moveTo>
                <a:cubicBezTo>
                  <a:pt x="73" y="74"/>
                  <a:pt x="73" y="74"/>
                  <a:pt x="73" y="74"/>
                </a:cubicBezTo>
                <a:cubicBezTo>
                  <a:pt x="147" y="0"/>
                  <a:pt x="147" y="0"/>
                  <a:pt x="147" y="0"/>
                </a:cubicBezTo>
                <a:cubicBezTo>
                  <a:pt x="101" y="26"/>
                  <a:pt x="45" y="26"/>
                  <a:pt x="0" y="0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9" name="Rectangle 8"/>
          <p:cNvSpPr/>
          <p:nvPr userDrawn="1"/>
        </p:nvSpPr>
        <p:spPr bwMode="gray">
          <a:xfrm>
            <a:off x="533768" y="1448388"/>
            <a:ext cx="1890000" cy="432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533768" y="2119358"/>
            <a:ext cx="1890000" cy="3649036"/>
          </a:xfrm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1400">
                <a:solidFill>
                  <a:srgbClr val="4A4A49"/>
                </a:solidFill>
              </a:defRPr>
            </a:lvl1pPr>
            <a:lvl2pPr marL="219069" indent="0">
              <a:buFontTx/>
              <a:buNone/>
              <a:defRPr/>
            </a:lvl2pPr>
            <a:lvl3pPr marL="538149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reeform 5"/>
          <p:cNvSpPr>
            <a:spLocks/>
          </p:cNvSpPr>
          <p:nvPr userDrawn="1"/>
        </p:nvSpPr>
        <p:spPr bwMode="gray">
          <a:xfrm>
            <a:off x="1275171" y="1613972"/>
            <a:ext cx="407194" cy="274638"/>
          </a:xfrm>
          <a:custGeom>
            <a:avLst/>
            <a:gdLst>
              <a:gd name="T0" fmla="*/ 0 w 147"/>
              <a:gd name="T1" fmla="*/ 0 h 74"/>
              <a:gd name="T2" fmla="*/ 73 w 147"/>
              <a:gd name="T3" fmla="*/ 74 h 74"/>
              <a:gd name="T4" fmla="*/ 147 w 147"/>
              <a:gd name="T5" fmla="*/ 0 h 74"/>
              <a:gd name="T6" fmla="*/ 0 w 147"/>
              <a:gd name="T7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7" h="74">
                <a:moveTo>
                  <a:pt x="0" y="0"/>
                </a:moveTo>
                <a:cubicBezTo>
                  <a:pt x="73" y="74"/>
                  <a:pt x="73" y="74"/>
                  <a:pt x="73" y="74"/>
                </a:cubicBezTo>
                <a:cubicBezTo>
                  <a:pt x="147" y="0"/>
                  <a:pt x="147" y="0"/>
                  <a:pt x="147" y="0"/>
                </a:cubicBezTo>
                <a:cubicBezTo>
                  <a:pt x="101" y="26"/>
                  <a:pt x="45" y="26"/>
                  <a:pt x="0" y="0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8191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2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868146" y="1557777"/>
            <a:ext cx="3960000" cy="3960000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/>
          </p:nvPr>
        </p:nvSpPr>
        <p:spPr bwMode="gray">
          <a:xfrm>
            <a:off x="521494" y="5209579"/>
            <a:ext cx="4050506" cy="914400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rgbClr val="4A4A49"/>
                </a:solidFill>
              </a:defRPr>
            </a:lvl1pPr>
            <a:lvl2pPr marL="0" indent="0">
              <a:buFontTx/>
              <a:buNone/>
              <a:defRPr sz="1400">
                <a:solidFill>
                  <a:srgbClr val="4A4A49"/>
                </a:solidFill>
              </a:defRPr>
            </a:lvl2pPr>
            <a:lvl3pPr marL="538149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 bwMode="gray">
          <a:xfrm>
            <a:off x="521494" y="4326556"/>
            <a:ext cx="4050506" cy="914400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rgbClr val="4A4A49"/>
                </a:solidFill>
              </a:defRPr>
            </a:lvl1pPr>
            <a:lvl2pPr marL="0" indent="0">
              <a:buFontTx/>
              <a:buNone/>
              <a:defRPr sz="1400">
                <a:solidFill>
                  <a:srgbClr val="4A4A49"/>
                </a:solidFill>
              </a:defRPr>
            </a:lvl2pPr>
            <a:lvl3pPr marL="538149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521494" y="368301"/>
            <a:ext cx="8101013" cy="576000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800" b="1">
                <a:solidFill>
                  <a:srgbClr val="929497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521494" y="1098000"/>
            <a:ext cx="4050506" cy="3160246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568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FAF12-7725-4B65-8689-067CA4F24F25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2"/>
          </p:nvPr>
        </p:nvSpPr>
        <p:spPr>
          <a:xfrm>
            <a:off x="522288" y="1777391"/>
            <a:ext cx="8153400" cy="4320000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table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21497" y="1103075"/>
            <a:ext cx="8154191" cy="614362"/>
          </a:xfrm>
        </p:spPr>
        <p:txBody>
          <a:bodyPr>
            <a:normAutofit/>
          </a:bodyPr>
          <a:lstStyle>
            <a:lvl1pPr>
              <a:defRPr sz="1600">
                <a:solidFill>
                  <a:srgbClr val="4A4A49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04752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text &amp; table -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02" t="90169"/>
          <a:stretch/>
        </p:blipFill>
        <p:spPr bwMode="gray">
          <a:xfrm>
            <a:off x="6839917" y="6192000"/>
            <a:ext cx="2304083" cy="67417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FAF12-7725-4B65-8689-067CA4F24F25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 bwMode="gray">
          <a:xfrm>
            <a:off x="521496" y="1786071"/>
            <a:ext cx="8154192" cy="4281443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21497" y="1103075"/>
            <a:ext cx="8154191" cy="614362"/>
          </a:xfrm>
        </p:spPr>
        <p:txBody>
          <a:bodyPr>
            <a:normAutofit/>
          </a:bodyPr>
          <a:lstStyle>
            <a:lvl1pPr>
              <a:defRPr sz="1600">
                <a:solidFill>
                  <a:srgbClr val="4A4A49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11930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FAF12-7725-4B65-8689-067CA4F24F25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2"/>
          </p:nvPr>
        </p:nvSpPr>
        <p:spPr>
          <a:xfrm>
            <a:off x="521497" y="1777391"/>
            <a:ext cx="8153400" cy="4320000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21497" y="1103075"/>
            <a:ext cx="8154191" cy="614362"/>
          </a:xfrm>
        </p:spPr>
        <p:txBody>
          <a:bodyPr>
            <a:normAutofit/>
          </a:bodyPr>
          <a:lstStyle>
            <a:lvl1pPr>
              <a:defRPr sz="1600">
                <a:solidFill>
                  <a:srgbClr val="4A4A49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09146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text &amp; chart -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02" t="90169"/>
          <a:stretch/>
        </p:blipFill>
        <p:spPr bwMode="gray">
          <a:xfrm>
            <a:off x="6839917" y="6192000"/>
            <a:ext cx="2304083" cy="67417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FAF12-7725-4B65-8689-067CA4F24F25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 bwMode="gray">
          <a:xfrm>
            <a:off x="521496" y="1786071"/>
            <a:ext cx="8154192" cy="4281443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21497" y="1103075"/>
            <a:ext cx="8154191" cy="614362"/>
          </a:xfrm>
        </p:spPr>
        <p:txBody>
          <a:bodyPr>
            <a:normAutofit/>
          </a:bodyPr>
          <a:lstStyle>
            <a:lvl1pPr>
              <a:defRPr sz="1600">
                <a:solidFill>
                  <a:srgbClr val="4A4A49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8506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FAF12-7725-4B65-8689-067CA4F24F25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795689" y="4520028"/>
            <a:ext cx="2880000" cy="55562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90763" y="2307528"/>
            <a:ext cx="4860000" cy="21600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97" y="1946217"/>
            <a:ext cx="1596145" cy="72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497" y="368305"/>
            <a:ext cx="8154192" cy="5770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9353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Quote -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02" t="90169"/>
          <a:stretch/>
        </p:blipFill>
        <p:spPr bwMode="gray">
          <a:xfrm>
            <a:off x="6839917" y="6192000"/>
            <a:ext cx="2304083" cy="67417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FAF12-7725-4B65-8689-067CA4F24F25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795689" y="4520028"/>
            <a:ext cx="2880000" cy="55562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90763" y="2307528"/>
            <a:ext cx="4860000" cy="21600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97" y="1946217"/>
            <a:ext cx="1596145" cy="72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497" y="368305"/>
            <a:ext cx="8154192" cy="5770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416330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Picture -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978593" y="1256234"/>
            <a:ext cx="3240000" cy="468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FAF12-7725-4B65-8689-067CA4F24F25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068593" y="1346234"/>
            <a:ext cx="3060000" cy="4500000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21497" y="368305"/>
            <a:ext cx="8154192" cy="5770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64086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Picture -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808593" y="1640795"/>
            <a:ext cx="5580000" cy="378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FAF12-7725-4B65-8689-067CA4F24F25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898593" y="1730795"/>
            <a:ext cx="5400000" cy="3600000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21497" y="368305"/>
            <a:ext cx="8154192" cy="5770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5021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Picture - landscape - w/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808593" y="1546794"/>
            <a:ext cx="5580000" cy="378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FAF12-7725-4B65-8689-067CA4F24F25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898593" y="1636794"/>
            <a:ext cx="5400000" cy="3600000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21497" y="368305"/>
            <a:ext cx="8154192" cy="5770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898593" y="5416794"/>
            <a:ext cx="5400000" cy="607994"/>
          </a:xfrm>
        </p:spPr>
        <p:txBody>
          <a:bodyPr anchor="t">
            <a:noAutofit/>
          </a:bodyPr>
          <a:lstStyle>
            <a:lvl1pPr marL="0" indent="0" algn="ctr">
              <a:buNone/>
              <a:defRPr sz="1400">
                <a:solidFill>
                  <a:srgbClr val="4A4A49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21834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/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FAF12-7725-4B65-8689-067CA4F24F25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0928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hite circle - 1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 userDrawn="1"/>
        </p:nvSpPr>
        <p:spPr>
          <a:xfrm>
            <a:off x="4819829" y="1557777"/>
            <a:ext cx="3960000" cy="396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999829" y="1737777"/>
            <a:ext cx="3600000" cy="3600000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 bwMode="gray">
          <a:xfrm>
            <a:off x="521494" y="5060577"/>
            <a:ext cx="4050506" cy="914400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rgbClr val="4A4A49"/>
                </a:solidFill>
              </a:defRPr>
            </a:lvl1pPr>
            <a:lvl2pPr marL="0" indent="0">
              <a:buFontTx/>
              <a:buNone/>
              <a:defRPr sz="1400">
                <a:solidFill>
                  <a:srgbClr val="4A4A49"/>
                </a:solidFill>
              </a:defRPr>
            </a:lvl2pPr>
            <a:lvl3pPr marL="538149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521494" y="368301"/>
            <a:ext cx="8101013" cy="576000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800" b="1">
                <a:solidFill>
                  <a:srgbClr val="929497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521494" y="1098000"/>
            <a:ext cx="4050506" cy="3160246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617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/Title &amp; pict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FAF12-7725-4B65-8689-067CA4F24F25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pic>
        <p:nvPicPr>
          <p:cNvPr id="192" name="Picture 19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1629"/>
            <a:ext cx="9144000" cy="490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4486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FAF12-7725-4B65-8689-067CA4F24F25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97141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02" t="90169"/>
          <a:stretch/>
        </p:blipFill>
        <p:spPr bwMode="gray">
          <a:xfrm>
            <a:off x="6839917" y="6192000"/>
            <a:ext cx="2304083" cy="67417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FAF12-7725-4B65-8689-067CA4F24F25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20574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1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FAF12-7725-4B65-8689-067CA4F24F25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2016"/>
            <a:ext cx="9144000" cy="44958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306888" y="3443288"/>
            <a:ext cx="2563812" cy="147955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rgbClr val="4A4A49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847032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FAF12-7725-4B65-8689-067CA4F24F25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341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743200" y="2581275"/>
            <a:ext cx="3273425" cy="1965325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rgbClr val="4A4A49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05018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FAF12-7725-4B65-8689-067CA4F24F25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Rectangle 6"/>
          <p:cNvSpPr/>
          <p:nvPr userDrawn="1"/>
        </p:nvSpPr>
        <p:spPr>
          <a:xfrm>
            <a:off x="5213324" y="3899531"/>
            <a:ext cx="3240000" cy="1980000"/>
          </a:xfrm>
          <a:prstGeom prst="rect">
            <a:avLst/>
          </a:prstGeom>
          <a:solidFill>
            <a:srgbClr val="EDEDE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213324" y="3899531"/>
            <a:ext cx="3240000" cy="1980000"/>
          </a:xfrm>
          <a:ln>
            <a:noFill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rgbClr val="4A4A49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213324" y="1363947"/>
            <a:ext cx="3240000" cy="1980000"/>
          </a:xfrm>
          <a:prstGeom prst="rect">
            <a:avLst/>
          </a:prstGeom>
          <a:solidFill>
            <a:srgbClr val="EDEDE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213324" y="1363947"/>
            <a:ext cx="3240000" cy="1980000"/>
          </a:xfrm>
          <a:ln>
            <a:noFill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rgbClr val="4A4A49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97" y="1369107"/>
            <a:ext cx="3695700" cy="44958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286076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02" t="90169"/>
          <a:stretch/>
        </p:blipFill>
        <p:spPr bwMode="gray">
          <a:xfrm>
            <a:off x="6839917" y="6192000"/>
            <a:ext cx="2304083" cy="67417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FAF12-7725-4B65-8689-067CA4F24F25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8" name="Rectangle 7"/>
          <p:cNvSpPr/>
          <p:nvPr userDrawn="1"/>
        </p:nvSpPr>
        <p:spPr>
          <a:xfrm>
            <a:off x="5213324" y="3651698"/>
            <a:ext cx="3240000" cy="1980000"/>
          </a:xfrm>
          <a:prstGeom prst="rect">
            <a:avLst/>
          </a:prstGeom>
          <a:solidFill>
            <a:srgbClr val="EDEDE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213324" y="3651698"/>
            <a:ext cx="3240000" cy="1980000"/>
          </a:xfrm>
          <a:ln>
            <a:noFill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rgbClr val="4A4A49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5213324" y="1116114"/>
            <a:ext cx="3240000" cy="1980000"/>
          </a:xfrm>
          <a:prstGeom prst="rect">
            <a:avLst/>
          </a:prstGeom>
          <a:solidFill>
            <a:srgbClr val="EDEDE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213324" y="1116114"/>
            <a:ext cx="3240000" cy="1980000"/>
          </a:xfrm>
          <a:ln>
            <a:noFill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rgbClr val="4A4A49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27" y="674207"/>
            <a:ext cx="4529067" cy="550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9198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rtners with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02" t="90169"/>
          <a:stretch/>
        </p:blipFill>
        <p:spPr bwMode="gray">
          <a:xfrm>
            <a:off x="6839917" y="6192000"/>
            <a:ext cx="2304083" cy="6741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807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/background image - 1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02" t="90169"/>
          <a:stretch/>
        </p:blipFill>
        <p:spPr bwMode="gray">
          <a:xfrm>
            <a:off x="6839917" y="6192000"/>
            <a:ext cx="2304083" cy="674176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100981"/>
            <a:ext cx="9144000" cy="5040000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 bwMode="gray">
          <a:xfrm>
            <a:off x="5212935" y="3915007"/>
            <a:ext cx="3170489" cy="913364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rgbClr val="4A4A49"/>
                </a:solidFill>
              </a:defRPr>
            </a:lvl1pPr>
            <a:lvl2pPr marL="0" indent="0">
              <a:buFontTx/>
              <a:buNone/>
              <a:defRPr sz="1400">
                <a:solidFill>
                  <a:srgbClr val="4A4A49"/>
                </a:solidFill>
              </a:defRPr>
            </a:lvl2pPr>
            <a:lvl3pPr marL="538149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521494" y="368301"/>
            <a:ext cx="8101013" cy="576000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800" b="1">
                <a:solidFill>
                  <a:srgbClr val="929497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5212935" y="2307362"/>
            <a:ext cx="3170489" cy="1577164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765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02" t="90169"/>
          <a:stretch/>
        </p:blipFill>
        <p:spPr bwMode="gray">
          <a:xfrm>
            <a:off x="6839916" y="6183824"/>
            <a:ext cx="2304083" cy="674176"/>
          </a:xfrm>
          <a:prstGeom prst="rect">
            <a:avLst/>
          </a:prstGeom>
        </p:spPr>
      </p:pic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 bwMode="gray">
          <a:xfrm>
            <a:off x="0" y="2456750"/>
            <a:ext cx="9144000" cy="28797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0"/>
          </p:nvPr>
        </p:nvSpPr>
        <p:spPr bwMode="gray">
          <a:xfrm>
            <a:off x="521494" y="2456750"/>
            <a:ext cx="4050506" cy="914400"/>
          </a:xfrm>
        </p:spPr>
        <p:txBody>
          <a:bodyPr/>
          <a:lstStyle>
            <a:lvl1pPr marL="0" indent="0">
              <a:buFontTx/>
              <a:buNone/>
              <a:defRPr sz="1800" b="1"/>
            </a:lvl1pPr>
            <a:lvl2pPr marL="0" indent="0">
              <a:buFontTx/>
              <a:buNone/>
              <a:defRPr sz="1400"/>
            </a:lvl2pPr>
            <a:lvl3pPr marL="538149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21496" y="368300"/>
            <a:ext cx="8118302" cy="1961962"/>
          </a:xfrm>
        </p:spPr>
        <p:txBody>
          <a:bodyPr anchor="b">
            <a:normAutofit/>
          </a:bodyPr>
          <a:lstStyle>
            <a:lvl1pPr>
              <a:defRPr sz="50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538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 xmlns="">
        <p15:guide id="1" orient="horz" pos="1548" userDrawn="1">
          <p15:clr>
            <a:srgbClr val="FBAE40"/>
          </p15:clr>
        </p15:guide>
        <p15:guide id="2" orient="horz" pos="336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arrow 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02" t="90169"/>
          <a:stretch/>
        </p:blipFill>
        <p:spPr bwMode="gray">
          <a:xfrm>
            <a:off x="6839916" y="6183824"/>
            <a:ext cx="2304083" cy="674176"/>
          </a:xfrm>
          <a:prstGeom prst="rect">
            <a:avLst/>
          </a:prstGeom>
        </p:spPr>
      </p:pic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 bwMode="gray">
          <a:xfrm>
            <a:off x="0" y="2456750"/>
            <a:ext cx="9144000" cy="28797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0"/>
          </p:nvPr>
        </p:nvSpPr>
        <p:spPr bwMode="gray">
          <a:xfrm>
            <a:off x="521494" y="2456750"/>
            <a:ext cx="4050506" cy="914400"/>
          </a:xfrm>
        </p:spPr>
        <p:txBody>
          <a:bodyPr/>
          <a:lstStyle>
            <a:lvl1pPr marL="0" indent="0">
              <a:buFontTx/>
              <a:buNone/>
              <a:defRPr sz="1800" b="1"/>
            </a:lvl1pPr>
            <a:lvl2pPr marL="0" indent="0">
              <a:buFontTx/>
              <a:buNone/>
              <a:defRPr sz="1400"/>
            </a:lvl2pPr>
            <a:lvl3pPr marL="538149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21496" y="1162228"/>
            <a:ext cx="8118302" cy="1168034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57000" y="-121"/>
            <a:ext cx="63000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89759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548">
          <p15:clr>
            <a:srgbClr val="FBAE40"/>
          </p15:clr>
        </p15:guide>
        <p15:guide id="2" orient="horz" pos="336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wisted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02" t="90169"/>
          <a:stretch/>
        </p:blipFill>
        <p:spPr bwMode="gray">
          <a:xfrm>
            <a:off x="6839916" y="6183824"/>
            <a:ext cx="2304083" cy="674176"/>
          </a:xfrm>
          <a:prstGeom prst="rect">
            <a:avLst/>
          </a:prstGeom>
        </p:spPr>
      </p:pic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 bwMode="gray">
          <a:xfrm>
            <a:off x="0" y="2456750"/>
            <a:ext cx="9144000" cy="28797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0"/>
          </p:nvPr>
        </p:nvSpPr>
        <p:spPr bwMode="gray">
          <a:xfrm>
            <a:off x="521494" y="2456750"/>
            <a:ext cx="4050506" cy="914400"/>
          </a:xfrm>
        </p:spPr>
        <p:txBody>
          <a:bodyPr/>
          <a:lstStyle>
            <a:lvl1pPr marL="0" indent="0">
              <a:buFontTx/>
              <a:buNone/>
              <a:defRPr sz="1800" b="1"/>
            </a:lvl1pPr>
            <a:lvl2pPr marL="0" indent="0">
              <a:buFontTx/>
              <a:buNone/>
              <a:defRPr sz="1400"/>
            </a:lvl2pPr>
            <a:lvl3pPr marL="538149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1035846" y="368300"/>
            <a:ext cx="7603952" cy="1961962"/>
          </a:xfrm>
        </p:spPr>
        <p:txBody>
          <a:bodyPr anchor="b">
            <a:normAutofit/>
          </a:bodyPr>
          <a:lstStyle>
            <a:lvl1pPr>
              <a:defRPr sz="40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94" y="1719040"/>
            <a:ext cx="5143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99513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548">
          <p15:clr>
            <a:srgbClr val="FBAE40"/>
          </p15:clr>
        </p15:guide>
        <p15:guide id="2" orient="horz" pos="336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burgundy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FAF12-7725-4B65-8689-067CA4F24F25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521496" y="1098000"/>
            <a:ext cx="8154192" cy="50403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4A4A49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4A4A49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4A4A49"/>
                </a:solidFill>
              </a:defRPr>
            </a:lvl3pPr>
            <a:lvl4pPr marL="803275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A4A49"/>
              </a:buClr>
              <a:defRPr sz="1400">
                <a:solidFill>
                  <a:srgbClr val="4A4A49"/>
                </a:solidFill>
              </a:defRPr>
            </a:lvl4pPr>
            <a:lvl5pPr marL="982663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A4A49"/>
              </a:buClr>
              <a:buFont typeface="Arial" panose="020B0604020202020204" pitchFamily="34" charset="0"/>
              <a:buChar char="‒"/>
              <a:defRPr sz="1200">
                <a:solidFill>
                  <a:srgbClr val="4A4A49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522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red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FAF12-7725-4B65-8689-067CA4F24F25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521496" y="1098000"/>
            <a:ext cx="8154192" cy="50403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4A4A49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4A4A49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4A4A49"/>
                </a:solidFill>
              </a:defRPr>
            </a:lvl3pPr>
            <a:lvl4pPr marL="803275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A4A49"/>
              </a:buClr>
              <a:defRPr sz="1400">
                <a:solidFill>
                  <a:srgbClr val="4A4A49"/>
                </a:solidFill>
              </a:defRPr>
            </a:lvl4pPr>
            <a:lvl5pPr marL="982663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A4A49"/>
              </a:buClr>
              <a:buFont typeface="Arial" panose="020B0604020202020204" pitchFamily="34" charset="0"/>
              <a:buChar char="‒"/>
              <a:defRPr sz="1200">
                <a:solidFill>
                  <a:srgbClr val="4A4A49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294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9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02" t="90169"/>
          <a:stretch/>
        </p:blipFill>
        <p:spPr bwMode="gray">
          <a:xfrm>
            <a:off x="6839917" y="6192000"/>
            <a:ext cx="2304083" cy="67417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75688" y="6492875"/>
            <a:ext cx="45976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700">
                <a:solidFill>
                  <a:srgbClr val="929497"/>
                </a:solidFill>
              </a:defRPr>
            </a:lvl1pPr>
          </a:lstStyle>
          <a:p>
            <a:fld id="{A03FAF12-7725-4B65-8689-067CA4F24F25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0" name="Rectangle 9"/>
          <p:cNvSpPr/>
          <p:nvPr userDrawn="1"/>
        </p:nvSpPr>
        <p:spPr>
          <a:xfrm>
            <a:off x="0" y="1097091"/>
            <a:ext cx="9144000" cy="5040000"/>
          </a:xfrm>
          <a:prstGeom prst="rect">
            <a:avLst/>
          </a:prstGeom>
          <a:gradFill>
            <a:gsLst>
              <a:gs pos="30000">
                <a:srgbClr val="EDEDED"/>
              </a:gs>
              <a:gs pos="100000">
                <a:srgbClr val="FEFEFE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21496" y="1089025"/>
            <a:ext cx="8154192" cy="5040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521497" y="368305"/>
            <a:ext cx="8154192" cy="577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6566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82" r:id="rId3"/>
    <p:sldLayoutId id="2147483688" r:id="rId4"/>
    <p:sldLayoutId id="2147483651" r:id="rId5"/>
    <p:sldLayoutId id="2147483661" r:id="rId6"/>
    <p:sldLayoutId id="2147483662" r:id="rId7"/>
    <p:sldLayoutId id="2147483650" r:id="rId8"/>
    <p:sldLayoutId id="2147483685" r:id="rId9"/>
    <p:sldLayoutId id="2147483683" r:id="rId10"/>
    <p:sldLayoutId id="2147483663" r:id="rId11"/>
    <p:sldLayoutId id="2147483652" r:id="rId12"/>
    <p:sldLayoutId id="2147483686" r:id="rId13"/>
    <p:sldLayoutId id="2147483687" r:id="rId14"/>
    <p:sldLayoutId id="2147483664" r:id="rId15"/>
    <p:sldLayoutId id="2147483656" r:id="rId16"/>
    <p:sldLayoutId id="2147483684" r:id="rId17"/>
    <p:sldLayoutId id="2147483665" r:id="rId18"/>
    <p:sldLayoutId id="2147483657" r:id="rId19"/>
    <p:sldLayoutId id="2147483654" r:id="rId20"/>
    <p:sldLayoutId id="2147483669" r:id="rId21"/>
    <p:sldLayoutId id="2147483667" r:id="rId22"/>
    <p:sldLayoutId id="2147483670" r:id="rId23"/>
    <p:sldLayoutId id="2147483666" r:id="rId24"/>
    <p:sldLayoutId id="2147483668" r:id="rId25"/>
    <p:sldLayoutId id="2147483671" r:id="rId26"/>
    <p:sldLayoutId id="2147483672" r:id="rId27"/>
    <p:sldLayoutId id="2147483673" r:id="rId28"/>
    <p:sldLayoutId id="2147483681" r:id="rId29"/>
    <p:sldLayoutId id="2147483655" r:id="rId30"/>
    <p:sldLayoutId id="2147483674" r:id="rId31"/>
    <p:sldLayoutId id="2147483675" r:id="rId32"/>
    <p:sldLayoutId id="2147483676" r:id="rId33"/>
    <p:sldLayoutId id="2147483677" r:id="rId34"/>
    <p:sldLayoutId id="2147483678" r:id="rId35"/>
    <p:sldLayoutId id="2147483679" r:id="rId36"/>
    <p:sldLayoutId id="2147483680" r:id="rId37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A62107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Blip>
          <a:blip r:embed="rId40"/>
        </a:buBlip>
        <a:defRPr sz="2000" kern="1200">
          <a:solidFill>
            <a:srgbClr val="4A4A49"/>
          </a:solidFill>
          <a:latin typeface="+mn-lt"/>
          <a:ea typeface="+mn-ea"/>
          <a:cs typeface="+mn-cs"/>
        </a:defRPr>
      </a:lvl1pPr>
      <a:lvl2pPr marL="444500" indent="-179388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FF0000"/>
        </a:buClr>
        <a:buFont typeface="Arial" panose="020B0604020202020204" pitchFamily="34" charset="0"/>
        <a:buChar char="•"/>
        <a:defRPr sz="1600" kern="1200">
          <a:solidFill>
            <a:srgbClr val="4A4A49"/>
          </a:solidFill>
          <a:latin typeface="+mn-lt"/>
          <a:ea typeface="+mn-ea"/>
          <a:cs typeface="+mn-cs"/>
        </a:defRPr>
      </a:lvl2pPr>
      <a:lvl3pPr marL="623888" indent="-179388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FF0000"/>
        </a:buClr>
        <a:buFont typeface="Arial" panose="020B0604020202020204" pitchFamily="34" charset="0"/>
        <a:buChar char="−"/>
        <a:defRPr sz="1600" kern="1200">
          <a:solidFill>
            <a:srgbClr val="4A4A49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686" userDrawn="1">
          <p15:clr>
            <a:srgbClr val="F26B43"/>
          </p15:clr>
        </p15:guide>
        <p15:guide id="2" orient="horz" pos="3861" userDrawn="1">
          <p15:clr>
            <a:srgbClr val="F26B43"/>
          </p15:clr>
        </p15:guide>
        <p15:guide id="3" pos="329" userDrawn="1">
          <p15:clr>
            <a:srgbClr val="F26B43"/>
          </p15:clr>
        </p15:guide>
        <p15:guide id="4" orient="horz" pos="232" userDrawn="1">
          <p15:clr>
            <a:srgbClr val="F26B43"/>
          </p15:clr>
        </p15:guide>
        <p15:guide id="5" pos="5465" userDrawn="1">
          <p15:clr>
            <a:srgbClr val="F26B43"/>
          </p15:clr>
        </p15:guide>
        <p15:guide id="6" pos="2880" userDrawn="1">
          <p15:clr>
            <a:srgbClr val="F26B43"/>
          </p15:clr>
        </p15:guide>
        <p15:guide id="7" pos="4156" userDrawn="1">
          <p15:clr>
            <a:srgbClr val="F26B43"/>
          </p15:clr>
        </p15:guide>
        <p15:guide id="8" pos="1604" userDrawn="1">
          <p15:clr>
            <a:srgbClr val="F26B43"/>
          </p15:clr>
        </p15:guide>
        <p15:guide id="9" orient="horz" pos="227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" r="20"/>
          <a:stretch>
            <a:fillRect/>
          </a:stretch>
        </p:blipFill>
        <p:spPr>
          <a:xfrm>
            <a:off x="4706092" y="1557777"/>
            <a:ext cx="4122054" cy="4122054"/>
          </a:xfrm>
        </p:spPr>
      </p:pic>
      <p:sp>
        <p:nvSpPr>
          <p:cNvPr id="26" name="Title 2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dirty="0" err="1"/>
              <a:t>L’inspection</a:t>
            </a:r>
            <a:r>
              <a:rPr lang="nl-NL" dirty="0"/>
              <a:t> sociale</a:t>
            </a:r>
          </a:p>
        </p:txBody>
      </p:sp>
      <p:sp>
        <p:nvSpPr>
          <p:cNvPr id="27" name="Subtitle 2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err="1"/>
              <a:t>Webinaire</a:t>
            </a:r>
            <a:r>
              <a:rPr lang="nl-NL" dirty="0"/>
              <a:t> Randstad – 11 &amp; 16 mars 2021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nl-NL" sz="1400" dirty="0"/>
              <a:t>Frédéric Henry – Counsel</a:t>
            </a:r>
          </a:p>
          <a:p>
            <a:pPr marL="285750" indent="-285750">
              <a:buBlip>
                <a:blip r:embed="rId3"/>
              </a:buBlip>
            </a:pPr>
            <a:r>
              <a:rPr lang="nl-NL" sz="1400" dirty="0"/>
              <a:t>Nadège Toussaint – Senior </a:t>
            </a:r>
            <a:r>
              <a:rPr lang="nl-NL" sz="1400" dirty="0" err="1"/>
              <a:t>Associate</a:t>
            </a:r>
            <a:endParaRPr lang="nl-NL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683625" y="6492875"/>
            <a:ext cx="460375" cy="365125"/>
          </a:xfrm>
        </p:spPr>
        <p:txBody>
          <a:bodyPr/>
          <a:lstStyle/>
          <a:p>
            <a:fld id="{A03FAF12-7725-4B65-8689-067CA4F24F25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48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FAF12-7725-4B65-8689-067CA4F24F25}" type="slidenum">
              <a:rPr lang="nl-NL" smtClean="0"/>
              <a:pPr/>
              <a:t>10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21494" y="3771304"/>
            <a:ext cx="4050506" cy="2367008"/>
          </a:xfrm>
        </p:spPr>
        <p:txBody>
          <a:bodyPr>
            <a:normAutofit fontScale="77500" lnSpcReduction="20000"/>
          </a:bodyPr>
          <a:lstStyle/>
          <a:p>
            <a:r>
              <a:rPr lang="fr-FR" dirty="0"/>
              <a:t>Qu’est-ce qui est contrôlé ? 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Respect des règles de droit du travail (durée du travail, rémunération, jours fériés, documents sociaux, etc.)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Paiement correct des heures supplémentaires</a:t>
            </a:r>
          </a:p>
          <a:p>
            <a:pPr marL="265112" lvl="1" indent="0">
              <a:buNone/>
            </a:pPr>
            <a:endParaRPr lang="fr-FR" dirty="0"/>
          </a:p>
          <a:p>
            <a:pPr marL="265112" lvl="1" indent="0">
              <a:buNone/>
            </a:pPr>
            <a:r>
              <a:rPr lang="fr-FR" dirty="0"/>
              <a:t>Respect du droit du travail belge </a:t>
            </a:r>
          </a:p>
          <a:p>
            <a:pPr marL="265112" lvl="1" indent="0">
              <a:buNone/>
            </a:pPr>
            <a:r>
              <a:rPr lang="fr-FR" dirty="0"/>
              <a:t>par les sous-traitants étrangers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A62107"/>
                </a:solidFill>
              </a:rPr>
              <a:t>Contrôle des lois sociales (CLS)</a:t>
            </a:r>
            <a:endParaRPr lang="nl-BE" dirty="0">
              <a:solidFill>
                <a:srgbClr val="A62107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763" y="1458156"/>
            <a:ext cx="2160000" cy="216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031" y="1458156"/>
            <a:ext cx="2160000" cy="2160000"/>
          </a:xfrm>
          <a:prstGeom prst="rect">
            <a:avLst/>
          </a:prstGeom>
        </p:spPr>
      </p:pic>
      <p:sp>
        <p:nvSpPr>
          <p:cNvPr id="12" name="Content Placeholder 3"/>
          <p:cNvSpPr txBox="1">
            <a:spLocks/>
          </p:cNvSpPr>
          <p:nvPr/>
        </p:nvSpPr>
        <p:spPr bwMode="gray">
          <a:xfrm>
            <a:off x="4572000" y="3771304"/>
            <a:ext cx="4050506" cy="1829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65113" indent="-265113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2000" kern="1200">
                <a:solidFill>
                  <a:srgbClr val="4A4A49"/>
                </a:solidFill>
                <a:latin typeface="+mn-lt"/>
                <a:ea typeface="+mn-ea"/>
                <a:cs typeface="+mn-cs"/>
              </a:defRPr>
            </a:lvl1pPr>
            <a:lvl2pPr marL="444500" indent="-179388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 sz="1600" kern="1200">
                <a:solidFill>
                  <a:srgbClr val="4A4A49"/>
                </a:solidFill>
                <a:latin typeface="+mn-lt"/>
                <a:ea typeface="+mn-ea"/>
                <a:cs typeface="+mn-cs"/>
              </a:defRPr>
            </a:lvl2pPr>
            <a:lvl3pPr marL="623888" indent="-179388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−"/>
              <a:defRPr sz="1600" kern="1200">
                <a:solidFill>
                  <a:srgbClr val="4A4A49"/>
                </a:solidFill>
                <a:latin typeface="+mn-lt"/>
                <a:ea typeface="+mn-ea"/>
                <a:cs typeface="+mn-cs"/>
              </a:defRPr>
            </a:lvl3pPr>
            <a:lvl4pPr marL="803275" indent="-179388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A4A49"/>
              </a:buClr>
              <a:buFont typeface="Arial" panose="020B0604020202020204" pitchFamily="34" charset="0"/>
              <a:buChar char="•"/>
              <a:defRPr sz="1400" kern="1200">
                <a:solidFill>
                  <a:srgbClr val="4A4A49"/>
                </a:solidFill>
                <a:latin typeface="+mn-lt"/>
                <a:ea typeface="+mn-ea"/>
                <a:cs typeface="+mn-cs"/>
              </a:defRPr>
            </a:lvl4pPr>
            <a:lvl5pPr marL="982663" indent="-179388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A4A49"/>
              </a:buClr>
              <a:buFont typeface="Arial" panose="020B0604020202020204" pitchFamily="34" charset="0"/>
              <a:buChar char="‒"/>
              <a:defRPr sz="1200" kern="1200">
                <a:solidFill>
                  <a:srgbClr val="4A4A49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/>
              <a:t>Caractéristiques de leur approche</a:t>
            </a:r>
          </a:p>
          <a:p>
            <a:pPr lvl="1"/>
            <a:endParaRPr lang="fr-FR" sz="1200" dirty="0"/>
          </a:p>
          <a:p>
            <a:pPr lvl="1"/>
            <a:r>
              <a:rPr lang="fr-FR" sz="1200" dirty="0"/>
              <a:t>Souvent, la régularisation</a:t>
            </a:r>
          </a:p>
          <a:p>
            <a:pPr lvl="1"/>
            <a:endParaRPr lang="fr-FR" sz="1200" dirty="0"/>
          </a:p>
          <a:p>
            <a:pPr lvl="1"/>
            <a:r>
              <a:rPr lang="fr-FR" sz="1200" dirty="0"/>
              <a:t>Ne peuvent pas imposer de paiement</a:t>
            </a:r>
          </a:p>
          <a:p>
            <a:pPr lvl="1"/>
            <a:endParaRPr lang="fr-FR" dirty="0"/>
          </a:p>
        </p:txBody>
      </p:sp>
      <p:sp>
        <p:nvSpPr>
          <p:cNvPr id="13" name="Explosion: 8 Points 7">
            <a:extLst>
              <a:ext uri="{FF2B5EF4-FFF2-40B4-BE49-F238E27FC236}">
                <a16:creationId xmlns:a16="http://schemas.microsoft.com/office/drawing/2014/main" xmlns="" id="{FF563C10-38B1-47C9-BFA6-49DACAFAA97A}"/>
              </a:ext>
            </a:extLst>
          </p:cNvPr>
          <p:cNvSpPr/>
          <p:nvPr/>
        </p:nvSpPr>
        <p:spPr>
          <a:xfrm>
            <a:off x="521494" y="5498645"/>
            <a:ext cx="217714" cy="235131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3279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FAF12-7725-4B65-8689-067CA4F24F25}" type="slidenum">
              <a:rPr lang="nl-NL" smtClean="0"/>
              <a:pPr/>
              <a:t>11</a:t>
            </a:fld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>
                <a:solidFill>
                  <a:srgbClr val="FF0000"/>
                </a:solidFill>
              </a:rPr>
              <a:t>Contrôle annoncé au sein de l’entreprise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Toujours annoncé par un courrier-type 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« Liste » </a:t>
            </a:r>
          </a:p>
          <a:p>
            <a:pPr lvl="2"/>
            <a:r>
              <a:rPr lang="fr-FR" dirty="0"/>
              <a:t>Véhicules de société (cotisation CO</a:t>
            </a:r>
            <a:r>
              <a:rPr lang="fr-FR" baseline="-25000" dirty="0"/>
              <a:t>2</a:t>
            </a:r>
            <a:r>
              <a:rPr lang="fr-FR" dirty="0"/>
              <a:t>)</a:t>
            </a:r>
            <a:endParaRPr lang="fr-FR" baseline="-25000" dirty="0"/>
          </a:p>
          <a:p>
            <a:pPr lvl="2"/>
            <a:r>
              <a:rPr lang="fr-FR" dirty="0"/>
              <a:t>Remboursements de frais</a:t>
            </a:r>
          </a:p>
          <a:p>
            <a:pPr lvl="2"/>
            <a:r>
              <a:rPr lang="fr-FR" dirty="0"/>
              <a:t>Avantages non soumis aux cotisations de sécurité sociale (par exemple : titres-repas, CCT 90, libéralités)</a:t>
            </a:r>
          </a:p>
          <a:p>
            <a:pPr lvl="2"/>
            <a:r>
              <a:rPr lang="fr-FR" dirty="0"/>
              <a:t>Warrants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Peu de marge de négociation (ils se réfèrent aux services internes)</a:t>
            </a:r>
          </a:p>
          <a:p>
            <a:pPr marL="265112" lvl="1" indent="0">
              <a:buNone/>
            </a:pPr>
            <a:endParaRPr lang="fr-FR" dirty="0"/>
          </a:p>
          <a:p>
            <a:r>
              <a:rPr lang="fr-FR" dirty="0">
                <a:solidFill>
                  <a:srgbClr val="FF0000"/>
                </a:solidFill>
              </a:rPr>
              <a:t>Conditions de détachement pour les sous-traitants étrangers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Très actuel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L’inspection de l’ONSS est également compétente depuis 2019 pour contrôler les mises à disposition illicites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Régularisations sont possibles (mais peuvent être très coûteuses)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 dirty="0">
                <a:solidFill>
                  <a:srgbClr val="A62107"/>
                </a:solidFill>
              </a:rPr>
              <a:t>Inspection de l’ONSS </a:t>
            </a:r>
            <a:br>
              <a:rPr lang="fr-FR" sz="2400" dirty="0">
                <a:solidFill>
                  <a:srgbClr val="A62107"/>
                </a:solidFill>
              </a:rPr>
            </a:br>
            <a:r>
              <a:rPr lang="fr-FR" sz="2000" dirty="0">
                <a:solidFill>
                  <a:srgbClr val="A62107"/>
                </a:solidFill>
              </a:rPr>
              <a:t>(anciennement Inspection de l’ONSS et Inspection sociale)</a:t>
            </a:r>
            <a:endParaRPr lang="nl-BE" sz="2000" dirty="0">
              <a:solidFill>
                <a:srgbClr val="A62107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1"/>
          </p:nvPr>
        </p:nvSpPr>
        <p:spPr/>
        <p:txBody>
          <a:bodyPr/>
          <a:lstStyle/>
          <a:p>
            <a:r>
              <a:rPr lang="fr-FR" i="1" dirty="0">
                <a:solidFill>
                  <a:srgbClr val="4A4A49"/>
                </a:solidFill>
              </a:rPr>
              <a:t>Un large éventail de contrôles et d'approches </a:t>
            </a:r>
          </a:p>
        </p:txBody>
      </p:sp>
    </p:spTree>
    <p:extLst>
      <p:ext uri="{BB962C8B-B14F-4D97-AF65-F5344CB8AC3E}">
        <p14:creationId xmlns:p14="http://schemas.microsoft.com/office/powerpoint/2010/main" val="302390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FAF12-7725-4B65-8689-067CA4F24F25}" type="slidenum">
              <a:rPr lang="nl-NL" smtClean="0"/>
              <a:pPr/>
              <a:t>12</a:t>
            </a:fld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Contrôles des entreprises en collaboration avec le CLS</a:t>
            </a:r>
          </a:p>
          <a:p>
            <a:pPr lvl="1"/>
            <a:r>
              <a:rPr lang="fr-FR" dirty="0"/>
              <a:t>Contrôles inopinés</a:t>
            </a:r>
          </a:p>
          <a:p>
            <a:pPr lvl="1"/>
            <a:r>
              <a:rPr lang="fr-FR" dirty="0"/>
              <a:t>Heures supplémentaires</a:t>
            </a:r>
          </a:p>
          <a:p>
            <a:pPr lvl="1"/>
            <a:r>
              <a:rPr lang="fr-FR" dirty="0"/>
              <a:t>Régularisation souvent possible</a:t>
            </a:r>
          </a:p>
          <a:p>
            <a:endParaRPr lang="fr-FR" dirty="0"/>
          </a:p>
          <a:p>
            <a:r>
              <a:rPr lang="fr-FR" dirty="0">
                <a:solidFill>
                  <a:srgbClr val="FF0000"/>
                </a:solidFill>
              </a:rPr>
              <a:t>Législation spécifique article 30bis/30ter loi ONSS</a:t>
            </a:r>
          </a:p>
          <a:p>
            <a:pPr lvl="1"/>
            <a:r>
              <a:rPr lang="fr-FR" dirty="0"/>
              <a:t>Compétence spécifique pour certains secteurs</a:t>
            </a:r>
          </a:p>
          <a:p>
            <a:pPr lvl="1"/>
            <a:r>
              <a:rPr lang="fr-FR" dirty="0"/>
              <a:t>Pas de marge de négociation</a:t>
            </a:r>
          </a:p>
          <a:p>
            <a:pPr lvl="1"/>
            <a:r>
              <a:rPr lang="fr-FR" dirty="0"/>
              <a:t>Les infractions sont faciles à établir</a:t>
            </a: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 dirty="0">
                <a:solidFill>
                  <a:srgbClr val="A62107"/>
                </a:solidFill>
              </a:rPr>
              <a:t>Inspection de l’ONSS </a:t>
            </a:r>
            <a:br>
              <a:rPr lang="fr-FR" sz="2400" dirty="0">
                <a:solidFill>
                  <a:srgbClr val="A62107"/>
                </a:solidFill>
              </a:rPr>
            </a:br>
            <a:r>
              <a:rPr lang="fr-FR" sz="2000" dirty="0">
                <a:solidFill>
                  <a:srgbClr val="A62107"/>
                </a:solidFill>
              </a:rPr>
              <a:t>(anciennement Inspection de l’ONSS et Inspection sociale)</a:t>
            </a:r>
            <a:endParaRPr lang="nl-BE" sz="2000" dirty="0">
              <a:solidFill>
                <a:srgbClr val="A621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291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FAF12-7725-4B65-8689-067CA4F24F25}" type="slidenum">
              <a:rPr lang="nl-NL" smtClean="0"/>
              <a:pPr/>
              <a:t>13</a:t>
            </a:fld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Spécificité</a:t>
            </a:r>
            <a:r>
              <a:rPr lang="en-US" dirty="0"/>
              <a:t> = </a:t>
            </a:r>
            <a:r>
              <a:rPr lang="en-US" dirty="0" err="1"/>
              <a:t>avis</a:t>
            </a:r>
            <a:r>
              <a:rPr lang="en-US" dirty="0"/>
              <a:t> </a:t>
            </a:r>
            <a:r>
              <a:rPr lang="en-US" dirty="0" err="1"/>
              <a:t>rectificatif</a:t>
            </a:r>
            <a:r>
              <a:rPr lang="en-US" dirty="0"/>
              <a:t> des </a:t>
            </a:r>
            <a:r>
              <a:rPr lang="en-US" dirty="0" err="1"/>
              <a:t>cotisations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nl-BE" dirty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 dirty="0">
                <a:solidFill>
                  <a:srgbClr val="A62107"/>
                </a:solidFill>
              </a:rPr>
              <a:t>Inspection de l’ONSS </a:t>
            </a:r>
            <a:br>
              <a:rPr lang="fr-FR" sz="2400" dirty="0">
                <a:solidFill>
                  <a:srgbClr val="A62107"/>
                </a:solidFill>
              </a:rPr>
            </a:br>
            <a:r>
              <a:rPr lang="fr-FR" sz="2000" dirty="0">
                <a:solidFill>
                  <a:srgbClr val="A62107"/>
                </a:solidFill>
              </a:rPr>
              <a:t>(anciennement Inspection de l’ONSS et Inspection sociale)</a:t>
            </a:r>
            <a:endParaRPr lang="nl-BE" sz="2000" dirty="0">
              <a:solidFill>
                <a:srgbClr val="A62107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782" y="1772598"/>
            <a:ext cx="8411620" cy="27748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987" y="4652295"/>
            <a:ext cx="6165209" cy="138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105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FAF12-7725-4B65-8689-067CA4F24F25}" type="slidenum">
              <a:rPr lang="nl-NL" smtClean="0"/>
              <a:pPr/>
              <a:t>14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21494" y="3771304"/>
            <a:ext cx="4050506" cy="2367008"/>
          </a:xfrm>
        </p:spPr>
        <p:txBody>
          <a:bodyPr>
            <a:normAutofit/>
          </a:bodyPr>
          <a:lstStyle/>
          <a:p>
            <a:r>
              <a:rPr lang="fr-FR" sz="1600" dirty="0"/>
              <a:t>Qu’est-ce qui est contrôlé ? </a:t>
            </a:r>
          </a:p>
          <a:p>
            <a:pPr lvl="1"/>
            <a:endParaRPr lang="fr-FR" sz="1200" dirty="0"/>
          </a:p>
          <a:p>
            <a:pPr lvl="1"/>
            <a:r>
              <a:rPr lang="fr-FR" sz="1200" dirty="0"/>
              <a:t>Loi sur le bien-être</a:t>
            </a:r>
          </a:p>
          <a:p>
            <a:pPr lvl="1"/>
            <a:r>
              <a:rPr lang="fr-FR" sz="1200" dirty="0"/>
              <a:t>Risques psychosociaux</a:t>
            </a:r>
          </a:p>
          <a:p>
            <a:pPr lvl="1"/>
            <a:r>
              <a:rPr lang="fr-FR" sz="1200" dirty="0"/>
              <a:t>Fonctionnement des organes de concertation</a:t>
            </a:r>
          </a:p>
          <a:p>
            <a:pPr lvl="1"/>
            <a:r>
              <a:rPr lang="fr-FR" sz="1200" dirty="0"/>
              <a:t>Accidents du travail graves</a:t>
            </a:r>
          </a:p>
          <a:p>
            <a:pPr marL="265112" lvl="1" indent="0">
              <a:buNone/>
            </a:pPr>
            <a:endParaRPr lang="fr-FR" dirty="0"/>
          </a:p>
          <a:p>
            <a:pPr marL="265112" lvl="1" indent="0">
              <a:buNone/>
            </a:pPr>
            <a:r>
              <a:rPr lang="fr-FR" sz="1400" dirty="0"/>
              <a:t>Télétravail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A62107"/>
                </a:solidFill>
              </a:rPr>
              <a:t>Contrôle du bien-être au travail</a:t>
            </a:r>
            <a:endParaRPr lang="nl-BE" dirty="0">
              <a:solidFill>
                <a:srgbClr val="A62107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763" y="1458156"/>
            <a:ext cx="2160000" cy="216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031" y="1458156"/>
            <a:ext cx="2160000" cy="2160000"/>
          </a:xfrm>
          <a:prstGeom prst="rect">
            <a:avLst/>
          </a:prstGeom>
        </p:spPr>
      </p:pic>
      <p:sp>
        <p:nvSpPr>
          <p:cNvPr id="12" name="Content Placeholder 3"/>
          <p:cNvSpPr txBox="1">
            <a:spLocks/>
          </p:cNvSpPr>
          <p:nvPr/>
        </p:nvSpPr>
        <p:spPr bwMode="gray">
          <a:xfrm>
            <a:off x="4572000" y="3771303"/>
            <a:ext cx="4050506" cy="2210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65113" indent="-265113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2000" kern="1200">
                <a:solidFill>
                  <a:srgbClr val="4A4A49"/>
                </a:solidFill>
                <a:latin typeface="+mn-lt"/>
                <a:ea typeface="+mn-ea"/>
                <a:cs typeface="+mn-cs"/>
              </a:defRPr>
            </a:lvl1pPr>
            <a:lvl2pPr marL="444500" indent="-179388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 sz="1600" kern="1200">
                <a:solidFill>
                  <a:srgbClr val="4A4A49"/>
                </a:solidFill>
                <a:latin typeface="+mn-lt"/>
                <a:ea typeface="+mn-ea"/>
                <a:cs typeface="+mn-cs"/>
              </a:defRPr>
            </a:lvl2pPr>
            <a:lvl3pPr marL="623888" indent="-179388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−"/>
              <a:defRPr sz="1600" kern="1200">
                <a:solidFill>
                  <a:srgbClr val="4A4A49"/>
                </a:solidFill>
                <a:latin typeface="+mn-lt"/>
                <a:ea typeface="+mn-ea"/>
                <a:cs typeface="+mn-cs"/>
              </a:defRPr>
            </a:lvl3pPr>
            <a:lvl4pPr marL="803275" indent="-179388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A4A49"/>
              </a:buClr>
              <a:buFont typeface="Arial" panose="020B0604020202020204" pitchFamily="34" charset="0"/>
              <a:buChar char="•"/>
              <a:defRPr sz="1400" kern="1200">
                <a:solidFill>
                  <a:srgbClr val="4A4A49"/>
                </a:solidFill>
                <a:latin typeface="+mn-lt"/>
                <a:ea typeface="+mn-ea"/>
                <a:cs typeface="+mn-cs"/>
              </a:defRPr>
            </a:lvl4pPr>
            <a:lvl5pPr marL="982663" indent="-179388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A4A49"/>
              </a:buClr>
              <a:buFont typeface="Arial" panose="020B0604020202020204" pitchFamily="34" charset="0"/>
              <a:buChar char="‒"/>
              <a:defRPr sz="1200" kern="1200">
                <a:solidFill>
                  <a:srgbClr val="4A4A49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/>
              <a:t>Caractéristiques de leur approche</a:t>
            </a:r>
          </a:p>
          <a:p>
            <a:pPr lvl="1"/>
            <a:endParaRPr lang="fr-FR" sz="1200" dirty="0"/>
          </a:p>
          <a:p>
            <a:pPr lvl="1"/>
            <a:r>
              <a:rPr lang="fr-FR" sz="1200" dirty="0"/>
              <a:t>Pouvoir d’appréciation</a:t>
            </a:r>
          </a:p>
          <a:p>
            <a:pPr lvl="1"/>
            <a:r>
              <a:rPr lang="fr-FR" sz="1200" dirty="0"/>
              <a:t>Visite en entreprise</a:t>
            </a:r>
          </a:p>
          <a:p>
            <a:pPr lvl="1"/>
            <a:r>
              <a:rPr lang="fr-FR" sz="1200" dirty="0"/>
              <a:t>Injonctions (article 45 CPS)</a:t>
            </a:r>
          </a:p>
          <a:p>
            <a:pPr lvl="1"/>
            <a:r>
              <a:rPr lang="fr-FR" sz="1200" dirty="0"/>
              <a:t>Avertissement – souvent par courrier</a:t>
            </a:r>
          </a:p>
          <a:p>
            <a:pPr lvl="1"/>
            <a:r>
              <a:rPr lang="fr-FR" sz="1200" dirty="0"/>
              <a:t>Accidents du travail graves :</a:t>
            </a:r>
          </a:p>
          <a:p>
            <a:pPr lvl="2"/>
            <a:r>
              <a:rPr lang="fr-FR" sz="1200" dirty="0"/>
              <a:t>Très souvent verbalisé</a:t>
            </a:r>
          </a:p>
        </p:txBody>
      </p:sp>
      <p:sp>
        <p:nvSpPr>
          <p:cNvPr id="13" name="Explosion: 8 Points 7">
            <a:extLst>
              <a:ext uri="{FF2B5EF4-FFF2-40B4-BE49-F238E27FC236}">
                <a16:creationId xmlns:a16="http://schemas.microsoft.com/office/drawing/2014/main" xmlns="" id="{FF563C10-38B1-47C9-BFA6-49DACAFAA97A}"/>
              </a:ext>
            </a:extLst>
          </p:cNvPr>
          <p:cNvSpPr/>
          <p:nvPr/>
        </p:nvSpPr>
        <p:spPr>
          <a:xfrm>
            <a:off x="588169" y="5746566"/>
            <a:ext cx="217714" cy="235131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24603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FAF12-7725-4B65-8689-067CA4F24F25}" type="slidenum">
              <a:rPr lang="nl-NL" smtClean="0"/>
              <a:pPr/>
              <a:t>15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21494" y="3771304"/>
            <a:ext cx="4050506" cy="2367008"/>
          </a:xfrm>
        </p:spPr>
        <p:txBody>
          <a:bodyPr>
            <a:normAutofit/>
          </a:bodyPr>
          <a:lstStyle/>
          <a:p>
            <a:r>
              <a:rPr lang="fr-FR" sz="1600" dirty="0"/>
              <a:t>Qu’est-ce qui est contrôlé ? </a:t>
            </a:r>
          </a:p>
          <a:p>
            <a:pPr lvl="1"/>
            <a:endParaRPr lang="fr-FR" sz="1200" dirty="0"/>
          </a:p>
          <a:p>
            <a:pPr lvl="1"/>
            <a:r>
              <a:rPr lang="fr-FR" sz="1200" dirty="0"/>
              <a:t>Application correcte de la réglementation en matière de chômage (tant pour l’employeur que pour le travailleur)</a:t>
            </a:r>
          </a:p>
          <a:p>
            <a:pPr marL="265112" lvl="1" indent="0">
              <a:buNone/>
            </a:pPr>
            <a:endParaRPr lang="fr-FR" dirty="0"/>
          </a:p>
          <a:p>
            <a:pPr marL="265112" lvl="1" indent="0">
              <a:buNone/>
            </a:pPr>
            <a:r>
              <a:rPr lang="fr-FR" sz="1400" dirty="0"/>
              <a:t>Chômage Corona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A62107"/>
                </a:solidFill>
              </a:rPr>
              <a:t>Inspection de l’ONEM</a:t>
            </a:r>
            <a:endParaRPr lang="nl-BE" dirty="0">
              <a:solidFill>
                <a:srgbClr val="A62107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763" y="1458156"/>
            <a:ext cx="2160000" cy="216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031" y="1458156"/>
            <a:ext cx="2160000" cy="2160000"/>
          </a:xfrm>
          <a:prstGeom prst="rect">
            <a:avLst/>
          </a:prstGeom>
        </p:spPr>
      </p:pic>
      <p:sp>
        <p:nvSpPr>
          <p:cNvPr id="12" name="Content Placeholder 3"/>
          <p:cNvSpPr txBox="1">
            <a:spLocks/>
          </p:cNvSpPr>
          <p:nvPr/>
        </p:nvSpPr>
        <p:spPr bwMode="gray">
          <a:xfrm>
            <a:off x="4572000" y="3771303"/>
            <a:ext cx="4050506" cy="22199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65113" indent="-265113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2000" kern="1200">
                <a:solidFill>
                  <a:srgbClr val="4A4A49"/>
                </a:solidFill>
                <a:latin typeface="+mn-lt"/>
                <a:ea typeface="+mn-ea"/>
                <a:cs typeface="+mn-cs"/>
              </a:defRPr>
            </a:lvl1pPr>
            <a:lvl2pPr marL="444500" indent="-179388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 sz="1600" kern="1200">
                <a:solidFill>
                  <a:srgbClr val="4A4A49"/>
                </a:solidFill>
                <a:latin typeface="+mn-lt"/>
                <a:ea typeface="+mn-ea"/>
                <a:cs typeface="+mn-cs"/>
              </a:defRPr>
            </a:lvl2pPr>
            <a:lvl3pPr marL="623888" indent="-179388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−"/>
              <a:defRPr sz="1600" kern="1200">
                <a:solidFill>
                  <a:srgbClr val="4A4A49"/>
                </a:solidFill>
                <a:latin typeface="+mn-lt"/>
                <a:ea typeface="+mn-ea"/>
                <a:cs typeface="+mn-cs"/>
              </a:defRPr>
            </a:lvl3pPr>
            <a:lvl4pPr marL="803275" indent="-179388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A4A49"/>
              </a:buClr>
              <a:buFont typeface="Arial" panose="020B0604020202020204" pitchFamily="34" charset="0"/>
              <a:buChar char="•"/>
              <a:defRPr sz="1400" kern="1200">
                <a:solidFill>
                  <a:srgbClr val="4A4A49"/>
                </a:solidFill>
                <a:latin typeface="+mn-lt"/>
                <a:ea typeface="+mn-ea"/>
                <a:cs typeface="+mn-cs"/>
              </a:defRPr>
            </a:lvl4pPr>
            <a:lvl5pPr marL="982663" indent="-179388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A4A49"/>
              </a:buClr>
              <a:buFont typeface="Arial" panose="020B0604020202020204" pitchFamily="34" charset="0"/>
              <a:buChar char="‒"/>
              <a:defRPr sz="1200" kern="1200">
                <a:solidFill>
                  <a:srgbClr val="4A4A49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/>
              <a:t>Caractéristiques de leur approche</a:t>
            </a:r>
          </a:p>
          <a:p>
            <a:pPr lvl="1"/>
            <a:endParaRPr lang="fr-FR" sz="1200" dirty="0"/>
          </a:p>
          <a:p>
            <a:pPr lvl="1"/>
            <a:r>
              <a:rPr lang="fr-FR" sz="1200" dirty="0"/>
              <a:t>Utilisent souvent le traitement automatique des données (statistiques)</a:t>
            </a:r>
          </a:p>
          <a:p>
            <a:pPr lvl="1"/>
            <a:endParaRPr lang="fr-FR" sz="1200" dirty="0"/>
          </a:p>
          <a:p>
            <a:pPr lvl="1"/>
            <a:r>
              <a:rPr lang="fr-FR" sz="1200" dirty="0"/>
              <a:t>Nombreux contrôles dans des secteurs spécifiques (construction et </a:t>
            </a:r>
            <a:r>
              <a:rPr lang="fr-FR" sz="1200" dirty="0" err="1"/>
              <a:t>horeca</a:t>
            </a:r>
            <a:r>
              <a:rPr lang="fr-FR" sz="1200" dirty="0"/>
              <a:t>)</a:t>
            </a:r>
          </a:p>
        </p:txBody>
      </p:sp>
      <p:sp>
        <p:nvSpPr>
          <p:cNvPr id="13" name="Explosion: 8 Points 7">
            <a:extLst>
              <a:ext uri="{FF2B5EF4-FFF2-40B4-BE49-F238E27FC236}">
                <a16:creationId xmlns:a16="http://schemas.microsoft.com/office/drawing/2014/main" xmlns="" id="{FF563C10-38B1-47C9-BFA6-49DACAFAA97A}"/>
              </a:ext>
            </a:extLst>
          </p:cNvPr>
          <p:cNvSpPr/>
          <p:nvPr/>
        </p:nvSpPr>
        <p:spPr>
          <a:xfrm>
            <a:off x="597694" y="5610226"/>
            <a:ext cx="217714" cy="235131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23152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FAF12-7725-4B65-8689-067CA4F24F25}" type="slidenum">
              <a:rPr lang="nl-NL" smtClean="0"/>
              <a:pPr/>
              <a:t>16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21494" y="3771304"/>
            <a:ext cx="4050506" cy="2367008"/>
          </a:xfrm>
        </p:spPr>
        <p:txBody>
          <a:bodyPr>
            <a:normAutofit/>
          </a:bodyPr>
          <a:lstStyle/>
          <a:p>
            <a:r>
              <a:rPr lang="fr-FR" sz="1600" dirty="0"/>
              <a:t>Qu’est-ce qui est contrôlé ? </a:t>
            </a:r>
          </a:p>
          <a:p>
            <a:pPr lvl="1"/>
            <a:endParaRPr lang="fr-FR" sz="1200" dirty="0"/>
          </a:p>
          <a:p>
            <a:pPr lvl="1"/>
            <a:r>
              <a:rPr lang="fr-FR" sz="1200" dirty="0"/>
              <a:t>Détachement d’indépendants</a:t>
            </a:r>
          </a:p>
          <a:p>
            <a:pPr lvl="1"/>
            <a:endParaRPr lang="fr-FR" sz="1200" dirty="0"/>
          </a:p>
          <a:p>
            <a:pPr lvl="1"/>
            <a:r>
              <a:rPr lang="fr-FR" sz="1200" dirty="0"/>
              <a:t>Fausse-indépendance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A62107"/>
                </a:solidFill>
              </a:rPr>
              <a:t>Inspection de l’INASTI</a:t>
            </a:r>
            <a:endParaRPr lang="nl-BE" dirty="0">
              <a:solidFill>
                <a:srgbClr val="A62107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763" y="1458156"/>
            <a:ext cx="2160000" cy="216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031" y="1458156"/>
            <a:ext cx="2160000" cy="2160000"/>
          </a:xfrm>
          <a:prstGeom prst="rect">
            <a:avLst/>
          </a:prstGeom>
        </p:spPr>
      </p:pic>
      <p:sp>
        <p:nvSpPr>
          <p:cNvPr id="12" name="Content Placeholder 3"/>
          <p:cNvSpPr txBox="1">
            <a:spLocks/>
          </p:cNvSpPr>
          <p:nvPr/>
        </p:nvSpPr>
        <p:spPr bwMode="gray">
          <a:xfrm>
            <a:off x="4572000" y="3771304"/>
            <a:ext cx="4050506" cy="2367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65113" indent="-265113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2000" kern="1200">
                <a:solidFill>
                  <a:srgbClr val="4A4A49"/>
                </a:solidFill>
                <a:latin typeface="+mn-lt"/>
                <a:ea typeface="+mn-ea"/>
                <a:cs typeface="+mn-cs"/>
              </a:defRPr>
            </a:lvl1pPr>
            <a:lvl2pPr marL="444500" indent="-179388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 sz="1600" kern="1200">
                <a:solidFill>
                  <a:srgbClr val="4A4A49"/>
                </a:solidFill>
                <a:latin typeface="+mn-lt"/>
                <a:ea typeface="+mn-ea"/>
                <a:cs typeface="+mn-cs"/>
              </a:defRPr>
            </a:lvl2pPr>
            <a:lvl3pPr marL="623888" indent="-179388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−"/>
              <a:defRPr sz="1600" kern="1200">
                <a:solidFill>
                  <a:srgbClr val="4A4A49"/>
                </a:solidFill>
                <a:latin typeface="+mn-lt"/>
                <a:ea typeface="+mn-ea"/>
                <a:cs typeface="+mn-cs"/>
              </a:defRPr>
            </a:lvl3pPr>
            <a:lvl4pPr marL="803275" indent="-179388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A4A49"/>
              </a:buClr>
              <a:buFont typeface="Arial" panose="020B0604020202020204" pitchFamily="34" charset="0"/>
              <a:buChar char="•"/>
              <a:defRPr sz="1400" kern="1200">
                <a:solidFill>
                  <a:srgbClr val="4A4A49"/>
                </a:solidFill>
                <a:latin typeface="+mn-lt"/>
                <a:ea typeface="+mn-ea"/>
                <a:cs typeface="+mn-cs"/>
              </a:defRPr>
            </a:lvl4pPr>
            <a:lvl5pPr marL="982663" indent="-179388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A4A49"/>
              </a:buClr>
              <a:buFont typeface="Arial" panose="020B0604020202020204" pitchFamily="34" charset="0"/>
              <a:buChar char="‒"/>
              <a:defRPr sz="1200" kern="1200">
                <a:solidFill>
                  <a:srgbClr val="4A4A49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/>
              <a:t>Caractéristiques de leur approche</a:t>
            </a:r>
          </a:p>
          <a:p>
            <a:pPr lvl="1"/>
            <a:endParaRPr lang="fr-FR" sz="1200" dirty="0"/>
          </a:p>
          <a:p>
            <a:pPr lvl="1"/>
            <a:r>
              <a:rPr lang="fr-FR" sz="1200" dirty="0"/>
              <a:t>De plus en plus important</a:t>
            </a:r>
          </a:p>
          <a:p>
            <a:pPr lvl="1"/>
            <a:endParaRPr lang="fr-FR" sz="1200" dirty="0"/>
          </a:p>
          <a:p>
            <a:pPr lvl="1"/>
            <a:r>
              <a:rPr lang="fr-FR" sz="1200" dirty="0"/>
              <a:t>Souvent en même temps que d’autres services</a:t>
            </a:r>
          </a:p>
        </p:txBody>
      </p:sp>
    </p:spTree>
    <p:extLst>
      <p:ext uri="{BB962C8B-B14F-4D97-AF65-F5344CB8AC3E}">
        <p14:creationId xmlns:p14="http://schemas.microsoft.com/office/powerpoint/2010/main" val="2981574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FAF12-7725-4B65-8689-067CA4F24F25}" type="slidenum">
              <a:rPr lang="nl-NL" smtClean="0"/>
              <a:pPr/>
              <a:t>17</a:t>
            </a:fld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1800" dirty="0"/>
              <a:t>Les services d’inspection travaillent très souvent ensemble</a:t>
            </a:r>
          </a:p>
          <a:p>
            <a:endParaRPr lang="fr-FR" sz="1800" dirty="0"/>
          </a:p>
          <a:p>
            <a:r>
              <a:rPr lang="fr-FR" sz="1800" dirty="0"/>
              <a:t>MOTEM (équipes d'enquête multidisciplinaires)</a:t>
            </a:r>
          </a:p>
          <a:p>
            <a:endParaRPr lang="fr-FR" sz="1800" dirty="0"/>
          </a:p>
          <a:p>
            <a:r>
              <a:rPr lang="fr-FR" sz="1800" dirty="0"/>
              <a:t>La coopération européenne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Formes</a:t>
            </a:r>
            <a:r>
              <a:rPr lang="en-US" dirty="0"/>
              <a:t> de </a:t>
            </a:r>
            <a:r>
              <a:rPr lang="en-US" dirty="0" err="1"/>
              <a:t>coopération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701419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ble Placeholder 5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59A1934E-DE0C-4C61-87EB-D1A2E61764DC}"/>
              </a:ext>
            </a:extLst>
          </p:cNvPr>
          <p:cNvPicPr>
            <a:picLocks noGrp="1" noChangeAspect="1"/>
          </p:cNvPicPr>
          <p:nvPr>
            <p:ph type="tbl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3"/>
          <a:stretch/>
        </p:blipFill>
        <p:spPr>
          <a:xfrm>
            <a:off x="0" y="1103075"/>
            <a:ext cx="9144000" cy="502228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FAF12-7725-4B65-8689-067CA4F24F25}" type="slidenum">
              <a:rPr lang="nl-NL" smtClean="0"/>
              <a:pPr/>
              <a:t>18</a:t>
            </a:fld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FF0000"/>
                </a:solidFill>
              </a:rPr>
              <a:t>4. </a:t>
            </a:r>
            <a:r>
              <a:rPr lang="en-US" sz="3200" b="1" dirty="0" err="1">
                <a:solidFill>
                  <a:srgbClr val="FF0000"/>
                </a:solidFill>
              </a:rPr>
              <a:t>Quels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sont</a:t>
            </a:r>
            <a:r>
              <a:rPr lang="en-US" sz="3200" b="1" dirty="0">
                <a:solidFill>
                  <a:srgbClr val="FF0000"/>
                </a:solidFill>
              </a:rPr>
              <a:t> les </a:t>
            </a:r>
            <a:r>
              <a:rPr lang="en-US" sz="3200" b="1" dirty="0" err="1">
                <a:solidFill>
                  <a:srgbClr val="FF0000"/>
                </a:solidFill>
              </a:rPr>
              <a:t>pouvoirs</a:t>
            </a:r>
            <a:r>
              <a:rPr lang="en-US" sz="3200" b="1" dirty="0">
                <a:solidFill>
                  <a:srgbClr val="FF0000"/>
                </a:solidFill>
              </a:rPr>
              <a:t> de </a:t>
            </a:r>
            <a:r>
              <a:rPr lang="en-US" sz="3200" b="1" dirty="0" err="1">
                <a:solidFill>
                  <a:srgbClr val="FF0000"/>
                </a:solidFill>
              </a:rPr>
              <a:t>l’inspection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sociale</a:t>
            </a:r>
            <a:r>
              <a:rPr lang="en-US" sz="3200" b="1" dirty="0">
                <a:solidFill>
                  <a:srgbClr val="FF0000"/>
                </a:solidFill>
              </a:rPr>
              <a:t> ?</a:t>
            </a:r>
            <a:endParaRPr lang="nl-BE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394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FAF12-7725-4B65-8689-067CA4F24F25}" type="slidenum">
              <a:rPr lang="nl-NL" smtClean="0"/>
              <a:pPr/>
              <a:t>19</a:t>
            </a:fld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1800" dirty="0"/>
              <a:t>Pouvoir d’investigation</a:t>
            </a:r>
          </a:p>
          <a:p>
            <a:endParaRPr lang="fr-FR" sz="1800" dirty="0"/>
          </a:p>
          <a:p>
            <a:r>
              <a:rPr lang="fr-FR" sz="1800" dirty="0"/>
              <a:t>Délivrer des avertissements (et autres mesures coercitives) </a:t>
            </a:r>
          </a:p>
          <a:p>
            <a:endParaRPr lang="fr-FR" sz="1800" dirty="0"/>
          </a:p>
          <a:p>
            <a:r>
              <a:rPr lang="fr-FR" sz="1800" dirty="0"/>
              <a:t>Pouvoir d’appréciation</a:t>
            </a:r>
          </a:p>
          <a:p>
            <a:endParaRPr lang="fr-FR" sz="1800" dirty="0"/>
          </a:p>
          <a:p>
            <a:r>
              <a:rPr lang="fr-FR" sz="1800" dirty="0"/>
              <a:t>Dresser des PV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Pouvoirs</a:t>
            </a:r>
            <a:r>
              <a:rPr lang="en-US" dirty="0"/>
              <a:t> de </a:t>
            </a:r>
            <a:r>
              <a:rPr lang="en-US" dirty="0" err="1"/>
              <a:t>l’inspection</a:t>
            </a:r>
            <a:r>
              <a:rPr lang="en-US" dirty="0"/>
              <a:t> </a:t>
            </a:r>
            <a:r>
              <a:rPr lang="en-US" dirty="0" err="1"/>
              <a:t>sociale</a:t>
            </a:r>
            <a:endParaRPr lang="nl-B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395" y="3696727"/>
            <a:ext cx="2304293" cy="230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884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FAF12-7725-4B65-8689-067CA4F24F25}" type="slidenum">
              <a:rPr lang="nl-NL" smtClean="0"/>
              <a:pPr/>
              <a:t>2</a:t>
            </a:fld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>
                <a:srgbClr val="FF0000"/>
              </a:buClr>
              <a:buFont typeface="+mj-lt"/>
              <a:buAutoNum type="arabicPeriod"/>
            </a:pPr>
            <a:r>
              <a:rPr lang="fr-FR" dirty="0"/>
              <a:t>Pourquoi un contrôle ? </a:t>
            </a:r>
          </a:p>
          <a:p>
            <a:pPr marL="457200" indent="-457200">
              <a:buClr>
                <a:srgbClr val="FF0000"/>
              </a:buClr>
              <a:buFont typeface="+mj-lt"/>
              <a:buAutoNum type="arabicPeriod"/>
            </a:pPr>
            <a:endParaRPr lang="fr-FR" dirty="0"/>
          </a:p>
          <a:p>
            <a:pPr marL="457200" indent="-457200">
              <a:buClr>
                <a:srgbClr val="FF0000"/>
              </a:buClr>
              <a:buFont typeface="+mj-lt"/>
              <a:buAutoNum type="arabicPeriod"/>
            </a:pPr>
            <a:r>
              <a:rPr lang="fr-FR" dirty="0"/>
              <a:t>L’inspection en tant que partie à une enquête</a:t>
            </a:r>
          </a:p>
          <a:p>
            <a:pPr marL="457200" indent="-457200">
              <a:buClr>
                <a:srgbClr val="FF0000"/>
              </a:buClr>
              <a:buFont typeface="+mj-lt"/>
              <a:buAutoNum type="arabicPeriod"/>
            </a:pPr>
            <a:endParaRPr lang="fr-FR" dirty="0"/>
          </a:p>
          <a:p>
            <a:pPr marL="457200" indent="-457200">
              <a:buClr>
                <a:srgbClr val="FF0000"/>
              </a:buClr>
              <a:buFont typeface="+mj-lt"/>
              <a:buAutoNum type="arabicPeriod"/>
            </a:pPr>
            <a:r>
              <a:rPr lang="fr-FR" dirty="0"/>
              <a:t>Qui est l’inspection sociale ? </a:t>
            </a:r>
          </a:p>
          <a:p>
            <a:pPr marL="457200" indent="-457200">
              <a:buClr>
                <a:srgbClr val="FF0000"/>
              </a:buClr>
              <a:buFont typeface="+mj-lt"/>
              <a:buAutoNum type="arabicPeriod"/>
            </a:pPr>
            <a:endParaRPr lang="fr-FR" dirty="0"/>
          </a:p>
          <a:p>
            <a:pPr marL="457200" indent="-457200">
              <a:buClr>
                <a:srgbClr val="FF0000"/>
              </a:buClr>
              <a:buFont typeface="+mj-lt"/>
              <a:buAutoNum type="arabicPeriod"/>
            </a:pPr>
            <a:r>
              <a:rPr lang="fr-FR" dirty="0"/>
              <a:t>Quels sont les pouvoirs de l’inspection sociale ? </a:t>
            </a:r>
          </a:p>
          <a:p>
            <a:pPr marL="457200" indent="-457200">
              <a:buClr>
                <a:srgbClr val="FF0000"/>
              </a:buClr>
              <a:buFont typeface="+mj-lt"/>
              <a:buAutoNum type="arabicPeriod"/>
            </a:pPr>
            <a:endParaRPr lang="fr-FR" dirty="0"/>
          </a:p>
          <a:p>
            <a:pPr marL="457200" indent="-457200">
              <a:buClr>
                <a:srgbClr val="FF0000"/>
              </a:buClr>
              <a:buFont typeface="+mj-lt"/>
              <a:buAutoNum type="arabicPeriod"/>
            </a:pPr>
            <a:r>
              <a:rPr lang="fr-FR" dirty="0"/>
              <a:t>Conséquences possibles d’une enquête</a:t>
            </a:r>
          </a:p>
          <a:p>
            <a:pPr marL="457200" indent="-457200">
              <a:buClr>
                <a:srgbClr val="FF0000"/>
              </a:buClr>
              <a:buFont typeface="+mj-lt"/>
              <a:buAutoNum type="arabicPeriod"/>
            </a:pPr>
            <a:endParaRPr lang="fr-FR" dirty="0"/>
          </a:p>
          <a:p>
            <a:pPr marL="457200" indent="-457200">
              <a:buClr>
                <a:srgbClr val="FF0000"/>
              </a:buClr>
              <a:buFont typeface="+mj-lt"/>
              <a:buAutoNum type="arabicPeriod"/>
            </a:pPr>
            <a:r>
              <a:rPr lang="fr-FR" dirty="0"/>
              <a:t>Tips &amp; Tricks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 quoi </a:t>
            </a:r>
            <a:r>
              <a:rPr lang="en-US" dirty="0" err="1"/>
              <a:t>allons</a:t>
            </a:r>
            <a:r>
              <a:rPr lang="en-US" dirty="0"/>
              <a:t>-nous </a:t>
            </a:r>
            <a:r>
              <a:rPr lang="en-US" dirty="0" err="1"/>
              <a:t>parler</a:t>
            </a:r>
            <a:r>
              <a:rPr lang="en-US" dirty="0"/>
              <a:t> ?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015713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FAF12-7725-4B65-8689-067CA4F24F25}" type="slidenum">
              <a:rPr lang="nl-NL" smtClean="0"/>
              <a:pPr/>
              <a:t>20</a:t>
            </a:fld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1800" dirty="0">
                <a:solidFill>
                  <a:srgbClr val="FF0000"/>
                </a:solidFill>
              </a:rPr>
              <a:t>OK</a:t>
            </a:r>
            <a:r>
              <a:rPr lang="fr-FR" sz="1800" dirty="0"/>
              <a:t> lieu de travail et autres lieux soumis au contrôle de l’inspection sociale (à toute heure de la journée) </a:t>
            </a:r>
          </a:p>
          <a:p>
            <a:pPr lvl="1"/>
            <a:endParaRPr lang="fr-FR" sz="1400" dirty="0"/>
          </a:p>
          <a:p>
            <a:pPr lvl="1"/>
            <a:r>
              <a:rPr lang="fr-FR" sz="1400" dirty="0"/>
              <a:t>Présomption raisonnable d’emploi (contrôle marginal)</a:t>
            </a:r>
          </a:p>
          <a:p>
            <a:endParaRPr lang="fr-FR" sz="1800" dirty="0"/>
          </a:p>
          <a:p>
            <a:r>
              <a:rPr lang="fr-FR" sz="1800" dirty="0">
                <a:solidFill>
                  <a:srgbClr val="FF0000"/>
                </a:solidFill>
              </a:rPr>
              <a:t>Pas</a:t>
            </a:r>
            <a:r>
              <a:rPr lang="fr-FR" sz="1800" dirty="0"/>
              <a:t> espaces habités (≠ « maison »), sauf :</a:t>
            </a:r>
          </a:p>
          <a:p>
            <a:pPr lvl="1"/>
            <a:endParaRPr lang="fr-FR" sz="1400" dirty="0"/>
          </a:p>
          <a:p>
            <a:pPr lvl="1"/>
            <a:r>
              <a:rPr lang="fr-FR" sz="1400" dirty="0"/>
              <a:t>Accord</a:t>
            </a:r>
          </a:p>
          <a:p>
            <a:pPr lvl="1"/>
            <a:endParaRPr lang="fr-FR" sz="1400" dirty="0"/>
          </a:p>
          <a:p>
            <a:pPr lvl="1"/>
            <a:r>
              <a:rPr lang="fr-FR" sz="1400" dirty="0"/>
              <a:t>Quelques exceptions particulières</a:t>
            </a:r>
          </a:p>
          <a:p>
            <a:pPr lvl="1"/>
            <a:endParaRPr lang="fr-FR" sz="1400" dirty="0"/>
          </a:p>
          <a:p>
            <a:pPr lvl="1"/>
            <a:r>
              <a:rPr lang="fr-FR" sz="1400" dirty="0"/>
              <a:t>Visite domiciliaire (autorisation, juge d’instruction)</a:t>
            </a:r>
          </a:p>
          <a:p>
            <a:pPr lvl="1"/>
            <a:endParaRPr lang="fr-FR" sz="1400" dirty="0"/>
          </a:p>
          <a:p>
            <a:pPr lvl="1"/>
            <a:r>
              <a:rPr lang="fr-FR" sz="1400" dirty="0"/>
              <a:t>Perquisition (par ou sur ordre du juge d’instruction)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A62107"/>
                </a:solidFill>
              </a:rPr>
              <a:t>Pouvoir</a:t>
            </a:r>
            <a:r>
              <a:rPr lang="en-US" dirty="0">
                <a:solidFill>
                  <a:srgbClr val="A62107"/>
                </a:solidFill>
              </a:rPr>
              <a:t> </a:t>
            </a:r>
            <a:r>
              <a:rPr lang="en-US" dirty="0" err="1">
                <a:solidFill>
                  <a:srgbClr val="A62107"/>
                </a:solidFill>
              </a:rPr>
              <a:t>d’investigation</a:t>
            </a:r>
            <a:endParaRPr lang="nl-BE" dirty="0">
              <a:solidFill>
                <a:srgbClr val="A62107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1. Droit </a:t>
            </a:r>
            <a:r>
              <a:rPr lang="en-US" dirty="0" err="1">
                <a:solidFill>
                  <a:srgbClr val="FF0000"/>
                </a:solidFill>
              </a:rPr>
              <a:t>d’accès</a:t>
            </a:r>
            <a:endParaRPr lang="nl-B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68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FAF12-7725-4B65-8689-067CA4F24F25}" type="slidenum">
              <a:rPr lang="nl-NL" smtClean="0"/>
              <a:pPr/>
              <a:t>21</a:t>
            </a:fld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1800" dirty="0"/>
              <a:t>Contrôle de l’identité de toutes les personnes sur le lieu de travail</a:t>
            </a:r>
          </a:p>
          <a:p>
            <a:endParaRPr lang="fr-FR" sz="1800" dirty="0"/>
          </a:p>
          <a:p>
            <a:r>
              <a:rPr lang="fr-FR" sz="1800" dirty="0"/>
              <a:t>Audition : PV d’audition</a:t>
            </a:r>
          </a:p>
          <a:p>
            <a:pPr lvl="1"/>
            <a:endParaRPr lang="fr-FR" sz="1400" dirty="0"/>
          </a:p>
          <a:p>
            <a:pPr lvl="1"/>
            <a:r>
              <a:rPr lang="fr-FR" sz="1400" dirty="0"/>
              <a:t>Loi </a:t>
            </a:r>
            <a:r>
              <a:rPr lang="fr-FR" sz="1400" dirty="0" err="1"/>
              <a:t>Salduz</a:t>
            </a:r>
            <a:r>
              <a:rPr lang="fr-FR" sz="1400" dirty="0"/>
              <a:t> : droit à l’assistance d’un avocat dès la privation de liberté (niveau 4)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A62107"/>
                </a:solidFill>
              </a:rPr>
              <a:t>Pouvoir</a:t>
            </a:r>
            <a:r>
              <a:rPr lang="en-US" dirty="0">
                <a:solidFill>
                  <a:srgbClr val="A62107"/>
                </a:solidFill>
              </a:rPr>
              <a:t> </a:t>
            </a:r>
            <a:r>
              <a:rPr lang="en-US" dirty="0" err="1">
                <a:solidFill>
                  <a:srgbClr val="A62107"/>
                </a:solidFill>
              </a:rPr>
              <a:t>d’investigation</a:t>
            </a:r>
            <a:endParaRPr lang="nl-BE" dirty="0">
              <a:solidFill>
                <a:srgbClr val="A62107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2. Droit </a:t>
            </a:r>
            <a:r>
              <a:rPr lang="en-US" dirty="0" err="1">
                <a:solidFill>
                  <a:srgbClr val="FF0000"/>
                </a:solidFill>
              </a:rPr>
              <a:t>d’auditionner</a:t>
            </a:r>
            <a:r>
              <a:rPr lang="en-US" dirty="0">
                <a:solidFill>
                  <a:srgbClr val="FF0000"/>
                </a:solidFill>
              </a:rPr>
              <a:t> et de </a:t>
            </a:r>
            <a:r>
              <a:rPr lang="en-US" dirty="0" err="1">
                <a:solidFill>
                  <a:srgbClr val="FF0000"/>
                </a:solidFill>
              </a:rPr>
              <a:t>contrôler</a:t>
            </a:r>
            <a:endParaRPr lang="nl-B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90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FAF12-7725-4B65-8689-067CA4F24F25}" type="slidenum">
              <a:rPr lang="nl-NL" smtClean="0"/>
              <a:pPr/>
              <a:t>22</a:t>
            </a:fld>
            <a:endParaRPr lang="nl-N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A62107"/>
                </a:solidFill>
              </a:rPr>
              <a:t>Pouvoir</a:t>
            </a:r>
            <a:r>
              <a:rPr lang="en-US" dirty="0">
                <a:solidFill>
                  <a:srgbClr val="A62107"/>
                </a:solidFill>
              </a:rPr>
              <a:t> </a:t>
            </a:r>
            <a:r>
              <a:rPr lang="en-US" dirty="0" err="1">
                <a:solidFill>
                  <a:srgbClr val="A62107"/>
                </a:solidFill>
              </a:rPr>
              <a:t>d’investigation</a:t>
            </a:r>
            <a:endParaRPr lang="nl-BE" dirty="0">
              <a:solidFill>
                <a:srgbClr val="A62107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3. </a:t>
            </a:r>
            <a:r>
              <a:rPr lang="en-US" dirty="0" err="1">
                <a:solidFill>
                  <a:srgbClr val="FF0000"/>
                </a:solidFill>
              </a:rPr>
              <a:t>Prise</a:t>
            </a:r>
            <a:r>
              <a:rPr lang="en-US" dirty="0">
                <a:solidFill>
                  <a:srgbClr val="FF0000"/>
                </a:solidFill>
              </a:rPr>
              <a:t> de </a:t>
            </a:r>
            <a:r>
              <a:rPr lang="en-US" dirty="0" err="1">
                <a:solidFill>
                  <a:srgbClr val="FF0000"/>
                </a:solidFill>
              </a:rPr>
              <a:t>connaissance</a:t>
            </a:r>
            <a:r>
              <a:rPr lang="en-US" dirty="0">
                <a:solidFill>
                  <a:srgbClr val="FF0000"/>
                </a:solidFill>
              </a:rPr>
              <a:t> de documents</a:t>
            </a:r>
            <a:endParaRPr lang="nl-BE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FA4A881-5538-46EC-80B6-DCB6A3F71BBE}"/>
              </a:ext>
            </a:extLst>
          </p:cNvPr>
          <p:cNvSpPr txBox="1"/>
          <p:nvPr/>
        </p:nvSpPr>
        <p:spPr>
          <a:xfrm>
            <a:off x="521495" y="1821789"/>
            <a:ext cx="2499719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b="1" dirty="0">
                <a:solidFill>
                  <a:srgbClr val="FF0000"/>
                </a:solidFill>
              </a:rPr>
              <a:t>1</a:t>
            </a:r>
          </a:p>
          <a:p>
            <a:endParaRPr lang="nl-BE" dirty="0"/>
          </a:p>
          <a:p>
            <a:pPr algn="ctr"/>
            <a:r>
              <a:rPr lang="nl-BE" sz="1600" dirty="0" err="1"/>
              <a:t>Données</a:t>
            </a:r>
            <a:r>
              <a:rPr lang="nl-BE" sz="1600" dirty="0"/>
              <a:t> </a:t>
            </a:r>
            <a:r>
              <a:rPr lang="nl-BE" sz="1600" dirty="0" err="1"/>
              <a:t>sociales</a:t>
            </a:r>
            <a:r>
              <a:rPr lang="nl-BE" sz="1600" dirty="0"/>
              <a:t> </a:t>
            </a:r>
          </a:p>
          <a:p>
            <a:pPr algn="ctr"/>
            <a:r>
              <a:rPr lang="nl-BE" sz="1600" dirty="0"/>
              <a:t>(par </a:t>
            </a:r>
            <a:r>
              <a:rPr lang="nl-BE" sz="1600" dirty="0" err="1"/>
              <a:t>exemple</a:t>
            </a:r>
            <a:r>
              <a:rPr lang="nl-BE" sz="1600" dirty="0"/>
              <a:t> : les fiches de </a:t>
            </a:r>
            <a:r>
              <a:rPr lang="nl-BE" sz="1600" dirty="0" err="1"/>
              <a:t>paie</a:t>
            </a:r>
            <a:r>
              <a:rPr lang="nl-BE" sz="1600" dirty="0"/>
              <a:t>)</a:t>
            </a:r>
          </a:p>
          <a:p>
            <a:pPr algn="ctr"/>
            <a:endParaRPr lang="nl-BE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1129EBE-8189-405A-960D-A96E0F19EAD9}"/>
              </a:ext>
            </a:extLst>
          </p:cNvPr>
          <p:cNvSpPr txBox="1"/>
          <p:nvPr/>
        </p:nvSpPr>
        <p:spPr>
          <a:xfrm>
            <a:off x="5975958" y="1821788"/>
            <a:ext cx="2716040" cy="16389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b="1" dirty="0">
                <a:solidFill>
                  <a:srgbClr val="FF0000"/>
                </a:solidFill>
              </a:rPr>
              <a:t>3</a:t>
            </a:r>
          </a:p>
          <a:p>
            <a:pPr algn="ctr"/>
            <a:endParaRPr lang="nl-BE" dirty="0"/>
          </a:p>
          <a:p>
            <a:pPr algn="ctr"/>
            <a:r>
              <a:rPr lang="nl-BE" sz="1600" dirty="0" err="1"/>
              <a:t>Autres</a:t>
            </a:r>
            <a:r>
              <a:rPr lang="nl-BE" sz="1600" dirty="0"/>
              <a:t> </a:t>
            </a:r>
            <a:r>
              <a:rPr lang="nl-BE" sz="1600" dirty="0" err="1"/>
              <a:t>données</a:t>
            </a:r>
            <a:r>
              <a:rPr lang="nl-BE" sz="1600" dirty="0"/>
              <a:t> </a:t>
            </a:r>
            <a:r>
              <a:rPr lang="nl-BE" sz="1600" dirty="0" err="1"/>
              <a:t>utiles</a:t>
            </a:r>
            <a:endParaRPr lang="nl-BE" sz="1600" dirty="0"/>
          </a:p>
          <a:p>
            <a:pPr algn="ctr"/>
            <a:endParaRPr lang="en-US" sz="1600" dirty="0"/>
          </a:p>
          <a:p>
            <a:pPr algn="ctr">
              <a:lnSpc>
                <a:spcPct val="150000"/>
              </a:lnSpc>
            </a:pPr>
            <a:endParaRPr lang="en-US" sz="1100" dirty="0"/>
          </a:p>
          <a:p>
            <a:pPr algn="ctr"/>
            <a:endParaRPr lang="nl-BE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85F3B2A-A3FF-47B3-BB85-4C254874F52F}"/>
              </a:ext>
            </a:extLst>
          </p:cNvPr>
          <p:cNvSpPr txBox="1"/>
          <p:nvPr/>
        </p:nvSpPr>
        <p:spPr>
          <a:xfrm>
            <a:off x="3140566" y="1821790"/>
            <a:ext cx="2716040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b="1" dirty="0">
                <a:solidFill>
                  <a:srgbClr val="FF0000"/>
                </a:solidFill>
              </a:rPr>
              <a:t>2</a:t>
            </a:r>
          </a:p>
          <a:p>
            <a:endParaRPr lang="nl-BE" dirty="0"/>
          </a:p>
          <a:p>
            <a:pPr algn="ctr"/>
            <a:r>
              <a:rPr lang="nl-BE" sz="1600" dirty="0" err="1"/>
              <a:t>Données</a:t>
            </a:r>
            <a:r>
              <a:rPr lang="nl-BE" sz="1600" dirty="0"/>
              <a:t> </a:t>
            </a:r>
            <a:r>
              <a:rPr lang="nl-BE" sz="1600" dirty="0" err="1"/>
              <a:t>devant</a:t>
            </a:r>
            <a:r>
              <a:rPr lang="nl-BE" sz="1600" dirty="0"/>
              <a:t> </a:t>
            </a:r>
            <a:r>
              <a:rPr lang="nl-BE" sz="1600" dirty="0" err="1"/>
              <a:t>être</a:t>
            </a:r>
            <a:r>
              <a:rPr lang="nl-BE" sz="1600" dirty="0"/>
              <a:t> </a:t>
            </a:r>
            <a:r>
              <a:rPr lang="nl-BE" sz="1600" dirty="0" err="1"/>
              <a:t>conservées</a:t>
            </a:r>
            <a:r>
              <a:rPr lang="nl-BE" sz="1600" dirty="0"/>
              <a:t> en </a:t>
            </a:r>
            <a:r>
              <a:rPr lang="nl-BE" sz="1600" dirty="0" err="1"/>
              <a:t>vertu</a:t>
            </a:r>
            <a:r>
              <a:rPr lang="nl-BE" sz="1600" dirty="0"/>
              <a:t> de </a:t>
            </a:r>
          </a:p>
          <a:p>
            <a:pPr algn="ctr"/>
            <a:r>
              <a:rPr lang="nl-BE" sz="1600" dirty="0"/>
              <a:t>la </a:t>
            </a:r>
            <a:r>
              <a:rPr lang="nl-BE" sz="1600" dirty="0" err="1"/>
              <a:t>loi</a:t>
            </a:r>
            <a:r>
              <a:rPr lang="nl-BE" sz="1600" dirty="0"/>
              <a:t> </a:t>
            </a:r>
          </a:p>
          <a:p>
            <a:pPr algn="ctr"/>
            <a:r>
              <a:rPr lang="nl-BE" sz="1600" dirty="0"/>
              <a:t>(par </a:t>
            </a:r>
            <a:r>
              <a:rPr lang="nl-BE" sz="1600" dirty="0" err="1"/>
              <a:t>exemple</a:t>
            </a:r>
            <a:r>
              <a:rPr lang="nl-BE" sz="1600" dirty="0"/>
              <a:t> : </a:t>
            </a:r>
            <a:r>
              <a:rPr lang="nl-BE" sz="1600" dirty="0" err="1"/>
              <a:t>listing</a:t>
            </a:r>
            <a:r>
              <a:rPr lang="nl-BE" sz="1600" dirty="0"/>
              <a:t> TVA)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873E5E1-E6DF-4699-B3F7-96AD3536A6CF}"/>
              </a:ext>
            </a:extLst>
          </p:cNvPr>
          <p:cNvSpPr txBox="1"/>
          <p:nvPr/>
        </p:nvSpPr>
        <p:spPr>
          <a:xfrm>
            <a:off x="601273" y="4113946"/>
            <a:ext cx="828979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BE" sz="1600" dirty="0" err="1"/>
              <a:t>Etape</a:t>
            </a:r>
            <a:r>
              <a:rPr lang="nl-BE" sz="1600" dirty="0"/>
              <a:t> 1 :  se faire </a:t>
            </a:r>
            <a:r>
              <a:rPr lang="nl-BE" sz="1600" dirty="0" err="1"/>
              <a:t>produire</a:t>
            </a:r>
            <a:r>
              <a:rPr lang="nl-BE" sz="1600" dirty="0"/>
              <a:t> </a:t>
            </a:r>
            <a:r>
              <a:rPr lang="nl-BE" sz="1600" dirty="0">
                <a:sym typeface="Wingdings" panose="05000000000000000000" pitchFamily="2" charset="2"/>
              </a:rPr>
              <a:t> </a:t>
            </a:r>
            <a:r>
              <a:rPr lang="nl-BE" sz="1600" dirty="0" err="1"/>
              <a:t>obligation</a:t>
            </a:r>
            <a:r>
              <a:rPr lang="nl-BE" sz="1600" dirty="0"/>
              <a:t> </a:t>
            </a:r>
            <a:r>
              <a:rPr lang="nl-BE" sz="1600" dirty="0" err="1"/>
              <a:t>d’essayer</a:t>
            </a:r>
            <a:r>
              <a:rPr lang="nl-BE" sz="1600" dirty="0"/>
              <a:t> de </a:t>
            </a:r>
            <a:r>
              <a:rPr lang="nl-BE" sz="1600" dirty="0" err="1"/>
              <a:t>contacter</a:t>
            </a:r>
            <a:r>
              <a:rPr lang="nl-BE" sz="1600" dirty="0"/>
              <a:t> </a:t>
            </a:r>
            <a:r>
              <a:rPr lang="nl-BE" sz="1600" dirty="0" err="1"/>
              <a:t>l’employeur</a:t>
            </a:r>
            <a:endParaRPr lang="nl-BE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D9FE5D6-D954-40E8-9928-A3CAB7B6831C}"/>
              </a:ext>
            </a:extLst>
          </p:cNvPr>
          <p:cNvSpPr txBox="1"/>
          <p:nvPr/>
        </p:nvSpPr>
        <p:spPr>
          <a:xfrm>
            <a:off x="601273" y="5383506"/>
            <a:ext cx="570313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BE" sz="1600" dirty="0" err="1"/>
              <a:t>Etape</a:t>
            </a:r>
            <a:r>
              <a:rPr lang="nl-BE" sz="1600" dirty="0"/>
              <a:t> 2 : recherche et examen par </a:t>
            </a:r>
            <a:r>
              <a:rPr lang="nl-BE" sz="1600" dirty="0" err="1"/>
              <a:t>eux-mêmes</a:t>
            </a:r>
            <a:r>
              <a:rPr lang="nl-BE" sz="1600" dirty="0"/>
              <a:t> </a:t>
            </a:r>
          </a:p>
        </p:txBody>
      </p:sp>
      <p:sp>
        <p:nvSpPr>
          <p:cNvPr id="13" name="Arrow: Right 21">
            <a:extLst>
              <a:ext uri="{FF2B5EF4-FFF2-40B4-BE49-F238E27FC236}">
                <a16:creationId xmlns:a16="http://schemas.microsoft.com/office/drawing/2014/main" xmlns="" id="{CF7D053E-2811-4927-BF49-BCD6076A8032}"/>
              </a:ext>
            </a:extLst>
          </p:cNvPr>
          <p:cNvSpPr/>
          <p:nvPr/>
        </p:nvSpPr>
        <p:spPr>
          <a:xfrm>
            <a:off x="601273" y="3753097"/>
            <a:ext cx="8074414" cy="1056905"/>
          </a:xfrm>
          <a:prstGeom prst="right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Arrow: Right 22">
            <a:extLst>
              <a:ext uri="{FF2B5EF4-FFF2-40B4-BE49-F238E27FC236}">
                <a16:creationId xmlns:a16="http://schemas.microsoft.com/office/drawing/2014/main" xmlns="" id="{ECF23222-A16C-45B5-8E45-4E63EF8A0FB2}"/>
              </a:ext>
            </a:extLst>
          </p:cNvPr>
          <p:cNvSpPr/>
          <p:nvPr/>
        </p:nvSpPr>
        <p:spPr>
          <a:xfrm>
            <a:off x="601273" y="5024331"/>
            <a:ext cx="5295222" cy="1056905"/>
          </a:xfrm>
          <a:prstGeom prst="right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6416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FAF12-7725-4B65-8689-067CA4F24F25}" type="slidenum">
              <a:rPr lang="nl-NL" smtClean="0"/>
              <a:pPr/>
              <a:t>23</a:t>
            </a:fld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1800" dirty="0"/>
              <a:t>Droit de copie (dans la forme requise)</a:t>
            </a:r>
          </a:p>
          <a:p>
            <a:endParaRPr lang="fr-FR" sz="1800" dirty="0"/>
          </a:p>
          <a:p>
            <a:r>
              <a:rPr lang="fr-FR" sz="1800" dirty="0"/>
              <a:t>Droit à la traduction (si pas dans une des langues nationales)</a:t>
            </a:r>
          </a:p>
          <a:p>
            <a:endParaRPr lang="fr-FR" sz="1800" dirty="0"/>
          </a:p>
          <a:p>
            <a:r>
              <a:rPr lang="fr-FR" sz="1800" dirty="0"/>
              <a:t>Possibilité de saisie (constat écrit)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Pouvoir</a:t>
            </a:r>
            <a:r>
              <a:rPr lang="en-US" dirty="0"/>
              <a:t> </a:t>
            </a:r>
            <a:r>
              <a:rPr lang="en-US" dirty="0" err="1"/>
              <a:t>d’investigation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213074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FAF12-7725-4B65-8689-067CA4F24F25}" type="slidenum">
              <a:rPr lang="nl-NL" smtClean="0"/>
              <a:pPr/>
              <a:t>24</a:t>
            </a:fld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1800" dirty="0"/>
              <a:t>Normalement, uniquement CBE (lien avec le bien-être)</a:t>
            </a:r>
          </a:p>
          <a:p>
            <a:endParaRPr lang="fr-FR" sz="1800" dirty="0"/>
          </a:p>
          <a:p>
            <a:r>
              <a:rPr lang="fr-FR" sz="1800" dirty="0"/>
              <a:t>Injonctions (art. 45 CPS) – cessation de travail (art. 46 CPS) – scellés (art. 48 CPS)</a:t>
            </a:r>
          </a:p>
          <a:p>
            <a:endParaRPr lang="fr-FR" sz="1800" dirty="0"/>
          </a:p>
          <a:p>
            <a:r>
              <a:rPr lang="fr-FR" sz="1800" dirty="0"/>
              <a:t>Actuellement</a:t>
            </a:r>
          </a:p>
          <a:p>
            <a:pPr lvl="1"/>
            <a:r>
              <a:rPr lang="fr-FR" sz="1400" dirty="0"/>
              <a:t>Extension de cette compétence (art. 17 CPS)</a:t>
            </a:r>
          </a:p>
          <a:p>
            <a:pPr lvl="1"/>
            <a:r>
              <a:rPr lang="fr-FR" sz="1400" dirty="0"/>
              <a:t>En plus du CBE, 6 autres services d’inspection</a:t>
            </a:r>
          </a:p>
          <a:p>
            <a:pPr lvl="1"/>
            <a:r>
              <a:rPr lang="fr-FR" sz="1400" dirty="0"/>
              <a:t>Pour les mesures COVID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Avertissements et autres mesures coercitives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689364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FAF12-7725-4B65-8689-067CA4F24F25}" type="slidenum">
              <a:rPr lang="nl-NL" smtClean="0"/>
              <a:pPr/>
              <a:t>25</a:t>
            </a:fld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1800" dirty="0"/>
              <a:t>Principe de proportionnalité</a:t>
            </a:r>
          </a:p>
          <a:p>
            <a:endParaRPr lang="fr-FR" sz="1800" dirty="0"/>
          </a:p>
          <a:p>
            <a:r>
              <a:rPr lang="fr-FR" sz="1800" dirty="0"/>
              <a:t>Principe de finalité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Principes importants concernant les pouvoirs</a:t>
            </a:r>
            <a:endParaRPr lang="nl-B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853" y="3174837"/>
            <a:ext cx="2304293" cy="230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5072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FAF12-7725-4B65-8689-067CA4F24F25}" type="slidenum">
              <a:rPr lang="nl-NL" smtClean="0"/>
              <a:pPr/>
              <a:t>26</a:t>
            </a:fld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1800" dirty="0"/>
              <a:t>Quoi ? </a:t>
            </a:r>
          </a:p>
          <a:p>
            <a:pPr lvl="1"/>
            <a:r>
              <a:rPr lang="fr-FR" sz="1400" dirty="0"/>
              <a:t>Donner un avertissement</a:t>
            </a:r>
          </a:p>
          <a:p>
            <a:pPr lvl="1"/>
            <a:r>
              <a:rPr lang="fr-FR" sz="1400" dirty="0"/>
              <a:t>Fixer un délai pour que le contrevenant se mette en règle</a:t>
            </a:r>
          </a:p>
          <a:p>
            <a:pPr lvl="1"/>
            <a:r>
              <a:rPr lang="fr-FR" sz="1400" dirty="0"/>
              <a:t>Rédiger un procès-verbal</a:t>
            </a:r>
          </a:p>
          <a:p>
            <a:endParaRPr lang="fr-FR" sz="1800" dirty="0"/>
          </a:p>
          <a:p>
            <a:r>
              <a:rPr lang="fr-FR" sz="1800" dirty="0"/>
              <a:t>La gravité, la récidive, l’intention frauduleuse, etc. sont prises en compte</a:t>
            </a:r>
          </a:p>
          <a:p>
            <a:endParaRPr lang="fr-FR" sz="1800" dirty="0"/>
          </a:p>
          <a:p>
            <a:r>
              <a:rPr lang="fr-FR" sz="1800" dirty="0"/>
              <a:t>Pas de contrôle d’opportunité par les tribunaux du travail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Pouvoir</a:t>
            </a:r>
            <a:r>
              <a:rPr lang="en-US" dirty="0"/>
              <a:t> </a:t>
            </a:r>
            <a:r>
              <a:rPr lang="en-US" dirty="0" err="1"/>
              <a:t>d’appréciation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470533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FAF12-7725-4B65-8689-067CA4F24F25}" type="slidenum">
              <a:rPr lang="nl-NL" smtClean="0"/>
              <a:pPr/>
              <a:t>27</a:t>
            </a:fld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1800" dirty="0"/>
              <a:t>Mentions obligatoires</a:t>
            </a:r>
          </a:p>
          <a:p>
            <a:endParaRPr lang="fr-FR" sz="1800" dirty="0"/>
          </a:p>
          <a:p>
            <a:r>
              <a:rPr lang="fr-FR" sz="1800" dirty="0"/>
              <a:t>Force probante jusqu’à preuve du contraire</a:t>
            </a:r>
          </a:p>
          <a:p>
            <a:endParaRPr lang="fr-FR" sz="1800" dirty="0"/>
          </a:p>
          <a:p>
            <a:r>
              <a:rPr lang="fr-FR" sz="1800" dirty="0"/>
              <a:t>Uniquement en ce qui concerne les constatations matérielles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Dresser des PV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568171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ble Placeholder 5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59A1934E-DE0C-4C61-87EB-D1A2E61764DC}"/>
              </a:ext>
            </a:extLst>
          </p:cNvPr>
          <p:cNvPicPr>
            <a:picLocks noGrp="1" noChangeAspect="1"/>
          </p:cNvPicPr>
          <p:nvPr>
            <p:ph type="tbl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3"/>
          <a:stretch/>
        </p:blipFill>
        <p:spPr>
          <a:xfrm>
            <a:off x="0" y="1103075"/>
            <a:ext cx="9144000" cy="502228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FAF12-7725-4B65-8689-067CA4F24F25}" type="slidenum">
              <a:rPr lang="nl-NL" smtClean="0"/>
              <a:pPr/>
              <a:t>28</a:t>
            </a:fld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FF0000"/>
                </a:solidFill>
              </a:rPr>
              <a:t>5. </a:t>
            </a:r>
            <a:r>
              <a:rPr lang="en-US" sz="3200" b="1" dirty="0" err="1">
                <a:solidFill>
                  <a:srgbClr val="FF0000"/>
                </a:solidFill>
              </a:rPr>
              <a:t>Conséquences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possibles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d’une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enquête</a:t>
            </a:r>
            <a:endParaRPr lang="nl-BE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9533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FAF12-7725-4B65-8689-067CA4F24F25}" type="slidenum">
              <a:rPr lang="nl-NL" smtClean="0"/>
              <a:pPr/>
              <a:t>29</a:t>
            </a:fld>
            <a:endParaRPr lang="nl-N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Conséquences</a:t>
            </a:r>
            <a:r>
              <a:rPr lang="nl-BE" dirty="0"/>
              <a:t> </a:t>
            </a:r>
            <a:r>
              <a:rPr lang="nl-BE" dirty="0" err="1"/>
              <a:t>pénales</a:t>
            </a:r>
            <a:r>
              <a:rPr lang="nl-BE" dirty="0"/>
              <a:t> </a:t>
            </a:r>
            <a:r>
              <a:rPr lang="nl-BE" dirty="0" err="1"/>
              <a:t>d’une</a:t>
            </a:r>
            <a:r>
              <a:rPr lang="nl-BE" dirty="0"/>
              <a:t> enquête</a:t>
            </a:r>
          </a:p>
        </p:txBody>
      </p:sp>
      <p:sp>
        <p:nvSpPr>
          <p:cNvPr id="5" name="Arrow: Right 30">
            <a:extLst>
              <a:ext uri="{FF2B5EF4-FFF2-40B4-BE49-F238E27FC236}">
                <a16:creationId xmlns:a16="http://schemas.microsoft.com/office/drawing/2014/main" xmlns="" id="{AE7FB303-C249-49D1-A498-E1F129F82F1F}"/>
              </a:ext>
            </a:extLst>
          </p:cNvPr>
          <p:cNvSpPr/>
          <p:nvPr/>
        </p:nvSpPr>
        <p:spPr>
          <a:xfrm rot="20616642" flipV="1">
            <a:off x="5384389" y="2169522"/>
            <a:ext cx="2252793" cy="252288"/>
          </a:xfrm>
          <a:prstGeom prst="rightArrow">
            <a:avLst/>
          </a:prstGeom>
          <a:solidFill>
            <a:schemeClr val="tx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Arrow: Right 27">
            <a:extLst>
              <a:ext uri="{FF2B5EF4-FFF2-40B4-BE49-F238E27FC236}">
                <a16:creationId xmlns:a16="http://schemas.microsoft.com/office/drawing/2014/main" xmlns="" id="{C10542C5-0C33-4999-97A5-5C64C8C9BFEE}"/>
              </a:ext>
            </a:extLst>
          </p:cNvPr>
          <p:cNvSpPr/>
          <p:nvPr/>
        </p:nvSpPr>
        <p:spPr>
          <a:xfrm rot="983358">
            <a:off x="5384389" y="2824019"/>
            <a:ext cx="2252793" cy="252288"/>
          </a:xfrm>
          <a:prstGeom prst="rightArrow">
            <a:avLst/>
          </a:prstGeom>
          <a:solidFill>
            <a:schemeClr val="tx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extBox 6"/>
          <p:cNvSpPr txBox="1"/>
          <p:nvPr/>
        </p:nvSpPr>
        <p:spPr>
          <a:xfrm>
            <a:off x="2741955" y="3011689"/>
            <a:ext cx="11117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Auditeur</a:t>
            </a:r>
            <a:endParaRPr lang="nl-BE" sz="14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162779" y="2274406"/>
            <a:ext cx="0" cy="64807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669316" y="1824657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i="1" dirty="0"/>
              <a:t>pro justitia</a:t>
            </a:r>
            <a:endParaRPr lang="nl-BE" i="1" dirty="0"/>
          </a:p>
        </p:txBody>
      </p:sp>
      <p:sp>
        <p:nvSpPr>
          <p:cNvPr id="10" name="TextBox 9"/>
          <p:cNvSpPr txBox="1"/>
          <p:nvPr/>
        </p:nvSpPr>
        <p:spPr>
          <a:xfrm rot="950387">
            <a:off x="5450959" y="2972657"/>
            <a:ext cx="23042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Service des amendes administratives (si classement sans suite)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38482" y="4542563"/>
            <a:ext cx="27906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/>
              <a:t>Le </a:t>
            </a:r>
            <a:r>
              <a:rPr lang="nl-BE" sz="1400" dirty="0" err="1"/>
              <a:t>travailleur</a:t>
            </a:r>
            <a:r>
              <a:rPr lang="nl-BE" sz="1400" dirty="0"/>
              <a:t> réclame </a:t>
            </a:r>
            <a:r>
              <a:rPr lang="nl-BE" sz="1400" dirty="0" err="1"/>
              <a:t>son</a:t>
            </a:r>
            <a:r>
              <a:rPr lang="nl-BE" sz="1400" dirty="0"/>
              <a:t> </a:t>
            </a:r>
            <a:r>
              <a:rPr lang="nl-BE" sz="1400" dirty="0" err="1"/>
              <a:t>salaire</a:t>
            </a:r>
            <a:endParaRPr lang="nl-BE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423302" y="4106483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/>
              <a:t>Procédure </a:t>
            </a:r>
            <a:r>
              <a:rPr lang="nl-BE" sz="1400" dirty="0" err="1"/>
              <a:t>devant</a:t>
            </a:r>
            <a:r>
              <a:rPr lang="nl-BE" sz="1400" dirty="0"/>
              <a:t> </a:t>
            </a:r>
            <a:r>
              <a:rPr lang="nl-BE" sz="1400" dirty="0" err="1"/>
              <a:t>le</a:t>
            </a:r>
            <a:r>
              <a:rPr lang="nl-BE" sz="1400" dirty="0"/>
              <a:t> </a:t>
            </a:r>
            <a:r>
              <a:rPr lang="nl-BE" sz="1400" dirty="0" err="1"/>
              <a:t>Tribunal</a:t>
            </a:r>
            <a:r>
              <a:rPr lang="nl-BE" sz="1400" dirty="0"/>
              <a:t> du </a:t>
            </a:r>
            <a:r>
              <a:rPr lang="nl-BE" sz="1400" dirty="0" err="1"/>
              <a:t>travail</a:t>
            </a:r>
            <a:endParaRPr lang="nl-BE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7017753" y="2020745"/>
            <a:ext cx="129614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sz="1400" dirty="0"/>
          </a:p>
          <a:p>
            <a:r>
              <a:rPr lang="nl-BE" sz="1400" dirty="0"/>
              <a:t>Poursuites</a:t>
            </a:r>
          </a:p>
          <a:p>
            <a:endParaRPr lang="nl-BE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DDFA06A-DDA5-40D2-A205-6DD749E7D94B}"/>
              </a:ext>
            </a:extLst>
          </p:cNvPr>
          <p:cNvSpPr txBox="1"/>
          <p:nvPr/>
        </p:nvSpPr>
        <p:spPr>
          <a:xfrm>
            <a:off x="1438482" y="5478708"/>
            <a:ext cx="3448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/>
              <a:t>L’ONSS réclame des cotisations de sécurité sociale</a:t>
            </a:r>
            <a:endParaRPr lang="nl-BE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CA99ABD-3C40-436D-B7AB-97DBC5148A8E}"/>
              </a:ext>
            </a:extLst>
          </p:cNvPr>
          <p:cNvSpPr txBox="1"/>
          <p:nvPr/>
        </p:nvSpPr>
        <p:spPr>
          <a:xfrm>
            <a:off x="5423302" y="5067683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Procédure devant le Tribunal du travail</a:t>
            </a:r>
          </a:p>
        </p:txBody>
      </p:sp>
      <p:sp>
        <p:nvSpPr>
          <p:cNvPr id="16" name="Arrow: Right 3">
            <a:extLst>
              <a:ext uri="{FF2B5EF4-FFF2-40B4-BE49-F238E27FC236}">
                <a16:creationId xmlns:a16="http://schemas.microsoft.com/office/drawing/2014/main" xmlns="" id="{81D6C4D8-A023-4D18-A2E5-7663CA71C0D9}"/>
              </a:ext>
            </a:extLst>
          </p:cNvPr>
          <p:cNvSpPr/>
          <p:nvPr/>
        </p:nvSpPr>
        <p:spPr>
          <a:xfrm>
            <a:off x="716949" y="2490651"/>
            <a:ext cx="7608444" cy="257940"/>
          </a:xfrm>
          <a:prstGeom prst="rightArrow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17" name="Arrow: Right 31">
            <a:extLst>
              <a:ext uri="{FF2B5EF4-FFF2-40B4-BE49-F238E27FC236}">
                <a16:creationId xmlns:a16="http://schemas.microsoft.com/office/drawing/2014/main" xmlns="" id="{28CEBE0C-B15D-4D32-B52E-7498D7A613F6}"/>
              </a:ext>
            </a:extLst>
          </p:cNvPr>
          <p:cNvSpPr/>
          <p:nvPr/>
        </p:nvSpPr>
        <p:spPr>
          <a:xfrm>
            <a:off x="716949" y="4291254"/>
            <a:ext cx="4565879" cy="242981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Arrow: Right 32">
            <a:extLst>
              <a:ext uri="{FF2B5EF4-FFF2-40B4-BE49-F238E27FC236}">
                <a16:creationId xmlns:a16="http://schemas.microsoft.com/office/drawing/2014/main" xmlns="" id="{7A4464F6-0EA6-42B2-8743-48C12B1ADCC9}"/>
              </a:ext>
            </a:extLst>
          </p:cNvPr>
          <p:cNvSpPr/>
          <p:nvPr/>
        </p:nvSpPr>
        <p:spPr>
          <a:xfrm>
            <a:off x="716949" y="5200229"/>
            <a:ext cx="4565879" cy="242981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40F262A-6923-4C2C-925C-28BB125AB63E}"/>
              </a:ext>
            </a:extLst>
          </p:cNvPr>
          <p:cNvSpPr txBox="1"/>
          <p:nvPr/>
        </p:nvSpPr>
        <p:spPr>
          <a:xfrm rot="20646796">
            <a:off x="5040423" y="1861318"/>
            <a:ext cx="2331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/>
              <a:t>Transaction pénale</a:t>
            </a:r>
            <a:endParaRPr lang="nl-BE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27900D2-FEA7-41E8-807C-394F9760E170}"/>
              </a:ext>
            </a:extLst>
          </p:cNvPr>
          <p:cNvSpPr txBox="1"/>
          <p:nvPr/>
        </p:nvSpPr>
        <p:spPr>
          <a:xfrm>
            <a:off x="7055768" y="4548927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rgbClr val="FF0000"/>
                </a:solidFill>
              </a:rPr>
              <a:t>Conséquences civiles</a:t>
            </a:r>
            <a:endParaRPr lang="nl-B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699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ble Placeholder 5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59A1934E-DE0C-4C61-87EB-D1A2E61764DC}"/>
              </a:ext>
            </a:extLst>
          </p:cNvPr>
          <p:cNvPicPr>
            <a:picLocks noGrp="1" noChangeAspect="1"/>
          </p:cNvPicPr>
          <p:nvPr>
            <p:ph type="tbl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3"/>
          <a:stretch/>
        </p:blipFill>
        <p:spPr>
          <a:xfrm>
            <a:off x="0" y="1103075"/>
            <a:ext cx="9144000" cy="502228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FAF12-7725-4B65-8689-067CA4F24F25}" type="slidenum">
              <a:rPr lang="nl-NL" smtClean="0"/>
              <a:pPr/>
              <a:t>3</a:t>
            </a:fld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FF0000"/>
                </a:solidFill>
              </a:rPr>
              <a:t>1. </a:t>
            </a:r>
            <a:r>
              <a:rPr lang="en-US" sz="3200" b="1" dirty="0" err="1">
                <a:solidFill>
                  <a:srgbClr val="FF0000"/>
                </a:solidFill>
              </a:rPr>
              <a:t>Pourquoi</a:t>
            </a:r>
            <a:r>
              <a:rPr lang="en-US" sz="3200" b="1" dirty="0">
                <a:solidFill>
                  <a:srgbClr val="FF0000"/>
                </a:solidFill>
              </a:rPr>
              <a:t> un </a:t>
            </a:r>
            <a:r>
              <a:rPr lang="en-US" sz="3200" b="1" dirty="0" err="1">
                <a:solidFill>
                  <a:srgbClr val="FF0000"/>
                </a:solidFill>
              </a:rPr>
              <a:t>contrôle</a:t>
            </a:r>
            <a:r>
              <a:rPr lang="en-US" sz="3200" b="1" dirty="0">
                <a:solidFill>
                  <a:srgbClr val="FF0000"/>
                </a:solidFill>
              </a:rPr>
              <a:t> ?</a:t>
            </a:r>
            <a:endParaRPr lang="nl-BE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5872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FAF12-7725-4B65-8689-067CA4F24F25}" type="slidenum">
              <a:rPr lang="nl-NL" smtClean="0"/>
              <a:pPr/>
              <a:t>30</a:t>
            </a:fld>
            <a:endParaRPr lang="nl-N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Conséquences</a:t>
            </a:r>
            <a:r>
              <a:rPr lang="nl-BE" dirty="0"/>
              <a:t> </a:t>
            </a:r>
            <a:r>
              <a:rPr lang="nl-BE" dirty="0" err="1"/>
              <a:t>pénales</a:t>
            </a:r>
            <a:r>
              <a:rPr lang="nl-BE" dirty="0"/>
              <a:t> </a:t>
            </a:r>
            <a:r>
              <a:rPr lang="nl-BE" dirty="0" err="1"/>
              <a:t>d’une</a:t>
            </a:r>
            <a:r>
              <a:rPr lang="nl-BE" dirty="0"/>
              <a:t> enquête</a:t>
            </a:r>
          </a:p>
        </p:txBody>
      </p:sp>
      <p:sp>
        <p:nvSpPr>
          <p:cNvPr id="5" name="Arrow: Right 30">
            <a:extLst>
              <a:ext uri="{FF2B5EF4-FFF2-40B4-BE49-F238E27FC236}">
                <a16:creationId xmlns:a16="http://schemas.microsoft.com/office/drawing/2014/main" xmlns="" id="{AE7FB303-C249-49D1-A498-E1F129F82F1F}"/>
              </a:ext>
            </a:extLst>
          </p:cNvPr>
          <p:cNvSpPr/>
          <p:nvPr/>
        </p:nvSpPr>
        <p:spPr>
          <a:xfrm rot="20616642" flipV="1">
            <a:off x="3012031" y="2765514"/>
            <a:ext cx="2252793" cy="252288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Arrow: Right 27">
            <a:extLst>
              <a:ext uri="{FF2B5EF4-FFF2-40B4-BE49-F238E27FC236}">
                <a16:creationId xmlns:a16="http://schemas.microsoft.com/office/drawing/2014/main" xmlns="" id="{C10542C5-0C33-4999-97A5-5C64C8C9BFEE}"/>
              </a:ext>
            </a:extLst>
          </p:cNvPr>
          <p:cNvSpPr/>
          <p:nvPr/>
        </p:nvSpPr>
        <p:spPr>
          <a:xfrm rot="983358">
            <a:off x="3012031" y="3420011"/>
            <a:ext cx="2252793" cy="252288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extBox 6"/>
          <p:cNvSpPr txBox="1"/>
          <p:nvPr/>
        </p:nvSpPr>
        <p:spPr>
          <a:xfrm rot="950387">
            <a:off x="2723785" y="3624602"/>
            <a:ext cx="2872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Service des amendes administratives (si classement sans suite)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99909" y="2521440"/>
            <a:ext cx="15809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/>
          </a:p>
          <a:p>
            <a:r>
              <a:rPr lang="nl-BE" b="1" dirty="0"/>
              <a:t>Poursuites</a:t>
            </a:r>
          </a:p>
          <a:p>
            <a:endParaRPr lang="nl-BE" dirty="0"/>
          </a:p>
        </p:txBody>
      </p:sp>
      <p:sp>
        <p:nvSpPr>
          <p:cNvPr id="9" name="Arrow: Right 3">
            <a:extLst>
              <a:ext uri="{FF2B5EF4-FFF2-40B4-BE49-F238E27FC236}">
                <a16:creationId xmlns:a16="http://schemas.microsoft.com/office/drawing/2014/main" xmlns="" id="{81D6C4D8-A023-4D18-A2E5-7663CA71C0D9}"/>
              </a:ext>
            </a:extLst>
          </p:cNvPr>
          <p:cNvSpPr/>
          <p:nvPr/>
        </p:nvSpPr>
        <p:spPr>
          <a:xfrm>
            <a:off x="1971675" y="3086643"/>
            <a:ext cx="4562475" cy="25794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40F262A-6923-4C2C-925C-28BB125AB63E}"/>
              </a:ext>
            </a:extLst>
          </p:cNvPr>
          <p:cNvSpPr txBox="1"/>
          <p:nvPr/>
        </p:nvSpPr>
        <p:spPr>
          <a:xfrm rot="20646796">
            <a:off x="2794770" y="2378632"/>
            <a:ext cx="2902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Transaction pénale</a:t>
            </a:r>
            <a:endParaRPr lang="nl-BE" b="1" dirty="0"/>
          </a:p>
        </p:txBody>
      </p:sp>
    </p:spTree>
    <p:extLst>
      <p:ext uri="{BB962C8B-B14F-4D97-AF65-F5344CB8AC3E}">
        <p14:creationId xmlns:p14="http://schemas.microsoft.com/office/powerpoint/2010/main" val="35778817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FAF12-7725-4B65-8689-067CA4F24F25}" type="slidenum">
              <a:rPr lang="nl-NL" smtClean="0"/>
              <a:pPr/>
              <a:t>31</a:t>
            </a:fld>
            <a:endParaRPr lang="nl-N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Conséquences</a:t>
            </a:r>
            <a:r>
              <a:rPr lang="nl-BE" dirty="0"/>
              <a:t> </a:t>
            </a:r>
            <a:r>
              <a:rPr lang="nl-BE" dirty="0" err="1"/>
              <a:t>pénales</a:t>
            </a:r>
            <a:r>
              <a:rPr lang="nl-BE" dirty="0"/>
              <a:t> </a:t>
            </a:r>
            <a:r>
              <a:rPr lang="nl-BE" dirty="0" err="1"/>
              <a:t>d’une</a:t>
            </a:r>
            <a:r>
              <a:rPr lang="nl-BE" dirty="0"/>
              <a:t> enquête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xmlns="" id="{F8E22C35-1D5F-4564-9843-BCF462B49E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6779575"/>
              </p:ext>
            </p:extLst>
          </p:nvPr>
        </p:nvGraphicFramePr>
        <p:xfrm>
          <a:off x="1523999" y="1397001"/>
          <a:ext cx="5956663" cy="4132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52485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FAF12-7725-4B65-8689-067CA4F24F25}" type="slidenum">
              <a:rPr lang="nl-NL" smtClean="0"/>
              <a:pPr/>
              <a:t>32</a:t>
            </a:fld>
            <a:endParaRPr lang="nl-N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Conséquences</a:t>
            </a:r>
            <a:r>
              <a:rPr lang="nl-BE" dirty="0"/>
              <a:t> </a:t>
            </a:r>
            <a:r>
              <a:rPr lang="nl-BE" dirty="0" err="1"/>
              <a:t>pénales</a:t>
            </a:r>
            <a:r>
              <a:rPr lang="nl-BE" dirty="0"/>
              <a:t> </a:t>
            </a:r>
            <a:r>
              <a:rPr lang="nl-BE" dirty="0" err="1"/>
              <a:t>d’une</a:t>
            </a:r>
            <a:r>
              <a:rPr lang="nl-BE" dirty="0"/>
              <a:t> enquête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1"/>
          </p:nvPr>
        </p:nvSpPr>
        <p:spPr>
          <a:xfrm>
            <a:off x="521495" y="1129846"/>
            <a:ext cx="8154000" cy="889454"/>
          </a:xfrm>
        </p:spPr>
        <p:txBody>
          <a:bodyPr>
            <a:normAutofit fontScale="85000" lnSpcReduction="20000"/>
          </a:bodyPr>
          <a:lstStyle/>
          <a:p>
            <a:r>
              <a:rPr lang="fr-FR" sz="2300" dirty="0">
                <a:solidFill>
                  <a:srgbClr val="4A4A49"/>
                </a:solidFill>
              </a:rPr>
              <a:t>Art. 102 CPS : majorer des décimes additionnels</a:t>
            </a:r>
          </a:p>
          <a:p>
            <a:endParaRPr lang="fr-FR" sz="2300" dirty="0"/>
          </a:p>
          <a:p>
            <a:r>
              <a:rPr lang="fr-FR" sz="1700" dirty="0"/>
              <a:t>Multiplier par le nombre de travailleurs (art. 103 CPS : maximum le maximum de l’amende multiplié par 100)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617722"/>
              </p:ext>
            </p:extLst>
          </p:nvPr>
        </p:nvGraphicFramePr>
        <p:xfrm>
          <a:off x="755576" y="2492896"/>
          <a:ext cx="7632847" cy="3024335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362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362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362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04867">
                <a:tc>
                  <a:txBody>
                    <a:bodyPr/>
                    <a:lstStyle/>
                    <a:p>
                      <a:pPr algn="ctr"/>
                      <a:endParaRPr lang="nl-NL" sz="16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Emprisonnement</a:t>
                      </a:r>
                      <a:endParaRPr lang="nl-NL" sz="1600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err="1"/>
                        <a:t>Amende</a:t>
                      </a:r>
                      <a:r>
                        <a:rPr lang="nl-NL" sz="1600" dirty="0"/>
                        <a:t> pénale</a:t>
                      </a:r>
                      <a:endParaRPr lang="nl-NL" sz="1600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err="1"/>
                        <a:t>Amende</a:t>
                      </a:r>
                      <a:r>
                        <a:rPr lang="nl-NL" sz="1600" dirty="0"/>
                        <a:t> </a:t>
                      </a:r>
                      <a:r>
                        <a:rPr lang="nl-NL" sz="1600" dirty="0" err="1"/>
                        <a:t>administrative</a:t>
                      </a:r>
                      <a:endParaRPr lang="nl-NL" sz="1600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4867">
                <a:tc>
                  <a:txBody>
                    <a:bodyPr/>
                    <a:lstStyle/>
                    <a:p>
                      <a:pPr algn="ctr"/>
                      <a:r>
                        <a:rPr lang="nl-NL" sz="1800" dirty="0">
                          <a:ln>
                            <a:solidFill>
                              <a:srgbClr val="808080"/>
                            </a:solidFill>
                          </a:ln>
                        </a:rPr>
                        <a:t>Niveau</a:t>
                      </a:r>
                      <a:r>
                        <a:rPr lang="nl-NL" sz="1800" baseline="0" dirty="0">
                          <a:ln>
                            <a:solidFill>
                              <a:srgbClr val="808080"/>
                            </a:solidFill>
                          </a:ln>
                        </a:rPr>
                        <a:t> 1</a:t>
                      </a:r>
                      <a:endParaRPr lang="nl-NL" sz="1800" b="1" dirty="0">
                        <a:ln>
                          <a:solidFill>
                            <a:srgbClr val="80808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/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/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80 – 800 EUR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4867">
                <a:tc>
                  <a:txBody>
                    <a:bodyPr/>
                    <a:lstStyle/>
                    <a:p>
                      <a:pPr algn="ctr"/>
                      <a:r>
                        <a:rPr lang="nl-NL" sz="1800" dirty="0">
                          <a:ln>
                            <a:solidFill>
                              <a:srgbClr val="808080"/>
                            </a:solidFill>
                          </a:ln>
                        </a:rPr>
                        <a:t>Niveau</a:t>
                      </a:r>
                      <a:r>
                        <a:rPr lang="nl-NL" sz="1800" baseline="0" dirty="0">
                          <a:ln>
                            <a:solidFill>
                              <a:srgbClr val="808080"/>
                            </a:solidFill>
                          </a:ln>
                        </a:rPr>
                        <a:t> 2</a:t>
                      </a:r>
                      <a:endParaRPr lang="nl-NL" sz="1800" b="1" dirty="0">
                        <a:ln>
                          <a:solidFill>
                            <a:srgbClr val="80808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/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400 – 4.000</a:t>
                      </a:r>
                      <a:r>
                        <a:rPr lang="nl-NL" sz="1600" baseline="0" dirty="0"/>
                        <a:t> EUR</a:t>
                      </a:r>
                      <a:endParaRPr lang="nl-NL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200 – 2.000 EUR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4867">
                <a:tc>
                  <a:txBody>
                    <a:bodyPr/>
                    <a:lstStyle/>
                    <a:p>
                      <a:pPr algn="ctr"/>
                      <a:r>
                        <a:rPr lang="nl-NL" sz="1800" dirty="0">
                          <a:ln>
                            <a:solidFill>
                              <a:srgbClr val="808080"/>
                            </a:solidFill>
                          </a:ln>
                        </a:rPr>
                        <a:t>Niveau 3</a:t>
                      </a:r>
                      <a:endParaRPr lang="nl-NL" sz="1800" b="1" dirty="0">
                        <a:ln>
                          <a:solidFill>
                            <a:srgbClr val="80808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/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800 – 8.000 EUR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400 – 4.000</a:t>
                      </a:r>
                      <a:r>
                        <a:rPr lang="nl-NL" sz="1600" baseline="0" dirty="0"/>
                        <a:t> EUR</a:t>
                      </a:r>
                      <a:endParaRPr lang="nl-NL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4867">
                <a:tc>
                  <a:txBody>
                    <a:bodyPr/>
                    <a:lstStyle/>
                    <a:p>
                      <a:pPr algn="ctr"/>
                      <a:r>
                        <a:rPr lang="nl-NL" sz="1800" dirty="0">
                          <a:ln>
                            <a:solidFill>
                              <a:srgbClr val="808080"/>
                            </a:solidFill>
                          </a:ln>
                        </a:rPr>
                        <a:t>Niveau 4</a:t>
                      </a:r>
                      <a:endParaRPr lang="nl-NL" sz="1800" b="1" dirty="0">
                        <a:ln>
                          <a:solidFill>
                            <a:srgbClr val="80808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err="1"/>
                        <a:t>6m</a:t>
                      </a:r>
                      <a:r>
                        <a:rPr lang="nl-NL" sz="1600" dirty="0"/>
                        <a:t>. – </a:t>
                      </a:r>
                      <a:r>
                        <a:rPr lang="nl-NL" sz="1600" dirty="0" err="1"/>
                        <a:t>3j</a:t>
                      </a:r>
                      <a:r>
                        <a:rPr lang="nl-NL" sz="1600" dirty="0"/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4.800</a:t>
                      </a:r>
                      <a:r>
                        <a:rPr lang="nl-NL" sz="1600" baseline="0" dirty="0"/>
                        <a:t> – 48.000 EUR</a:t>
                      </a:r>
                      <a:endParaRPr lang="nl-NL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2.400 – 24.000 EUR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013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FAF12-7725-4B65-8689-067CA4F24F25}" type="slidenum">
              <a:rPr lang="nl-NL" smtClean="0"/>
              <a:pPr/>
              <a:t>33</a:t>
            </a:fld>
            <a:endParaRPr lang="nl-N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Conséquences</a:t>
            </a:r>
            <a:r>
              <a:rPr lang="nl-BE" dirty="0"/>
              <a:t> </a:t>
            </a:r>
            <a:r>
              <a:rPr lang="nl-BE" dirty="0" err="1"/>
              <a:t>pénales</a:t>
            </a:r>
            <a:r>
              <a:rPr lang="nl-BE" dirty="0"/>
              <a:t> </a:t>
            </a:r>
            <a:r>
              <a:rPr lang="nl-BE" dirty="0" err="1"/>
              <a:t>d’une</a:t>
            </a:r>
            <a:r>
              <a:rPr lang="nl-BE" dirty="0"/>
              <a:t> enquête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1"/>
          </p:nvPr>
        </p:nvSpPr>
        <p:spPr>
          <a:xfrm>
            <a:off x="521495" y="1129845"/>
            <a:ext cx="8154000" cy="1089479"/>
          </a:xfrm>
        </p:spPr>
        <p:txBody>
          <a:bodyPr>
            <a:normAutofit fontScale="77500" lnSpcReduction="20000"/>
          </a:bodyPr>
          <a:lstStyle/>
          <a:p>
            <a:r>
              <a:rPr lang="fr-FR" sz="2600" dirty="0">
                <a:solidFill>
                  <a:srgbClr val="4A4A49"/>
                </a:solidFill>
              </a:rPr>
              <a:t>Art. 102 CPS et 41 bis CP : amende personne morale majorée de décimes additionnels </a:t>
            </a:r>
          </a:p>
          <a:p>
            <a:endParaRPr lang="fr-FR" sz="2600" dirty="0"/>
          </a:p>
          <a:p>
            <a:r>
              <a:rPr lang="fr-FR" sz="1800" dirty="0"/>
              <a:t>Multiplier par le nombre de travailleurs (art. 103 CPS : maximum le maximum de l’amende multiplié par 100)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5325976"/>
              </p:ext>
            </p:extLst>
          </p:nvPr>
        </p:nvGraphicFramePr>
        <p:xfrm>
          <a:off x="782071" y="2595761"/>
          <a:ext cx="7632847" cy="3024335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362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362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362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04867">
                <a:tc>
                  <a:txBody>
                    <a:bodyPr/>
                    <a:lstStyle/>
                    <a:p>
                      <a:pPr algn="ctr"/>
                      <a:endParaRPr lang="nl-NL" sz="16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Emprisonnement</a:t>
                      </a:r>
                      <a:endParaRPr lang="nl-NL" sz="1600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err="1"/>
                        <a:t>Amende</a:t>
                      </a:r>
                      <a:r>
                        <a:rPr lang="nl-NL" sz="1600" dirty="0"/>
                        <a:t> pénale</a:t>
                      </a:r>
                      <a:endParaRPr lang="nl-NL" sz="1600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err="1"/>
                        <a:t>Amende</a:t>
                      </a:r>
                      <a:r>
                        <a:rPr lang="nl-NL" sz="1600" dirty="0"/>
                        <a:t> </a:t>
                      </a:r>
                      <a:r>
                        <a:rPr lang="nl-NL" sz="1600" dirty="0" err="1"/>
                        <a:t>administrative</a:t>
                      </a:r>
                      <a:endParaRPr lang="nl-NL" sz="1600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4867">
                <a:tc>
                  <a:txBody>
                    <a:bodyPr/>
                    <a:lstStyle/>
                    <a:p>
                      <a:pPr algn="ctr"/>
                      <a:r>
                        <a:rPr lang="nl-NL" sz="1800" dirty="0">
                          <a:ln>
                            <a:solidFill>
                              <a:srgbClr val="808080"/>
                            </a:solidFill>
                          </a:ln>
                        </a:rPr>
                        <a:t>Niveau</a:t>
                      </a:r>
                      <a:r>
                        <a:rPr lang="nl-NL" sz="1800" baseline="0" dirty="0">
                          <a:ln>
                            <a:solidFill>
                              <a:srgbClr val="808080"/>
                            </a:solidFill>
                          </a:ln>
                        </a:rPr>
                        <a:t> 1</a:t>
                      </a:r>
                      <a:endParaRPr lang="nl-NL" sz="1800" b="1" dirty="0">
                        <a:ln>
                          <a:solidFill>
                            <a:srgbClr val="80808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/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/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80 – 800 EUR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4867">
                <a:tc>
                  <a:txBody>
                    <a:bodyPr/>
                    <a:lstStyle/>
                    <a:p>
                      <a:pPr algn="ctr"/>
                      <a:r>
                        <a:rPr lang="nl-NL" sz="1800" dirty="0">
                          <a:ln>
                            <a:solidFill>
                              <a:srgbClr val="808080"/>
                            </a:solidFill>
                          </a:ln>
                        </a:rPr>
                        <a:t>Niveau</a:t>
                      </a:r>
                      <a:r>
                        <a:rPr lang="nl-NL" sz="1800" baseline="0" dirty="0">
                          <a:ln>
                            <a:solidFill>
                              <a:srgbClr val="808080"/>
                            </a:solidFill>
                          </a:ln>
                        </a:rPr>
                        <a:t> 2</a:t>
                      </a:r>
                      <a:endParaRPr lang="nl-NL" sz="1800" b="1" dirty="0">
                        <a:ln>
                          <a:solidFill>
                            <a:srgbClr val="80808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/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400 – 4.000</a:t>
                      </a:r>
                      <a:r>
                        <a:rPr lang="nl-NL" sz="1600" baseline="0" dirty="0"/>
                        <a:t> EUR</a:t>
                      </a:r>
                      <a:endParaRPr lang="nl-NL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200 – 2.000 EUR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4867">
                <a:tc>
                  <a:txBody>
                    <a:bodyPr/>
                    <a:lstStyle/>
                    <a:p>
                      <a:pPr algn="ctr"/>
                      <a:r>
                        <a:rPr lang="nl-NL" sz="1800" dirty="0">
                          <a:ln>
                            <a:solidFill>
                              <a:srgbClr val="808080"/>
                            </a:solidFill>
                          </a:ln>
                        </a:rPr>
                        <a:t>Niveau 3</a:t>
                      </a:r>
                      <a:endParaRPr lang="nl-NL" sz="1800" b="1" dirty="0">
                        <a:ln>
                          <a:solidFill>
                            <a:srgbClr val="80808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/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800 – 8.000 EUR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400 – 4.000</a:t>
                      </a:r>
                      <a:r>
                        <a:rPr lang="nl-NL" sz="1600" baseline="0" dirty="0"/>
                        <a:t> EUR</a:t>
                      </a:r>
                      <a:endParaRPr lang="nl-NL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4867">
                <a:tc>
                  <a:txBody>
                    <a:bodyPr/>
                    <a:lstStyle/>
                    <a:p>
                      <a:pPr algn="ctr"/>
                      <a:r>
                        <a:rPr lang="nl-NL" sz="1800" dirty="0">
                          <a:ln>
                            <a:solidFill>
                              <a:srgbClr val="808080"/>
                            </a:solidFill>
                          </a:ln>
                        </a:rPr>
                        <a:t>Niveau 4</a:t>
                      </a:r>
                      <a:endParaRPr lang="nl-NL" sz="1800" b="1" dirty="0">
                        <a:ln>
                          <a:solidFill>
                            <a:srgbClr val="80808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err="1"/>
                        <a:t>6m</a:t>
                      </a:r>
                      <a:r>
                        <a:rPr lang="nl-NL" sz="1600" dirty="0"/>
                        <a:t>. – </a:t>
                      </a:r>
                      <a:r>
                        <a:rPr lang="nl-NL" sz="1600" dirty="0" err="1"/>
                        <a:t>3j</a:t>
                      </a:r>
                      <a:r>
                        <a:rPr lang="nl-NL" sz="1600" dirty="0"/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4.800</a:t>
                      </a:r>
                      <a:r>
                        <a:rPr lang="nl-NL" sz="1600" baseline="0" dirty="0"/>
                        <a:t> – 48.000 EUR</a:t>
                      </a:r>
                    </a:p>
                    <a:p>
                      <a:pPr algn="ctr"/>
                      <a:r>
                        <a:rPr lang="nl-NL" sz="1200" baseline="0" dirty="0">
                          <a:solidFill>
                            <a:srgbClr val="FF0000"/>
                          </a:solidFill>
                        </a:rPr>
                        <a:t>24.000 – 576.000 EUR</a:t>
                      </a:r>
                      <a:endParaRPr lang="nl-NL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2.400 – 24.000 EUR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2004095" y="5044032"/>
            <a:ext cx="2160240" cy="576064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004095" y="5044032"/>
            <a:ext cx="2160240" cy="576064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164335" y="5044032"/>
            <a:ext cx="2088232" cy="216024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164335" y="5044032"/>
            <a:ext cx="2088232" cy="25284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257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FAF12-7725-4B65-8689-067CA4F24F25}" type="slidenum">
              <a:rPr lang="nl-NL" smtClean="0"/>
              <a:pPr/>
              <a:t>34</a:t>
            </a:fld>
            <a:endParaRPr lang="nl-N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Conséquences</a:t>
            </a:r>
            <a:r>
              <a:rPr lang="nl-BE" dirty="0"/>
              <a:t> </a:t>
            </a:r>
            <a:r>
              <a:rPr lang="nl-BE" dirty="0" err="1"/>
              <a:t>pénales</a:t>
            </a:r>
            <a:r>
              <a:rPr lang="nl-BE" dirty="0"/>
              <a:t> </a:t>
            </a:r>
            <a:r>
              <a:rPr lang="nl-BE" dirty="0" err="1"/>
              <a:t>d’une</a:t>
            </a:r>
            <a:r>
              <a:rPr lang="nl-BE" dirty="0"/>
              <a:t> enquête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1F0E85B-ECE6-40AB-87BC-F7BAC72A063C}"/>
              </a:ext>
            </a:extLst>
          </p:cNvPr>
          <p:cNvSpPr txBox="1"/>
          <p:nvPr/>
        </p:nvSpPr>
        <p:spPr>
          <a:xfrm>
            <a:off x="970813" y="4438587"/>
            <a:ext cx="374033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000" dirty="0"/>
              <a:t>Classement sans suite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600" dirty="0"/>
              <a:t>Poursuites pénales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600" dirty="0"/>
              <a:t>Transaction pénale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400" dirty="0"/>
              <a:t>Recours tribunal du travail</a:t>
            </a:r>
            <a:endParaRPr lang="nl-BE" sz="1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0AB8DFC-D3DA-4A60-A1E8-E93CD91F72BD}"/>
              </a:ext>
            </a:extLst>
          </p:cNvPr>
          <p:cNvSpPr/>
          <p:nvPr/>
        </p:nvSpPr>
        <p:spPr>
          <a:xfrm>
            <a:off x="6028508" y="2930924"/>
            <a:ext cx="2260964" cy="9231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F56847A-CD37-4FA5-9A40-678773A3EB47}"/>
              </a:ext>
            </a:extLst>
          </p:cNvPr>
          <p:cNvSpPr/>
          <p:nvPr/>
        </p:nvSpPr>
        <p:spPr>
          <a:xfrm>
            <a:off x="786492" y="1791931"/>
            <a:ext cx="2260964" cy="9231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>
                <a:solidFill>
                  <a:schemeClr val="bg1"/>
                </a:solidFill>
              </a:rPr>
              <a:t>Infraction niveau </a:t>
            </a:r>
          </a:p>
          <a:p>
            <a:pPr algn="ctr"/>
            <a:r>
              <a:rPr lang="fr-BE" dirty="0">
                <a:solidFill>
                  <a:schemeClr val="bg1"/>
                </a:solidFill>
              </a:rPr>
              <a:t>2 – 3 – 4 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399648B-3915-41FC-91D1-4F1C3CFD3C65}"/>
              </a:ext>
            </a:extLst>
          </p:cNvPr>
          <p:cNvSpPr/>
          <p:nvPr/>
        </p:nvSpPr>
        <p:spPr>
          <a:xfrm>
            <a:off x="786492" y="2925263"/>
            <a:ext cx="2260964" cy="9231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230B086-BC10-4563-AA0C-B6A38E258481}"/>
              </a:ext>
            </a:extLst>
          </p:cNvPr>
          <p:cNvSpPr txBox="1"/>
          <p:nvPr/>
        </p:nvSpPr>
        <p:spPr>
          <a:xfrm>
            <a:off x="1268729" y="3238336"/>
            <a:ext cx="2629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chemeClr val="bg1"/>
                </a:solidFill>
              </a:rPr>
              <a:t>Auditorat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7909124-5E68-49BE-AE9F-7ECE3B9AA7F3}"/>
              </a:ext>
            </a:extLst>
          </p:cNvPr>
          <p:cNvSpPr/>
          <p:nvPr/>
        </p:nvSpPr>
        <p:spPr>
          <a:xfrm>
            <a:off x="6028508" y="1791930"/>
            <a:ext cx="2260964" cy="9231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7BB6CA9-2DA4-47CA-9D0E-8C91CCB26AFE}"/>
              </a:ext>
            </a:extLst>
          </p:cNvPr>
          <p:cNvSpPr txBox="1"/>
          <p:nvPr/>
        </p:nvSpPr>
        <p:spPr>
          <a:xfrm>
            <a:off x="6215194" y="2082709"/>
            <a:ext cx="1987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>
                <a:solidFill>
                  <a:schemeClr val="bg1"/>
                </a:solidFill>
              </a:rPr>
              <a:t>Niveau 1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C1BA8F8-A5DC-447D-9125-3CE7F9EBF3C4}"/>
              </a:ext>
            </a:extLst>
          </p:cNvPr>
          <p:cNvSpPr txBox="1"/>
          <p:nvPr/>
        </p:nvSpPr>
        <p:spPr>
          <a:xfrm>
            <a:off x="6160223" y="2931358"/>
            <a:ext cx="20835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Services des amendes administratives</a:t>
            </a:r>
          </a:p>
        </p:txBody>
      </p:sp>
      <p:sp>
        <p:nvSpPr>
          <p:cNvPr id="13" name="Arrow: Right 5">
            <a:extLst>
              <a:ext uri="{FF2B5EF4-FFF2-40B4-BE49-F238E27FC236}">
                <a16:creationId xmlns:a16="http://schemas.microsoft.com/office/drawing/2014/main" xmlns="" id="{ECE98568-AB0F-4FC8-B5A2-DDE3619FCB19}"/>
              </a:ext>
            </a:extLst>
          </p:cNvPr>
          <p:cNvSpPr/>
          <p:nvPr/>
        </p:nvSpPr>
        <p:spPr>
          <a:xfrm rot="20563569">
            <a:off x="2739175" y="3788011"/>
            <a:ext cx="2996325" cy="4016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145848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FAF12-7725-4B65-8689-067CA4F24F25}" type="slidenum">
              <a:rPr lang="nl-NL" smtClean="0"/>
              <a:pPr/>
              <a:t>35</a:t>
            </a:fld>
            <a:endParaRPr lang="nl-N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Conséquences</a:t>
            </a:r>
            <a:r>
              <a:rPr lang="nl-BE" dirty="0"/>
              <a:t> </a:t>
            </a:r>
            <a:r>
              <a:rPr lang="nl-BE" dirty="0" err="1"/>
              <a:t>pénales</a:t>
            </a:r>
            <a:r>
              <a:rPr lang="nl-BE" dirty="0"/>
              <a:t> </a:t>
            </a:r>
            <a:r>
              <a:rPr lang="nl-BE" dirty="0" err="1"/>
              <a:t>d’une</a:t>
            </a:r>
            <a:r>
              <a:rPr lang="nl-BE" dirty="0"/>
              <a:t> enquête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896905E1-9922-48BF-B6C3-091B3B92B0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0431116"/>
              </p:ext>
            </p:extLst>
          </p:nvPr>
        </p:nvGraphicFramePr>
        <p:xfrm>
          <a:off x="1263969" y="1431539"/>
          <a:ext cx="6669248" cy="4093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88602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ble Placeholder 5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59A1934E-DE0C-4C61-87EB-D1A2E61764DC}"/>
              </a:ext>
            </a:extLst>
          </p:cNvPr>
          <p:cNvPicPr>
            <a:picLocks noGrp="1" noChangeAspect="1"/>
          </p:cNvPicPr>
          <p:nvPr>
            <p:ph type="tbl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3"/>
          <a:stretch/>
        </p:blipFill>
        <p:spPr>
          <a:xfrm>
            <a:off x="0" y="1103075"/>
            <a:ext cx="9144000" cy="502228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FAF12-7725-4B65-8689-067CA4F24F25}" type="slidenum">
              <a:rPr lang="nl-NL" smtClean="0"/>
              <a:pPr/>
              <a:t>36</a:t>
            </a:fld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FF0000"/>
                </a:solidFill>
              </a:rPr>
              <a:t>6. Tips &amp; Tricks</a:t>
            </a:r>
            <a:endParaRPr lang="nl-BE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4345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C4093799-3F1C-438E-AF78-903227BB29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FAF12-7725-4B65-8689-067CA4F24F25}" type="slidenum">
              <a:rPr lang="nl-NL" smtClean="0"/>
              <a:pPr/>
              <a:t>37</a:t>
            </a:fld>
            <a:endParaRPr lang="nl-N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BB5263D1-DE5F-49D2-A574-EDF858BEA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solidFill>
                  <a:schemeClr val="tx2"/>
                </a:solidFill>
              </a:rPr>
              <a:t>Tips &amp; tricks </a:t>
            </a:r>
            <a:r>
              <a:rPr lang="nl-BE" dirty="0" err="1">
                <a:solidFill>
                  <a:schemeClr val="tx2"/>
                </a:solidFill>
              </a:rPr>
              <a:t>utiles</a:t>
            </a:r>
            <a:endParaRPr lang="nl-BE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6940C53E-3172-4E76-AF00-A90D24F7BB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6496765"/>
              </p:ext>
            </p:extLst>
          </p:nvPr>
        </p:nvGraphicFramePr>
        <p:xfrm>
          <a:off x="1550592" y="1882776"/>
          <a:ext cx="6096000" cy="3394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6725704-7F04-485C-A0D2-187F98CE20F3}"/>
              </a:ext>
            </a:extLst>
          </p:cNvPr>
          <p:cNvSpPr txBox="1"/>
          <p:nvPr/>
        </p:nvSpPr>
        <p:spPr>
          <a:xfrm>
            <a:off x="2320020" y="2170388"/>
            <a:ext cx="59477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sz="2000" b="1" dirty="0"/>
          </a:p>
          <a:p>
            <a:r>
              <a:rPr lang="nl-BE" sz="2000" b="1" dirty="0"/>
              <a:t>Pendant </a:t>
            </a:r>
            <a:r>
              <a:rPr lang="nl-BE" sz="2000" b="1" dirty="0" err="1"/>
              <a:t>le</a:t>
            </a:r>
            <a:r>
              <a:rPr lang="nl-BE" sz="2000" b="1" dirty="0"/>
              <a:t> </a:t>
            </a:r>
            <a:r>
              <a:rPr lang="nl-BE" sz="2000" b="1" dirty="0" err="1"/>
              <a:t>contrôle</a:t>
            </a:r>
            <a:r>
              <a:rPr lang="nl-BE" sz="2000" b="1" dirty="0"/>
              <a:t> </a:t>
            </a:r>
            <a:r>
              <a:rPr lang="nl-BE" sz="2000" b="1" dirty="0" err="1"/>
              <a:t>proprement</a:t>
            </a:r>
            <a:r>
              <a:rPr lang="nl-BE" sz="2000" b="1" dirty="0"/>
              <a:t> dit </a:t>
            </a:r>
          </a:p>
        </p:txBody>
      </p:sp>
    </p:spTree>
    <p:extLst>
      <p:ext uri="{BB962C8B-B14F-4D97-AF65-F5344CB8AC3E}">
        <p14:creationId xmlns:p14="http://schemas.microsoft.com/office/powerpoint/2010/main" val="41888857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C4093799-3F1C-438E-AF78-903227BB29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FAF12-7725-4B65-8689-067CA4F24F25}" type="slidenum">
              <a:rPr lang="nl-NL" smtClean="0"/>
              <a:pPr/>
              <a:t>38</a:t>
            </a:fld>
            <a:endParaRPr lang="nl-N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BB5263D1-DE5F-49D2-A574-EDF858BEA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solidFill>
                  <a:schemeClr val="tx2"/>
                </a:solidFill>
              </a:rPr>
              <a:t>Tips &amp; tricks </a:t>
            </a:r>
            <a:r>
              <a:rPr lang="nl-BE" dirty="0" err="1">
                <a:solidFill>
                  <a:schemeClr val="tx2"/>
                </a:solidFill>
              </a:rPr>
              <a:t>utiles</a:t>
            </a:r>
            <a:endParaRPr lang="nl-BE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6940C53E-3172-4E76-AF00-A90D24F7BB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7128376"/>
              </p:ext>
            </p:extLst>
          </p:nvPr>
        </p:nvGraphicFramePr>
        <p:xfrm>
          <a:off x="1550592" y="1882776"/>
          <a:ext cx="6096000" cy="3394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6725704-7F04-485C-A0D2-187F98CE20F3}"/>
              </a:ext>
            </a:extLst>
          </p:cNvPr>
          <p:cNvSpPr txBox="1"/>
          <p:nvPr/>
        </p:nvSpPr>
        <p:spPr>
          <a:xfrm>
            <a:off x="2643870" y="2141813"/>
            <a:ext cx="59477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sz="2000" b="1" dirty="0"/>
          </a:p>
          <a:p>
            <a:r>
              <a:rPr lang="fr-FR" sz="2000" b="1" dirty="0"/>
              <a:t>Pendant le cours de l’enquête</a:t>
            </a:r>
          </a:p>
        </p:txBody>
      </p:sp>
    </p:spTree>
    <p:extLst>
      <p:ext uri="{BB962C8B-B14F-4D97-AF65-F5344CB8AC3E}">
        <p14:creationId xmlns:p14="http://schemas.microsoft.com/office/powerpoint/2010/main" val="31338642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FAF12-7725-4B65-8689-067CA4F24F25}" type="slidenum">
              <a:rPr lang="nl-NL" smtClean="0"/>
              <a:pPr/>
              <a:t>39</a:t>
            </a:fld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sz="1800" b="1" dirty="0"/>
              <a:t>Nadège Toussaint</a:t>
            </a:r>
            <a:endParaRPr lang="nl-NL" sz="1800" dirty="0"/>
          </a:p>
          <a:p>
            <a:r>
              <a:rPr lang="nl-NL" i="1" dirty="0"/>
              <a:t>Senior </a:t>
            </a:r>
            <a:r>
              <a:rPr lang="nl-NL" i="1" dirty="0" err="1"/>
              <a:t>Associate</a:t>
            </a:r>
            <a:endParaRPr lang="nl-NL" dirty="0"/>
          </a:p>
          <a:p>
            <a:endParaRPr lang="nl-NL" i="1" dirty="0"/>
          </a:p>
          <a:p>
            <a:r>
              <a:rPr lang="nl-NL" b="1" dirty="0"/>
              <a:t>T</a:t>
            </a:r>
            <a:r>
              <a:rPr lang="nl-NL" dirty="0"/>
              <a:t> +32 2 761 46 21</a:t>
            </a:r>
          </a:p>
          <a:p>
            <a:r>
              <a:rPr lang="nl-NL" dirty="0">
                <a:solidFill>
                  <a:srgbClr val="FF0000"/>
                </a:solidFill>
              </a:rPr>
              <a:t>Nadege.Toussaint@claeysengels.be</a:t>
            </a:r>
          </a:p>
          <a:p>
            <a:r>
              <a:rPr lang="nl-NL" dirty="0">
                <a:solidFill>
                  <a:srgbClr val="FF0000"/>
                </a:solidFill>
              </a:rPr>
              <a:t>www.claeysengels.be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sz="1800" b="1" dirty="0"/>
              <a:t>Frédéric Henry</a:t>
            </a:r>
            <a:endParaRPr lang="nl-NL" sz="1800" dirty="0"/>
          </a:p>
          <a:p>
            <a:r>
              <a:rPr lang="nl-NL" i="1" dirty="0"/>
              <a:t>Counsel</a:t>
            </a:r>
            <a:endParaRPr lang="nl-NL" dirty="0"/>
          </a:p>
          <a:p>
            <a:endParaRPr lang="nl-NL" i="1" dirty="0"/>
          </a:p>
          <a:p>
            <a:r>
              <a:rPr lang="nl-NL" b="1" dirty="0"/>
              <a:t>T</a:t>
            </a:r>
            <a:r>
              <a:rPr lang="nl-NL" dirty="0"/>
              <a:t> +32 4 229 80 12</a:t>
            </a:r>
          </a:p>
          <a:p>
            <a:r>
              <a:rPr lang="nl-NL" dirty="0">
                <a:solidFill>
                  <a:srgbClr val="FF0000"/>
                </a:solidFill>
              </a:rPr>
              <a:t>Frederic.Henry@claeysengels.be</a:t>
            </a:r>
          </a:p>
          <a:p>
            <a:r>
              <a:rPr lang="nl-NL" dirty="0">
                <a:solidFill>
                  <a:srgbClr val="FF0000"/>
                </a:solidFill>
              </a:rPr>
              <a:t>www.claeysengels.be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29696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FAF12-7725-4B65-8689-067CA4F24F25}" type="slidenum">
              <a:rPr lang="nl-NL" smtClean="0"/>
              <a:pPr/>
              <a:t>4</a:t>
            </a:fld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 </a:t>
            </a:r>
            <a:r>
              <a:rPr lang="en-US" dirty="0" err="1"/>
              <a:t>système</a:t>
            </a:r>
            <a:r>
              <a:rPr lang="en-US" dirty="0"/>
              <a:t> de </a:t>
            </a:r>
            <a:r>
              <a:rPr lang="en-US" dirty="0" err="1"/>
              <a:t>contrôle</a:t>
            </a:r>
            <a:r>
              <a:rPr lang="en-US" dirty="0"/>
              <a:t> </a:t>
            </a:r>
            <a:r>
              <a:rPr lang="en-US" dirty="0" err="1"/>
              <a:t>basé</a:t>
            </a:r>
            <a:r>
              <a:rPr lang="en-US" dirty="0"/>
              <a:t> sur les </a:t>
            </a:r>
            <a:r>
              <a:rPr lang="en-US" dirty="0" err="1"/>
              <a:t>politiques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Pourquoi</a:t>
            </a:r>
            <a:r>
              <a:rPr lang="en-US" dirty="0"/>
              <a:t> un </a:t>
            </a:r>
            <a:r>
              <a:rPr lang="en-US" dirty="0" err="1"/>
              <a:t>contrôle</a:t>
            </a:r>
            <a:r>
              <a:rPr lang="en-US" dirty="0"/>
              <a:t> ?</a:t>
            </a:r>
            <a:endParaRPr lang="nl-BE" dirty="0"/>
          </a:p>
        </p:txBody>
      </p:sp>
      <p:sp>
        <p:nvSpPr>
          <p:cNvPr id="10" name="Rectangle 9"/>
          <p:cNvSpPr/>
          <p:nvPr/>
        </p:nvSpPr>
        <p:spPr>
          <a:xfrm>
            <a:off x="3314700" y="2090363"/>
            <a:ext cx="4314825" cy="10858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inspecteurs constatent que près de la moitié des employeurs enfreignent les règles « corona » sur le lieu de travail</a:t>
            </a:r>
            <a:endParaRPr lang="nl-BE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74354" y="3348592"/>
            <a:ext cx="6848475" cy="8440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000" b="1" dirty="0">
                <a:latin typeface="Arial Narrow" panose="020B0606020202030204" pitchFamily="34" charset="0"/>
                <a:cs typeface="Arial" panose="020B0604020202020204" pitchFamily="34" charset="0"/>
              </a:rPr>
              <a:t>Le gouvernement De </a:t>
            </a:r>
            <a:r>
              <a:rPr lang="fr-FR" sz="2000" b="1" dirty="0" err="1">
                <a:latin typeface="Arial Narrow" panose="020B0606020202030204" pitchFamily="34" charset="0"/>
                <a:cs typeface="Arial" panose="020B0604020202020204" pitchFamily="34" charset="0"/>
              </a:rPr>
              <a:t>Croo</a:t>
            </a:r>
            <a:r>
              <a:rPr lang="fr-FR" sz="2000" b="1" dirty="0">
                <a:latin typeface="Arial Narrow" panose="020B0606020202030204" pitchFamily="34" charset="0"/>
                <a:cs typeface="Arial" panose="020B0604020202020204" pitchFamily="34" charset="0"/>
              </a:rPr>
              <a:t> redistribue les portefeuilles de la lutte contre la fraude …</a:t>
            </a:r>
            <a:endParaRPr lang="nl-BE" sz="20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78281" y="4509168"/>
            <a:ext cx="3960419" cy="133119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b="1" dirty="0">
                <a:latin typeface="Georgia" panose="02040502050405020303" pitchFamily="18" charset="0"/>
                <a:cs typeface="Times New Roman" panose="02020603050405020304" pitchFamily="18" charset="0"/>
              </a:rPr>
              <a:t>Les entreprises ne respectant pas les mesures, le coronavirus « a le champ libre ». L'inspection a besoin d’aide pour contrôler</a:t>
            </a:r>
            <a:endParaRPr lang="nl-BE" b="1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54861" y="4756440"/>
            <a:ext cx="3181216" cy="7712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Contrôles sociaux éclairs </a:t>
            </a:r>
          </a:p>
          <a:p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dans le secteur de la construction ce week-end</a:t>
            </a:r>
            <a:endParaRPr lang="nl-B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1327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0843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FAF12-7725-4B65-8689-067CA4F24F25}" type="slidenum">
              <a:rPr lang="nl-NL" smtClean="0"/>
              <a:pPr/>
              <a:t>5</a:t>
            </a:fld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1800" dirty="0">
                <a:solidFill>
                  <a:srgbClr val="FF0000"/>
                </a:solidFill>
              </a:rPr>
              <a:t>Inspection dans le cadre d’une enquête plus large</a:t>
            </a:r>
          </a:p>
          <a:p>
            <a:pPr lvl="1"/>
            <a:endParaRPr lang="fr-FR" sz="1400" dirty="0"/>
          </a:p>
          <a:p>
            <a:pPr lvl="1"/>
            <a:r>
              <a:rPr lang="fr-FR" sz="1400" dirty="0"/>
              <a:t>Enquête dirigée par l’auditorat du travail</a:t>
            </a:r>
            <a:endParaRPr lang="fr-FR" sz="1800" dirty="0"/>
          </a:p>
          <a:p>
            <a:pPr lvl="1"/>
            <a:endParaRPr lang="fr-FR" sz="1400" dirty="0"/>
          </a:p>
          <a:p>
            <a:pPr lvl="1"/>
            <a:r>
              <a:rPr lang="fr-FR" sz="1400" dirty="0"/>
              <a:t>Enquête judiciaire menée par le juge d’instruction</a:t>
            </a:r>
          </a:p>
          <a:p>
            <a:endParaRPr lang="fr-FR" sz="1800" dirty="0"/>
          </a:p>
          <a:p>
            <a:r>
              <a:rPr lang="fr-FR" sz="1800" dirty="0">
                <a:solidFill>
                  <a:srgbClr val="FF0000"/>
                </a:solidFill>
              </a:rPr>
              <a:t>Contrôle d'initiative par l'inspection sociale </a:t>
            </a:r>
          </a:p>
          <a:p>
            <a:pPr>
              <a:buClr>
                <a:srgbClr val="EDEDED"/>
              </a:buClr>
              <a:buFont typeface="Wingdings" panose="05000000000000000000" pitchFamily="2" charset="2"/>
              <a:buChar char="Ø"/>
            </a:pPr>
            <a:r>
              <a:rPr lang="fr-FR" sz="1600" dirty="0"/>
              <a:t>(qu’il soit ou non organisé à partir de différents services)</a:t>
            </a:r>
          </a:p>
          <a:p>
            <a:endParaRPr lang="fr-FR" sz="1800" dirty="0"/>
          </a:p>
          <a:p>
            <a:r>
              <a:rPr lang="fr-FR" sz="1800" dirty="0">
                <a:solidFill>
                  <a:srgbClr val="FF0000"/>
                </a:solidFill>
              </a:rPr>
              <a:t>Inspection à la suite d’une plainte</a:t>
            </a:r>
          </a:p>
          <a:p>
            <a:endParaRPr lang="fr-FR" sz="1800" dirty="0"/>
          </a:p>
          <a:p>
            <a:r>
              <a:rPr lang="fr-FR" sz="1800" dirty="0">
                <a:solidFill>
                  <a:srgbClr val="FF0000"/>
                </a:solidFill>
              </a:rPr>
              <a:t>Hasard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Pourquoi</a:t>
            </a:r>
            <a:r>
              <a:rPr lang="en-US" dirty="0"/>
              <a:t> un </a:t>
            </a:r>
            <a:r>
              <a:rPr lang="en-US" dirty="0" err="1"/>
              <a:t>contrôle</a:t>
            </a:r>
            <a:r>
              <a:rPr lang="en-US" dirty="0"/>
              <a:t> ?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06196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ble Placeholder 5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59A1934E-DE0C-4C61-87EB-D1A2E61764DC}"/>
              </a:ext>
            </a:extLst>
          </p:cNvPr>
          <p:cNvPicPr>
            <a:picLocks noGrp="1" noChangeAspect="1"/>
          </p:cNvPicPr>
          <p:nvPr>
            <p:ph type="tbl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3"/>
          <a:stretch/>
        </p:blipFill>
        <p:spPr>
          <a:xfrm>
            <a:off x="0" y="1103075"/>
            <a:ext cx="9144000" cy="502228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FAF12-7725-4B65-8689-067CA4F24F25}" type="slidenum">
              <a:rPr lang="nl-NL" smtClean="0"/>
              <a:pPr/>
              <a:t>6</a:t>
            </a:fld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FF0000"/>
                </a:solidFill>
              </a:rPr>
              <a:t>2. </a:t>
            </a:r>
            <a:r>
              <a:rPr lang="en-US" sz="3200" b="1" dirty="0" err="1">
                <a:solidFill>
                  <a:srgbClr val="FF0000"/>
                </a:solidFill>
              </a:rPr>
              <a:t>L’inspection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en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tant</a:t>
            </a:r>
            <a:r>
              <a:rPr lang="en-US" sz="3200" b="1" dirty="0">
                <a:solidFill>
                  <a:srgbClr val="FF0000"/>
                </a:solidFill>
              </a:rPr>
              <a:t> que </a:t>
            </a:r>
            <a:r>
              <a:rPr lang="en-US" sz="3200" b="1" dirty="0" err="1">
                <a:solidFill>
                  <a:srgbClr val="FF0000"/>
                </a:solidFill>
              </a:rPr>
              <a:t>partie</a:t>
            </a:r>
            <a:r>
              <a:rPr lang="en-US" sz="3200" b="1" dirty="0">
                <a:solidFill>
                  <a:srgbClr val="FF0000"/>
                </a:solidFill>
              </a:rPr>
              <a:t> à </a:t>
            </a:r>
            <a:r>
              <a:rPr lang="en-US" sz="3200" b="1" dirty="0" err="1">
                <a:solidFill>
                  <a:srgbClr val="FF0000"/>
                </a:solidFill>
              </a:rPr>
              <a:t>une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enquête</a:t>
            </a:r>
            <a:endParaRPr lang="nl-BE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682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FAF12-7725-4B65-8689-067CA4F24F25}" type="slidenum">
              <a:rPr lang="nl-NL" smtClean="0"/>
              <a:pPr/>
              <a:t>7</a:t>
            </a:fld>
            <a:endParaRPr lang="nl-N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L’inspection en tant que partie à une enquête</a:t>
            </a:r>
            <a:endParaRPr lang="nl-BE" dirty="0"/>
          </a:p>
        </p:txBody>
      </p:sp>
      <p:sp>
        <p:nvSpPr>
          <p:cNvPr id="5" name="Arrow: Right 23">
            <a:extLst>
              <a:ext uri="{FF2B5EF4-FFF2-40B4-BE49-F238E27FC236}">
                <a16:creationId xmlns:a16="http://schemas.microsoft.com/office/drawing/2014/main" xmlns="" id="{D20BC5C4-0CF3-4DF2-8CA1-2C6C12526EE6}"/>
              </a:ext>
            </a:extLst>
          </p:cNvPr>
          <p:cNvSpPr/>
          <p:nvPr/>
        </p:nvSpPr>
        <p:spPr>
          <a:xfrm rot="20616642" flipV="1">
            <a:off x="5419032" y="2140471"/>
            <a:ext cx="2252793" cy="252288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Arrow: Right 24">
            <a:extLst>
              <a:ext uri="{FF2B5EF4-FFF2-40B4-BE49-F238E27FC236}">
                <a16:creationId xmlns:a16="http://schemas.microsoft.com/office/drawing/2014/main" xmlns="" id="{7FCC68B1-6DC8-4613-9C15-2B455F04B714}"/>
              </a:ext>
            </a:extLst>
          </p:cNvPr>
          <p:cNvSpPr/>
          <p:nvPr/>
        </p:nvSpPr>
        <p:spPr>
          <a:xfrm rot="983358">
            <a:off x="5392905" y="2801564"/>
            <a:ext cx="2252793" cy="252288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extBox 6"/>
          <p:cNvSpPr txBox="1"/>
          <p:nvPr/>
        </p:nvSpPr>
        <p:spPr>
          <a:xfrm>
            <a:off x="827584" y="2185119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err="1"/>
              <a:t>Instruction</a:t>
            </a:r>
            <a:endParaRPr lang="nl-BE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555776" y="2185119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/>
              <a:t>Enquête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95936" y="2185119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err="1"/>
              <a:t>Décision</a:t>
            </a:r>
            <a:endParaRPr lang="nl-BE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876256" y="2185119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/>
              <a:t>Poursuites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5220072" y="2204864"/>
            <a:ext cx="0" cy="64807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051720" y="1825079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i="1" dirty="0"/>
              <a:t>Action</a:t>
            </a:r>
            <a:endParaRPr lang="nl-BE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3275856" y="1825079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i="1" dirty="0"/>
              <a:t>Pro </a:t>
            </a:r>
            <a:r>
              <a:rPr lang="nl-BE" sz="1400" i="1" dirty="0" err="1"/>
              <a:t>justitia</a:t>
            </a:r>
            <a:endParaRPr lang="nl-BE" i="1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54DEDAAB-E854-4E45-A17C-752E715B6320}"/>
              </a:ext>
            </a:extLst>
          </p:cNvPr>
          <p:cNvCxnSpPr>
            <a:cxnSpLocks/>
          </p:cNvCxnSpPr>
          <p:nvPr/>
        </p:nvCxnSpPr>
        <p:spPr>
          <a:xfrm>
            <a:off x="3815916" y="2204864"/>
            <a:ext cx="0" cy="3062132"/>
          </a:xfrm>
          <a:prstGeom prst="line">
            <a:avLst/>
          </a:prstGeom>
          <a:ln w="4762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5" name="Arrow: Right 22">
            <a:extLst>
              <a:ext uri="{FF2B5EF4-FFF2-40B4-BE49-F238E27FC236}">
                <a16:creationId xmlns:a16="http://schemas.microsoft.com/office/drawing/2014/main" xmlns="" id="{A4EC337D-1B0A-45F8-B3F8-37BC0E5F0855}"/>
              </a:ext>
            </a:extLst>
          </p:cNvPr>
          <p:cNvSpPr/>
          <p:nvPr/>
        </p:nvSpPr>
        <p:spPr>
          <a:xfrm>
            <a:off x="946400" y="2464524"/>
            <a:ext cx="7378993" cy="25794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98001C5-0054-4DB9-BB6D-93D38A94B048}"/>
              </a:ext>
            </a:extLst>
          </p:cNvPr>
          <p:cNvSpPr txBox="1"/>
          <p:nvPr/>
        </p:nvSpPr>
        <p:spPr>
          <a:xfrm rot="20646796">
            <a:off x="5383244" y="1841281"/>
            <a:ext cx="227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Transaction pénale</a:t>
            </a:r>
            <a:endParaRPr lang="nl-BE" sz="1400" dirty="0"/>
          </a:p>
        </p:txBody>
      </p:sp>
      <p:sp>
        <p:nvSpPr>
          <p:cNvPr id="17" name="Arrow: Curved Down 28">
            <a:extLst>
              <a:ext uri="{FF2B5EF4-FFF2-40B4-BE49-F238E27FC236}">
                <a16:creationId xmlns:a16="http://schemas.microsoft.com/office/drawing/2014/main" xmlns="" id="{23E32614-E0B2-4CC3-809E-70AA63385F89}"/>
              </a:ext>
            </a:extLst>
          </p:cNvPr>
          <p:cNvSpPr/>
          <p:nvPr/>
        </p:nvSpPr>
        <p:spPr>
          <a:xfrm rot="10800000">
            <a:off x="3127939" y="5473458"/>
            <a:ext cx="1348262" cy="430291"/>
          </a:xfrm>
          <a:prstGeom prst="curved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A58BC82-CAF9-430D-8F67-7A23B805989E}"/>
              </a:ext>
            </a:extLst>
          </p:cNvPr>
          <p:cNvSpPr txBox="1"/>
          <p:nvPr/>
        </p:nvSpPr>
        <p:spPr>
          <a:xfrm rot="950387">
            <a:off x="5450959" y="2972657"/>
            <a:ext cx="23042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/>
              <a:t>Services des </a:t>
            </a:r>
            <a:r>
              <a:rPr lang="nl-BE" sz="1400" dirty="0" err="1"/>
              <a:t>amendes</a:t>
            </a:r>
            <a:r>
              <a:rPr lang="nl-BE" sz="1400" dirty="0"/>
              <a:t> </a:t>
            </a:r>
            <a:r>
              <a:rPr lang="nl-BE" sz="1400" dirty="0" err="1"/>
              <a:t>administratives</a:t>
            </a:r>
            <a:r>
              <a:rPr lang="nl-BE" sz="1400" dirty="0"/>
              <a:t> (si </a:t>
            </a:r>
            <a:r>
              <a:rPr lang="nl-BE" sz="1400" dirty="0" err="1"/>
              <a:t>classement</a:t>
            </a:r>
            <a:r>
              <a:rPr lang="nl-BE" sz="1400" dirty="0"/>
              <a:t> sans suite)</a:t>
            </a:r>
          </a:p>
        </p:txBody>
      </p:sp>
      <p:sp>
        <p:nvSpPr>
          <p:cNvPr id="19" name="Rectangle: Rounded Corners 2">
            <a:extLst>
              <a:ext uri="{FF2B5EF4-FFF2-40B4-BE49-F238E27FC236}">
                <a16:creationId xmlns:a16="http://schemas.microsoft.com/office/drawing/2014/main" xmlns="" id="{B6F47EE6-F6E0-4A9E-97DE-E161734069FF}"/>
              </a:ext>
            </a:extLst>
          </p:cNvPr>
          <p:cNvSpPr/>
          <p:nvPr/>
        </p:nvSpPr>
        <p:spPr>
          <a:xfrm>
            <a:off x="861051" y="4823568"/>
            <a:ext cx="2216784" cy="3190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" name="Rectangle: Rounded Corners 21">
            <a:extLst>
              <a:ext uri="{FF2B5EF4-FFF2-40B4-BE49-F238E27FC236}">
                <a16:creationId xmlns:a16="http://schemas.microsoft.com/office/drawing/2014/main" xmlns="" id="{FE7F95CB-7EAD-4D64-9E83-5208476CFCC3}"/>
              </a:ext>
            </a:extLst>
          </p:cNvPr>
          <p:cNvSpPr/>
          <p:nvPr/>
        </p:nvSpPr>
        <p:spPr>
          <a:xfrm>
            <a:off x="4472364" y="4823568"/>
            <a:ext cx="2216784" cy="3190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E788C98-3DBE-40BA-AABC-888BFC424BC0}"/>
              </a:ext>
            </a:extLst>
          </p:cNvPr>
          <p:cNvSpPr txBox="1"/>
          <p:nvPr/>
        </p:nvSpPr>
        <p:spPr>
          <a:xfrm>
            <a:off x="1004086" y="4794550"/>
            <a:ext cx="2049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chemeClr val="bg1"/>
                </a:solidFill>
              </a:rPr>
              <a:t>Inspection sociale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9B76DC8-1BF9-4239-A8E3-7ABD335A43A1}"/>
              </a:ext>
            </a:extLst>
          </p:cNvPr>
          <p:cNvSpPr txBox="1"/>
          <p:nvPr/>
        </p:nvSpPr>
        <p:spPr>
          <a:xfrm>
            <a:off x="4568404" y="4794550"/>
            <a:ext cx="2049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>
                <a:solidFill>
                  <a:schemeClr val="bg1"/>
                </a:solidFill>
              </a:rPr>
              <a:t>Auditorat</a:t>
            </a:r>
            <a:endParaRPr lang="nl-BE" dirty="0">
              <a:solidFill>
                <a:schemeClr val="bg1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2339752" y="2204864"/>
            <a:ext cx="0" cy="64807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24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ble Placeholder 5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59A1934E-DE0C-4C61-87EB-D1A2E61764DC}"/>
              </a:ext>
            </a:extLst>
          </p:cNvPr>
          <p:cNvPicPr>
            <a:picLocks noGrp="1" noChangeAspect="1"/>
          </p:cNvPicPr>
          <p:nvPr>
            <p:ph type="tbl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3"/>
          <a:stretch/>
        </p:blipFill>
        <p:spPr>
          <a:xfrm>
            <a:off x="0" y="1103075"/>
            <a:ext cx="9144000" cy="502228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FAF12-7725-4B65-8689-067CA4F24F25}" type="slidenum">
              <a:rPr lang="nl-NL" smtClean="0"/>
              <a:pPr/>
              <a:t>8</a:t>
            </a:fld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FF0000"/>
                </a:solidFill>
              </a:rPr>
              <a:t>3. Qui </a:t>
            </a:r>
            <a:r>
              <a:rPr lang="en-US" sz="3200" b="1" dirty="0" err="1">
                <a:solidFill>
                  <a:srgbClr val="FF0000"/>
                </a:solidFill>
              </a:rPr>
              <a:t>est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l’inspection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sociale</a:t>
            </a:r>
            <a:r>
              <a:rPr lang="en-US" sz="3200" b="1" dirty="0">
                <a:solidFill>
                  <a:srgbClr val="FF0000"/>
                </a:solidFill>
              </a:rPr>
              <a:t> ?</a:t>
            </a:r>
            <a:endParaRPr lang="nl-BE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675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r-FR" sz="1600" dirty="0"/>
              <a:t>Inspection FAMIFED</a:t>
            </a:r>
          </a:p>
          <a:p>
            <a:endParaRPr lang="fr-FR" sz="1600" dirty="0"/>
          </a:p>
          <a:p>
            <a:r>
              <a:rPr lang="fr-FR" sz="1600" dirty="0" err="1"/>
              <a:t>Fedris</a:t>
            </a:r>
            <a:endParaRPr lang="fr-FR" sz="1600" dirty="0"/>
          </a:p>
          <a:p>
            <a:endParaRPr lang="fr-FR" sz="1600" dirty="0"/>
          </a:p>
          <a:p>
            <a:r>
              <a:rPr lang="fr-FR" sz="1600" dirty="0"/>
              <a:t>Inspection ONVA</a:t>
            </a:r>
          </a:p>
          <a:p>
            <a:endParaRPr lang="fr-FR" sz="1600" dirty="0"/>
          </a:p>
          <a:p>
            <a:r>
              <a:rPr lang="fr-FR" sz="1600" dirty="0"/>
              <a:t>Inspection pour les accidents du travail</a:t>
            </a:r>
          </a:p>
          <a:p>
            <a:pPr marL="0" indent="0">
              <a:buNone/>
            </a:pPr>
            <a:endParaRPr lang="fr-FR" sz="1600" dirty="0"/>
          </a:p>
          <a:p>
            <a:r>
              <a:rPr lang="fr-FR" sz="1600" dirty="0"/>
              <a:t>Et encore quelques autres services moins importants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FAF12-7725-4B65-8689-067CA4F24F25}" type="slidenum">
              <a:rPr lang="nl-NL" smtClean="0"/>
              <a:pPr/>
              <a:t>9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FR" sz="1600" b="1" dirty="0"/>
              <a:t>Contrôle des lois sociales                       (SPF emploi)</a:t>
            </a:r>
          </a:p>
          <a:p>
            <a:endParaRPr lang="fr-FR" sz="1600" b="1" dirty="0"/>
          </a:p>
          <a:p>
            <a:r>
              <a:rPr lang="fr-FR" sz="1600" b="1" dirty="0"/>
              <a:t>Inspection de l’ONSS     (anciennement Inspection de l’ONSS et Inspection sociale)</a:t>
            </a:r>
          </a:p>
          <a:p>
            <a:endParaRPr lang="fr-FR" sz="1600" b="1" dirty="0"/>
          </a:p>
          <a:p>
            <a:r>
              <a:rPr lang="fr-FR" sz="1600" b="1" dirty="0"/>
              <a:t>Contrôle du bien-être au travail               (SPF emploi)</a:t>
            </a:r>
          </a:p>
          <a:p>
            <a:endParaRPr lang="fr-FR" sz="1600" b="1" dirty="0"/>
          </a:p>
          <a:p>
            <a:r>
              <a:rPr lang="fr-FR" sz="1600" b="1" dirty="0"/>
              <a:t>Inspection de l’ONEM</a:t>
            </a:r>
          </a:p>
          <a:p>
            <a:endParaRPr lang="fr-FR" sz="1600" b="1" dirty="0"/>
          </a:p>
          <a:p>
            <a:r>
              <a:rPr lang="fr-FR" sz="1600" b="1" dirty="0"/>
              <a:t>Inspection de l’INASTI</a:t>
            </a:r>
          </a:p>
          <a:p>
            <a:endParaRPr lang="fr-FR" sz="1600" dirty="0"/>
          </a:p>
          <a:p>
            <a:r>
              <a:rPr lang="fr-FR" sz="1600" dirty="0"/>
              <a:t>Inspection de l’INAMI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Qui </a:t>
            </a:r>
            <a:r>
              <a:rPr lang="en-US" dirty="0" err="1">
                <a:solidFill>
                  <a:srgbClr val="FF0000"/>
                </a:solidFill>
              </a:rPr>
              <a:t>est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l’inspection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sociale</a:t>
            </a:r>
            <a:r>
              <a:rPr lang="en-US" dirty="0">
                <a:solidFill>
                  <a:srgbClr val="FF0000"/>
                </a:solidFill>
              </a:rPr>
              <a:t> ?</a:t>
            </a:r>
            <a:endParaRPr lang="nl-B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241935"/>
      </p:ext>
    </p:extLst>
  </p:cSld>
  <p:clrMapOvr>
    <a:masterClrMapping/>
  </p:clrMapOvr>
</p:sld>
</file>

<file path=ppt/theme/theme1.xml><?xml version="1.0" encoding="utf-8"?>
<a:theme xmlns:a="http://schemas.openxmlformats.org/drawingml/2006/main" name="CE_Office Theme w visuals">
  <a:themeElements>
    <a:clrScheme name="CE">
      <a:dk1>
        <a:srgbClr val="4A4A49"/>
      </a:dk1>
      <a:lt1>
        <a:srgbClr val="FFFFFF"/>
      </a:lt1>
      <a:dk2>
        <a:srgbClr val="FF0000"/>
      </a:dk2>
      <a:lt2>
        <a:srgbClr val="EDEDED"/>
      </a:lt2>
      <a:accent1>
        <a:srgbClr val="A62107"/>
      </a:accent1>
      <a:accent2>
        <a:srgbClr val="929497"/>
      </a:accent2>
      <a:accent3>
        <a:srgbClr val="FF0000"/>
      </a:accent3>
      <a:accent4>
        <a:srgbClr val="EDEDED"/>
      </a:accent4>
      <a:accent5>
        <a:srgbClr val="4A4A49"/>
      </a:accent5>
      <a:accent6>
        <a:srgbClr val="FFFFFF"/>
      </a:accent6>
      <a:hlink>
        <a:srgbClr val="FF0000"/>
      </a:hlink>
      <a:folHlink>
        <a:srgbClr val="FF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F477F0D3-9384-4107-BD76-93CCB45CED1C}" vid="{56E4C5DD-AC40-431A-9B3B-DAA6BF64782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1495</Words>
  <Application>Microsoft Office PowerPoint</Application>
  <PresentationFormat>On-screen Show (4:3)</PresentationFormat>
  <Paragraphs>426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CE_Office Theme w visuals</vt:lpstr>
      <vt:lpstr>L’inspection sociale</vt:lpstr>
      <vt:lpstr>De quoi allons-nous parler ?</vt:lpstr>
      <vt:lpstr>PowerPoint Presentation</vt:lpstr>
      <vt:lpstr>Pourquoi un contrôle ?</vt:lpstr>
      <vt:lpstr>Pourquoi un contrôle ?</vt:lpstr>
      <vt:lpstr>PowerPoint Presentation</vt:lpstr>
      <vt:lpstr>L’inspection en tant que partie à une enquête</vt:lpstr>
      <vt:lpstr>PowerPoint Presentation</vt:lpstr>
      <vt:lpstr>Qui est l’inspection sociale ?</vt:lpstr>
      <vt:lpstr>Contrôle des lois sociales (CLS)</vt:lpstr>
      <vt:lpstr>Inspection de l’ONSS  (anciennement Inspection de l’ONSS et Inspection sociale)</vt:lpstr>
      <vt:lpstr>Inspection de l’ONSS  (anciennement Inspection de l’ONSS et Inspection sociale)</vt:lpstr>
      <vt:lpstr>Inspection de l’ONSS  (anciennement Inspection de l’ONSS et Inspection sociale)</vt:lpstr>
      <vt:lpstr>Contrôle du bien-être au travail</vt:lpstr>
      <vt:lpstr>Inspection de l’ONEM</vt:lpstr>
      <vt:lpstr>Inspection de l’INASTI</vt:lpstr>
      <vt:lpstr>Formes de coopération</vt:lpstr>
      <vt:lpstr>PowerPoint Presentation</vt:lpstr>
      <vt:lpstr>Pouvoirs de l’inspection sociale</vt:lpstr>
      <vt:lpstr>Pouvoir d’investigation</vt:lpstr>
      <vt:lpstr>Pouvoir d’investigation</vt:lpstr>
      <vt:lpstr>Pouvoir d’investigation</vt:lpstr>
      <vt:lpstr>Pouvoir d’investigation</vt:lpstr>
      <vt:lpstr>Avertissements et autres mesures coercitives</vt:lpstr>
      <vt:lpstr>Principes importants concernant les pouvoirs</vt:lpstr>
      <vt:lpstr>Pouvoir d’appréciation</vt:lpstr>
      <vt:lpstr>Dresser des PV</vt:lpstr>
      <vt:lpstr>PowerPoint Presentation</vt:lpstr>
      <vt:lpstr>Conséquences pénales d’une enquête</vt:lpstr>
      <vt:lpstr>Conséquences pénales d’une enquête</vt:lpstr>
      <vt:lpstr>Conséquences pénales d’une enquête</vt:lpstr>
      <vt:lpstr>Conséquences pénales d’une enquête</vt:lpstr>
      <vt:lpstr>Conséquences pénales d’une enquête</vt:lpstr>
      <vt:lpstr>Conséquences pénales d’une enquête</vt:lpstr>
      <vt:lpstr>Conséquences pénales d’une enquête</vt:lpstr>
      <vt:lpstr>PowerPoint Presentation</vt:lpstr>
      <vt:lpstr>Tips &amp; tricks utiles</vt:lpstr>
      <vt:lpstr>Tips &amp; tricks utiles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L’Inspection Sociale</dc:title>
  <dc:creator>Claeys &amp; Engels</dc:creator>
  <cp:lastModifiedBy>JVBALLA</cp:lastModifiedBy>
  <cp:revision>45</cp:revision>
  <dcterms:created xsi:type="dcterms:W3CDTF">2021-03-08T08:39:36Z</dcterms:created>
  <dcterms:modified xsi:type="dcterms:W3CDTF">2021-03-09T08:37:22Z</dcterms:modified>
</cp:coreProperties>
</file>